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8"/>
  </p:notesMasterIdLst>
  <p:sldIdLst>
    <p:sldId id="256" r:id="rId2"/>
    <p:sldId id="273" r:id="rId3"/>
    <p:sldId id="257" r:id="rId4"/>
    <p:sldId id="260" r:id="rId5"/>
    <p:sldId id="258" r:id="rId6"/>
    <p:sldId id="259" r:id="rId7"/>
    <p:sldId id="261" r:id="rId8"/>
    <p:sldId id="272" r:id="rId9"/>
    <p:sldId id="269" r:id="rId10"/>
    <p:sldId id="270" r:id="rId11"/>
    <p:sldId id="271" r:id="rId12"/>
    <p:sldId id="274" r:id="rId13"/>
    <p:sldId id="275" r:id="rId14"/>
    <p:sldId id="266" r:id="rId15"/>
    <p:sldId id="267" r:id="rId16"/>
    <p:sldId id="268" r:id="rId17"/>
    <p:sldId id="276" r:id="rId18"/>
    <p:sldId id="262" r:id="rId19"/>
    <p:sldId id="263" r:id="rId20"/>
    <p:sldId id="264" r:id="rId21"/>
    <p:sldId id="265" r:id="rId22"/>
    <p:sldId id="277" r:id="rId23"/>
    <p:sldId id="278" r:id="rId24"/>
    <p:sldId id="282" r:id="rId25"/>
    <p:sldId id="279" r:id="rId26"/>
    <p:sldId id="280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  <p:sldId id="303" r:id="rId43"/>
    <p:sldId id="307" r:id="rId44"/>
    <p:sldId id="305" r:id="rId45"/>
    <p:sldId id="306" r:id="rId46"/>
    <p:sldId id="308" r:id="rId47"/>
    <p:sldId id="309" r:id="rId48"/>
    <p:sldId id="311" r:id="rId49"/>
    <p:sldId id="298" r:id="rId50"/>
    <p:sldId id="299" r:id="rId51"/>
    <p:sldId id="300" r:id="rId52"/>
    <p:sldId id="301" r:id="rId53"/>
    <p:sldId id="302" r:id="rId54"/>
    <p:sldId id="304" r:id="rId55"/>
    <p:sldId id="310" r:id="rId56"/>
    <p:sldId id="312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2FDFF-51DD-49D9-BC39-AA53910D28A6}" type="datetimeFigureOut">
              <a:rPr lang="pt-BR" smtClean="0"/>
              <a:t>09/10/2020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942C3-AD64-4FB7-ACA0-E539E6FB2C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00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2842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8C1B-72C0-4619-B2C9-B0E9B513358A}" type="datetimeFigureOut">
              <a:rPr lang="pt-BR" smtClean="0"/>
              <a:t>09/10/2020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BF2F-471D-48ED-8F1D-90FEDD6B55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23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8C1B-72C0-4619-B2C9-B0E9B513358A}" type="datetimeFigureOut">
              <a:rPr lang="pt-BR" smtClean="0"/>
              <a:t>09/10/2020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BF2F-471D-48ED-8F1D-90FEDD6B55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636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8C1B-72C0-4619-B2C9-B0E9B513358A}" type="datetimeFigureOut">
              <a:rPr lang="pt-BR" smtClean="0"/>
              <a:t>09/10/2020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BF2F-471D-48ED-8F1D-90FEDD6B55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09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8C1B-72C0-4619-B2C9-B0E9B513358A}" type="datetimeFigureOut">
              <a:rPr lang="pt-BR" smtClean="0"/>
              <a:t>09/10/2020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BF2F-471D-48ED-8F1D-90FEDD6B55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417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8C1B-72C0-4619-B2C9-B0E9B513358A}" type="datetimeFigureOut">
              <a:rPr lang="pt-BR" smtClean="0"/>
              <a:t>09/10/2020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BF2F-471D-48ED-8F1D-90FEDD6B55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6838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8C1B-72C0-4619-B2C9-B0E9B513358A}" type="datetimeFigureOut">
              <a:rPr lang="pt-BR" smtClean="0"/>
              <a:t>09/10/2020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BF2F-471D-48ED-8F1D-90FEDD6B55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137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8C1B-72C0-4619-B2C9-B0E9B513358A}" type="datetimeFigureOut">
              <a:rPr lang="pt-BR" smtClean="0"/>
              <a:t>09/10/2020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BF2F-471D-48ED-8F1D-90FEDD6B557D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41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8C1B-72C0-4619-B2C9-B0E9B513358A}" type="datetimeFigureOut">
              <a:rPr lang="pt-BR" smtClean="0"/>
              <a:t>09/10/2020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BF2F-471D-48ED-8F1D-90FEDD6B55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2282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8C1B-72C0-4619-B2C9-B0E9B513358A}" type="datetimeFigureOut">
              <a:rPr lang="pt-BR" smtClean="0"/>
              <a:t>09/10/2020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BF2F-471D-48ED-8F1D-90FEDD6B55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7229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8C1B-72C0-4619-B2C9-B0E9B513358A}" type="datetimeFigureOut">
              <a:rPr lang="pt-BR" smtClean="0"/>
              <a:t>09/10/2020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BF2F-471D-48ED-8F1D-90FEDD6B55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822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4468C1B-72C0-4619-B2C9-B0E9B513358A}" type="datetimeFigureOut">
              <a:rPr lang="pt-BR" smtClean="0"/>
              <a:t>09/10/2020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BF2F-471D-48ED-8F1D-90FEDD6B55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08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4468C1B-72C0-4619-B2C9-B0E9B513358A}" type="datetimeFigureOut">
              <a:rPr lang="pt-BR" smtClean="0"/>
              <a:t>09/10/2020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0DABF2F-471D-48ED-8F1D-90FEDD6B55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353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5PE0skB0jo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control" Target="../activeX/activeX2.xml"/><Relationship Id="rId7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DC4B40-BE21-41D3-AED0-D5622A13F0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Guerra fria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CC3B81-1E45-497D-9594-A9E19EF9F8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América do Sul</a:t>
            </a:r>
          </a:p>
        </p:txBody>
      </p:sp>
    </p:spTree>
    <p:extLst>
      <p:ext uri="{BB962C8B-B14F-4D97-AF65-F5344CB8AC3E}">
        <p14:creationId xmlns:p14="http://schemas.microsoft.com/office/powerpoint/2010/main" val="795885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06851A-DA08-41F4-B925-A5E4E7175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Nomes da revolução cubana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9299D1-880F-40D1-8449-449876812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590478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Fidel Castro e Raul Castro tentam tomar o quartel general de Moncada</a:t>
            </a:r>
          </a:p>
          <a:p>
            <a:pPr lvl="1"/>
            <a:r>
              <a:rPr lang="pt-BR" dirty="0"/>
              <a:t>Exilados no México</a:t>
            </a:r>
          </a:p>
          <a:p>
            <a:r>
              <a:rPr lang="pt-BR" dirty="0"/>
              <a:t>Che Guevara – Argentino, médico e guerrilheiro </a:t>
            </a:r>
          </a:p>
          <a:p>
            <a:r>
              <a:rPr lang="pt-BR" dirty="0"/>
              <a:t>Marxismo –  Analise social </a:t>
            </a:r>
            <a:r>
              <a:rPr lang="pt-BR" dirty="0" err="1"/>
              <a:t>economica</a:t>
            </a:r>
            <a:r>
              <a:rPr lang="pt-BR" dirty="0"/>
              <a:t> baseado no conflito de classes</a:t>
            </a:r>
          </a:p>
          <a:p>
            <a:r>
              <a:rPr lang="pt-BR" dirty="0"/>
              <a:t>Retornaram a Cuba – </a:t>
            </a:r>
            <a:r>
              <a:rPr lang="pt-BR" dirty="0" err="1"/>
              <a:t>Sierra</a:t>
            </a:r>
            <a:r>
              <a:rPr lang="pt-BR" dirty="0"/>
              <a:t> Maestra – Passagem de conquista até Havana</a:t>
            </a:r>
          </a:p>
          <a:p>
            <a:pPr lvl="1"/>
            <a:r>
              <a:rPr lang="pt-BR" dirty="0"/>
              <a:t>Batalha de Santa Clara</a:t>
            </a:r>
          </a:p>
          <a:p>
            <a:pPr lvl="1"/>
            <a:r>
              <a:rPr lang="pt-BR" dirty="0"/>
              <a:t>Revolucionários tomam Havana em 1959</a:t>
            </a:r>
          </a:p>
          <a:p>
            <a:r>
              <a:rPr lang="pt-BR" dirty="0"/>
              <a:t>EUA x Cuba</a:t>
            </a:r>
          </a:p>
          <a:p>
            <a:pPr lvl="1"/>
            <a:r>
              <a:rPr lang="pt-BR" dirty="0"/>
              <a:t>Embargo econômico de Cuba</a:t>
            </a:r>
          </a:p>
          <a:p>
            <a:pPr lvl="1"/>
            <a:r>
              <a:rPr lang="pt-BR" dirty="0"/>
              <a:t>Expulsão da OEA</a:t>
            </a:r>
          </a:p>
          <a:p>
            <a:pPr lvl="1"/>
            <a:r>
              <a:rPr lang="pt-BR" dirty="0"/>
              <a:t>Tentativa de invasão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8071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CB02ED-8BD0-4E25-BE25-7CFB9EACD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EUA x CUBA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9F9600-5A2D-4623-A078-4EB1574CD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Conflito da Baía dos Porcos – J. F. Kennedy autoriza a invasão de exilados cubanos treinados pela CIA</a:t>
            </a:r>
          </a:p>
          <a:p>
            <a:r>
              <a:rPr lang="pt-BR" dirty="0"/>
              <a:t>Embargo econômico de Cuba – Bloqueiam qualquer tipo de relação econômica com Cuba</a:t>
            </a:r>
          </a:p>
          <a:p>
            <a:r>
              <a:rPr lang="pt-BR" b="1" dirty="0"/>
              <a:t>Crise dos Mísseis Cubanos – Os Estados Unidos descobrem uma base de misseis nucleares instalados em Cuba</a:t>
            </a:r>
          </a:p>
        </p:txBody>
      </p:sp>
    </p:spTree>
    <p:extLst>
      <p:ext uri="{BB962C8B-B14F-4D97-AF65-F5344CB8AC3E}">
        <p14:creationId xmlns:p14="http://schemas.microsoft.com/office/powerpoint/2010/main" val="3838692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6CEF67-55C6-4CDB-96DC-D6B5FB7B0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384313"/>
            <a:ext cx="7729728" cy="624177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Raleway"/>
              </a:rPr>
              <a:t>“</a:t>
            </a:r>
            <a:r>
              <a:rPr lang="pt-BR" b="0" i="1" dirty="0">
                <a:solidFill>
                  <a:srgbClr val="000000"/>
                </a:solidFill>
                <a:effectLst/>
                <a:latin typeface="inherit"/>
              </a:rPr>
              <a:t>(...) Fidel se beneficiou da Guerra Fria e vendeu a importância </a:t>
            </a:r>
            <a:r>
              <a:rPr lang="pt-BR" b="0" i="1" dirty="0" err="1">
                <a:solidFill>
                  <a:srgbClr val="000000"/>
                </a:solidFill>
                <a:effectLst/>
                <a:latin typeface="inherit"/>
              </a:rPr>
              <a:t>geopoIítica</a:t>
            </a:r>
            <a:r>
              <a:rPr lang="pt-BR" b="0" i="1" dirty="0">
                <a:solidFill>
                  <a:srgbClr val="000000"/>
                </a:solidFill>
                <a:effectLst/>
                <a:latin typeface="inherit"/>
              </a:rPr>
              <a:t> de Cuba à União Soviética, em troca de generosos subsídios. Cuba é muito mais importante no mundo como um símbolo. E ela é um símbolo por causa de Fidel. Sem Fidel, o regime cubano perde o símbolo da vanguarda do comunismo internacional ou, ao menos, do </a:t>
            </a:r>
            <a:r>
              <a:rPr lang="pt-BR" b="0" i="1" dirty="0" err="1">
                <a:solidFill>
                  <a:srgbClr val="000000"/>
                </a:solidFill>
                <a:effectLst/>
                <a:latin typeface="inherit"/>
              </a:rPr>
              <a:t>antiimperialismo</a:t>
            </a:r>
            <a:r>
              <a:rPr lang="pt-BR" b="0" i="1" dirty="0">
                <a:solidFill>
                  <a:srgbClr val="000000"/>
                </a:solidFill>
                <a:effectLst/>
                <a:latin typeface="inherit"/>
              </a:rPr>
              <a:t>, especialmente do antiamericanismo. A Revolução Cubana nunca se viu como uma mudança de governo em Cuba apenas. A atuação de Ernesto Che Guevara na África e na América do Sul era parte da mística em torno dos combatentes de </a:t>
            </a:r>
            <a:r>
              <a:rPr lang="pt-BR" b="0" i="1" dirty="0" err="1">
                <a:solidFill>
                  <a:srgbClr val="000000"/>
                </a:solidFill>
                <a:effectLst/>
                <a:latin typeface="inherit"/>
              </a:rPr>
              <a:t>Sierra</a:t>
            </a:r>
            <a:r>
              <a:rPr lang="pt-BR" b="0" i="1" dirty="0">
                <a:solidFill>
                  <a:srgbClr val="000000"/>
                </a:solidFill>
                <a:effectLst/>
                <a:latin typeface="inherit"/>
              </a:rPr>
              <a:t> Maestra. Para a América Latina, especificamente, Fidel foi o ícone das mudanças que organizações de esquerda do Continente inteiro buscavam”. </a:t>
            </a:r>
            <a:r>
              <a:rPr lang="pt-BR" b="0" i="0" dirty="0">
                <a:solidFill>
                  <a:srgbClr val="000000"/>
                </a:solidFill>
                <a:effectLst/>
                <a:latin typeface="Raleway"/>
              </a:rPr>
              <a:t>(Revista Época, fevereiro de 2008).</a:t>
            </a: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Raleway"/>
              </a:rPr>
              <a:t>A saída de Fidel Castro da liderança do governo reacendeu o debate acerca da controvertida História Cubana. A respeito do tema, considere as afirmações abaixo.</a:t>
            </a: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Raleway"/>
              </a:rPr>
              <a:t>I. No contexto internacional da Guerra Fria, Cuba foi um palco importante na disputa entre os EUA e a ex-URSS, com destaque para a ‘Crise dos Mísseis’, em 1962, quando o mundo esteve à beira de um confronto nuclear.</a:t>
            </a: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Raleway"/>
              </a:rPr>
              <a:t>II. A Revolução Cubana inspirou movimentos de esquerda na América Latina, a partir da década de 1960, sendo adotada como modelo para os grupos guerrilheiros pró-socialistas, a exemplo da Guerrilha do Araguaia, no Brasil.</a:t>
            </a: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Raleway"/>
              </a:rPr>
              <a:t>III. Para superar a crise vivida por Cuba desde o fim da URSS, o país busca ampliar suas relações econômico-comerciais, sobretudo na América Latina, destacando-se sua aproximação com a Venezuela de Hugo Chávez.</a:t>
            </a: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Raleway"/>
              </a:rPr>
              <a:t>Dessa forma,</a:t>
            </a: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Raleway"/>
              </a:rPr>
              <a:t>a) apenas as afirmações I e II estão corretas.</a:t>
            </a: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Raleway"/>
              </a:rPr>
              <a:t>b) apenas as afirmações II e III estão corretas.</a:t>
            </a: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Raleway"/>
              </a:rPr>
              <a:t>c) apenas as afirmações I e III estão corretas.</a:t>
            </a: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Raleway"/>
              </a:rPr>
              <a:t>d) apenas a afirmação III está correta.</a:t>
            </a: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Raleway"/>
              </a:rPr>
              <a:t>e) todas as afirmações estão corretas.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0899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D3D72C-2E18-4645-9D40-6BAF89E80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940904"/>
            <a:ext cx="7729728" cy="4799123"/>
          </a:xfrm>
        </p:spPr>
        <p:txBody>
          <a:bodyPr/>
          <a:lstStyle/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Raleway"/>
              </a:rPr>
              <a:t>(FGV/2011) A Revolução Cubana, vitoriosa em 1959, teve como principal característica:</a:t>
            </a: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Raleway"/>
              </a:rPr>
              <a:t>a) A mobilização popular por meio de manifestações de massas e a organização de seguidas greves gerais que interromperam as atividades econômicas de Cuba.</a:t>
            </a: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Raleway"/>
              </a:rPr>
              <a:t>b) A prática do “foquismo”, com grupos armados que se dedicavam à luta armada caracterizada pela tática de guerrilhas.</a:t>
            </a: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Raleway"/>
              </a:rPr>
              <a:t>c) A mobilização internacional por meio de campanhas que denunciavam o desrespeito aos direitos humanos por parte do governo cubano.</a:t>
            </a: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Raleway"/>
              </a:rPr>
              <a:t>d) A intervenção soviética, que enviou tropas de apoio aos revolucionários e bombardeou bases do governo cubano.</a:t>
            </a: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Raleway"/>
              </a:rPr>
              <a:t>e) A vitória eleitoral dos revolucionários no pleito de 1958 e a gradativa implementação de medidas socializantes por Fidel Castro.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5794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AF9AC9-52D5-4313-822A-3E261DC75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Salvador </a:t>
            </a:r>
            <a:r>
              <a:rPr lang="pt-BR" dirty="0" err="1"/>
              <a:t>allende</a:t>
            </a:r>
            <a:r>
              <a:rPr lang="pt-BR" dirty="0"/>
              <a:t> (1970 – 1973)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1D0EF9-28F5-4087-8E36-057D67AE6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Unidade Popular (UP) – Coalizão de esquerda </a:t>
            </a:r>
          </a:p>
          <a:p>
            <a:r>
              <a:rPr lang="pt-BR" dirty="0"/>
              <a:t>Busca de apoio ao congresso </a:t>
            </a:r>
          </a:p>
          <a:p>
            <a:pPr lvl="1"/>
            <a:r>
              <a:rPr lang="pt-BR" dirty="0"/>
              <a:t>Assassinato de Rene Schneider </a:t>
            </a:r>
          </a:p>
          <a:p>
            <a:pPr lvl="1"/>
            <a:r>
              <a:rPr lang="pt-BR" b="1" dirty="0"/>
              <a:t>Plano </a:t>
            </a:r>
            <a:r>
              <a:rPr lang="pt-BR" b="1" dirty="0" err="1"/>
              <a:t>Fulbelt</a:t>
            </a:r>
            <a:r>
              <a:rPr lang="pt-BR" b="1" dirty="0"/>
              <a:t> e </a:t>
            </a:r>
            <a:r>
              <a:rPr lang="pt-BR" b="1" dirty="0" err="1"/>
              <a:t>two</a:t>
            </a:r>
            <a:r>
              <a:rPr lang="pt-BR" b="1" dirty="0"/>
              <a:t> track</a:t>
            </a:r>
          </a:p>
          <a:p>
            <a:r>
              <a:rPr lang="pt-BR" dirty="0"/>
              <a:t>Via chilena para o socialismo – plano do governo Allende</a:t>
            </a:r>
          </a:p>
          <a:p>
            <a:pPr lvl="1"/>
            <a:r>
              <a:rPr lang="pt-BR" dirty="0"/>
              <a:t>Processo pacifico para o socialismo </a:t>
            </a:r>
          </a:p>
          <a:p>
            <a:r>
              <a:rPr lang="pt-BR" dirty="0"/>
              <a:t>Reforma Agrária – Limitação da posse de terras no Chile</a:t>
            </a:r>
          </a:p>
          <a:p>
            <a:r>
              <a:rPr lang="pt-BR" dirty="0"/>
              <a:t>Nacionalização dos bancos</a:t>
            </a:r>
          </a:p>
          <a:p>
            <a:r>
              <a:rPr lang="pt-BR" dirty="0"/>
              <a:t>Nacionalização das minas de cobre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8821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D566BC-3FB0-4B4A-AC07-E8C608AC8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Chile e os EUA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9FA5EB-E08F-4395-B95D-526145FE1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Confiança na permanência do governo Allende, pouco se suspeitava sobre uma conspiração por parte das forças armada</a:t>
            </a:r>
          </a:p>
          <a:p>
            <a:r>
              <a:rPr lang="pt-BR" dirty="0"/>
              <a:t>Apoio </a:t>
            </a:r>
            <a:r>
              <a:rPr lang="pt-BR" b="1" dirty="0"/>
              <a:t>econômico</a:t>
            </a:r>
            <a:r>
              <a:rPr lang="pt-BR" dirty="0"/>
              <a:t> da URSS</a:t>
            </a:r>
          </a:p>
          <a:p>
            <a:r>
              <a:rPr lang="pt-BR" dirty="0"/>
              <a:t>Oposição de Allende – Elite chilena e EUA</a:t>
            </a:r>
          </a:p>
          <a:p>
            <a:pPr lvl="1"/>
            <a:r>
              <a:rPr lang="pt-BR" dirty="0"/>
              <a:t>Nixon e a AT&amp;T Corporation</a:t>
            </a:r>
          </a:p>
          <a:p>
            <a:pPr lvl="1"/>
            <a:r>
              <a:rPr lang="pt-BR" dirty="0"/>
              <a:t>Bloqueio econômico – Impedindo de realizar empréstimos no banco nacional e decréscimo no preço do cobre chileno</a:t>
            </a:r>
          </a:p>
          <a:p>
            <a:pPr lvl="1"/>
            <a:r>
              <a:rPr lang="pt-BR" dirty="0"/>
              <a:t>Diminuição do PIB</a:t>
            </a:r>
          </a:p>
          <a:p>
            <a:r>
              <a:rPr lang="pt-BR" dirty="0"/>
              <a:t>Greve dos caminhoneiros em 1972 (Locaute)</a:t>
            </a:r>
          </a:p>
        </p:txBody>
      </p:sp>
    </p:spTree>
    <p:extLst>
      <p:ext uri="{BB962C8B-B14F-4D97-AF65-F5344CB8AC3E}">
        <p14:creationId xmlns:p14="http://schemas.microsoft.com/office/powerpoint/2010/main" val="448789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FC4DFC-F6D3-4A3B-8FC1-99E6F2423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Fim do governo </a:t>
            </a:r>
            <a:r>
              <a:rPr lang="pt-BR" dirty="0" err="1"/>
              <a:t>allende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6B73FD-5649-43F4-B284-DFB7BC223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Carlos </a:t>
            </a:r>
            <a:r>
              <a:rPr lang="pt-BR" b="1" dirty="0" err="1"/>
              <a:t>Prat</a:t>
            </a:r>
            <a:r>
              <a:rPr lang="pt-BR" b="1" dirty="0"/>
              <a:t> </a:t>
            </a:r>
            <a:r>
              <a:rPr lang="pt-BR" dirty="0"/>
              <a:t>aconselha Allende a declarar estado de sitio </a:t>
            </a:r>
          </a:p>
          <a:p>
            <a:pPr lvl="1"/>
            <a:r>
              <a:rPr lang="pt-BR" dirty="0"/>
              <a:t>Carlos </a:t>
            </a:r>
            <a:r>
              <a:rPr lang="pt-BR" dirty="0" err="1"/>
              <a:t>Prat</a:t>
            </a:r>
            <a:r>
              <a:rPr lang="pt-BR" dirty="0"/>
              <a:t> se demite e quem assume seu lugar é o general </a:t>
            </a:r>
            <a:r>
              <a:rPr lang="pt-BR" b="1" dirty="0" err="1"/>
              <a:t>Ausguto</a:t>
            </a:r>
            <a:r>
              <a:rPr lang="pt-BR" b="1" dirty="0"/>
              <a:t> Pinochet</a:t>
            </a:r>
          </a:p>
          <a:p>
            <a:r>
              <a:rPr lang="pt-BR" dirty="0"/>
              <a:t>11 de setembro o palácio La moeda é bombardeado </a:t>
            </a:r>
            <a:r>
              <a:rPr lang="pt-BR" b="1" dirty="0"/>
              <a:t>liderado por Augusto Pinochet</a:t>
            </a:r>
          </a:p>
          <a:p>
            <a:r>
              <a:rPr lang="pt-BR" dirty="0"/>
              <a:t>Transmissão na rádio </a:t>
            </a:r>
            <a:r>
              <a:rPr lang="pt-BR" dirty="0" err="1"/>
              <a:t>Margalhães</a:t>
            </a:r>
            <a:r>
              <a:rPr lang="pt-BR" dirty="0"/>
              <a:t> enquanto o palácio era bombardeado </a:t>
            </a:r>
          </a:p>
          <a:p>
            <a:pPr marL="0" indent="0">
              <a:buNone/>
            </a:pPr>
            <a:r>
              <a:rPr lang="pt-BR" dirty="0">
                <a:hlinkClick r:id="rId2"/>
              </a:rPr>
              <a:t>https://www.youtube.com/watch?v=I5PE0skB0jo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2040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7BA68-D664-48EF-9E85-66427B535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1600" b="0" i="0" dirty="0">
                <a:solidFill>
                  <a:srgbClr val="000000"/>
                </a:solidFill>
                <a:effectLst/>
                <a:latin typeface="Raleway"/>
              </a:rPr>
              <a:t>Explique resumidamente as medidas políticas e econômicas adotadas por Salvador Allende e que foram utilizadas como pretexto para que o exército chileno efetuasse o golpe militar que o depôs.</a:t>
            </a:r>
            <a:endParaRPr lang="pt-BR" sz="1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829308-EA48-42E6-97D9-8D50206EA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0" i="0" dirty="0">
                <a:solidFill>
                  <a:srgbClr val="000000"/>
                </a:solidFill>
                <a:effectLst/>
                <a:latin typeface="Raleway"/>
              </a:rPr>
              <a:t>As políticas econômicas adotadas por Allende consistiram basicamente na nacionalização tanto da exploração das minas de cobre do país quanto de empresas estrangeiras, principalmente com sede nos EUA. No âmbito político e social, a eleição de Allende possibilitou uma maior participação popular e dos trabalhadores, o que resultou na ocupação de fábricas e de terras, pressionando o governo a tomar medidas que inicialmente não eram seu propósito. Esta situação gerou uma reação das forças conservadoras do país, que aliadas ao governo dos EUA, orquestraram o golpe que retirou do poder Salvador Allende em 11 de setembro de 1973.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251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2A540-5237-4A86-9996-64119A9BE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DITADURA MILITAR CHILENA (1973 – 1990)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A7CC09-B398-4EE5-9C50-525CA566E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ditadura chilena tem inicio após o golpe que derrubou e assassinou Salvador Allende, tendo inicio a ditadura governado por uma </a:t>
            </a:r>
            <a:r>
              <a:rPr lang="pt-BR" b="1" dirty="0"/>
              <a:t>junta militar</a:t>
            </a:r>
          </a:p>
          <a:p>
            <a:r>
              <a:rPr lang="pt-BR" dirty="0"/>
              <a:t>Em 1974 </a:t>
            </a:r>
            <a:r>
              <a:rPr lang="pt-BR" b="1" dirty="0"/>
              <a:t>Augusto Pinochet</a:t>
            </a:r>
            <a:r>
              <a:rPr lang="pt-BR" dirty="0"/>
              <a:t> se transforma no presidente interino </a:t>
            </a:r>
          </a:p>
          <a:p>
            <a:r>
              <a:rPr lang="pt-BR" dirty="0"/>
              <a:t>Alinhamento com os EUA – Plano Condor – Perseguição a oposição </a:t>
            </a:r>
          </a:p>
          <a:p>
            <a:r>
              <a:rPr lang="pt-BR" dirty="0"/>
              <a:t>Ditadura rígida – Campos de prisioneiros – Estado Nacional de Santiago  </a:t>
            </a:r>
          </a:p>
          <a:p>
            <a:r>
              <a:rPr lang="pt-BR" dirty="0"/>
              <a:t>Aspectos fascista da ditadura chilena – pastor evangélico </a:t>
            </a:r>
            <a:r>
              <a:rPr lang="pt-BR" b="1" dirty="0"/>
              <a:t>Paul Schafer Schneider fundador da </a:t>
            </a:r>
            <a:r>
              <a:rPr lang="pt-BR" b="1" u="sng" dirty="0"/>
              <a:t>Colônia Dignidade</a:t>
            </a:r>
          </a:p>
          <a:p>
            <a:pPr lvl="1"/>
            <a:r>
              <a:rPr lang="pt-BR" b="1" dirty="0"/>
              <a:t>Dina</a:t>
            </a:r>
            <a:r>
              <a:rPr lang="pt-BR" dirty="0"/>
              <a:t> – Direção de inteligência Nacional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8382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37FBBF-2CB2-481E-8CF2-BF47621F3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Atuação de Pinochet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23C793-347A-407E-A3A7-D762DF7C9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Plano liberal estabelecido pelos “Chicago Boys”</a:t>
            </a:r>
          </a:p>
          <a:p>
            <a:pPr lvl="2"/>
            <a:r>
              <a:rPr lang="pt-BR" dirty="0"/>
              <a:t>Enxugar o estado, diminuindo os gastos públicos em 20% e demitindo 30% dos servidores públicos </a:t>
            </a:r>
          </a:p>
          <a:p>
            <a:pPr lvl="2"/>
            <a:r>
              <a:rPr lang="pt-BR" dirty="0"/>
              <a:t>Concentração de renda</a:t>
            </a:r>
          </a:p>
          <a:p>
            <a:r>
              <a:rPr lang="pt-BR" dirty="0"/>
              <a:t>Rompimento entre Chile e EUA (1976)</a:t>
            </a:r>
          </a:p>
          <a:p>
            <a:pPr lvl="2"/>
            <a:r>
              <a:rPr lang="pt-BR" dirty="0"/>
              <a:t>Orlando </a:t>
            </a:r>
            <a:r>
              <a:rPr lang="pt-BR" dirty="0" err="1"/>
              <a:t>Letelier</a:t>
            </a:r>
            <a:r>
              <a:rPr lang="pt-BR" dirty="0"/>
              <a:t> é assassinado dentro dos EUA</a:t>
            </a:r>
          </a:p>
          <a:p>
            <a:pPr lvl="2"/>
            <a:r>
              <a:rPr lang="pt-BR" dirty="0"/>
              <a:t>Isolamento do Chile</a:t>
            </a:r>
          </a:p>
          <a:p>
            <a:pPr lvl="2"/>
            <a:r>
              <a:rPr lang="pt-BR" dirty="0"/>
              <a:t>Denuncia do presidente Jimmy Carter</a:t>
            </a:r>
          </a:p>
        </p:txBody>
      </p:sp>
    </p:spTree>
    <p:extLst>
      <p:ext uri="{BB962C8B-B14F-4D97-AF65-F5344CB8AC3E}">
        <p14:creationId xmlns:p14="http://schemas.microsoft.com/office/powerpoint/2010/main" val="1566109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40"/>
              <a:buFont typeface="Sorts Mill Goudy"/>
              <a:buNone/>
            </a:pPr>
            <a:r>
              <a:rPr lang="pt-BR" sz="4140" dirty="0"/>
              <a:t>Conceitos </a:t>
            </a:r>
            <a:endParaRPr dirty="0"/>
          </a:p>
        </p:txBody>
      </p:sp>
      <p:sp>
        <p:nvSpPr>
          <p:cNvPr id="164" name="Google Shape;164;p21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5182205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6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10"/>
              <a:buChar char="◈"/>
            </a:pPr>
            <a:r>
              <a:rPr lang="pt-BR" dirty="0"/>
              <a:t>Etnocentrismo – é a visão que um etnia é superior a outra, como por exemplo acreditar que a cultura norte-americana é superior a brasileira.</a:t>
            </a:r>
            <a:endParaRPr dirty="0"/>
          </a:p>
          <a:p>
            <a:pPr marL="342900" lvl="0" indent="-306000" algn="l" rtl="0">
              <a:lnSpc>
                <a:spcPct val="110000"/>
              </a:lnSpc>
              <a:spcBef>
                <a:spcPts val="1060"/>
              </a:spcBef>
              <a:spcAft>
                <a:spcPts val="0"/>
              </a:spcAft>
              <a:buSzPts val="1610"/>
              <a:buChar char="◈"/>
            </a:pPr>
            <a:r>
              <a:rPr lang="pt-BR" dirty="0"/>
              <a:t>Imperialismo – é a postura que uma Nação assume ao dominar outra Nação</a:t>
            </a:r>
            <a:endParaRPr dirty="0"/>
          </a:p>
          <a:p>
            <a:pPr marL="342900" lvl="0" indent="-203764" algn="l" rtl="0">
              <a:lnSpc>
                <a:spcPct val="110000"/>
              </a:lnSpc>
              <a:spcBef>
                <a:spcPts val="1060"/>
              </a:spcBef>
              <a:spcAft>
                <a:spcPts val="0"/>
              </a:spcAft>
              <a:buSzPts val="1610"/>
              <a:buNone/>
            </a:pPr>
            <a:endParaRPr dirty="0"/>
          </a:p>
        </p:txBody>
      </p:sp>
      <p:sp>
        <p:nvSpPr>
          <p:cNvPr id="165" name="Google Shape;165;p21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28/04/2020</a:t>
            </a:r>
            <a:endParaRPr/>
          </a:p>
        </p:txBody>
      </p:sp>
      <p:pic>
        <p:nvPicPr>
          <p:cNvPr id="1026" name="Picture 2" descr="Traçando uma definição de imperialismo na etapa do capitalismo global e  financeiro pós-2008 - Coluna Conexões | Semana On">
            <a:extLst>
              <a:ext uri="{FF2B5EF4-FFF2-40B4-BE49-F238E27FC236}">
                <a16:creationId xmlns:a16="http://schemas.microsoft.com/office/drawing/2014/main" id="{44483417-189C-4B1D-98A6-3308CE9EA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76" y="2248728"/>
            <a:ext cx="5668937" cy="337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629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DD4AAA-F83D-438C-860A-084F5BDE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CONFLITO DE BEAGLE</a:t>
            </a:r>
            <a:br>
              <a:rPr lang="pt-BR" dirty="0"/>
            </a:br>
            <a:r>
              <a:rPr lang="pt-BR" dirty="0"/>
              <a:t>(ARG X CHI) </a:t>
            </a:r>
          </a:p>
        </p:txBody>
      </p:sp>
      <p:pic>
        <p:nvPicPr>
          <p:cNvPr id="1026" name="Picture 2" descr="Conflito de Beagle – Wikipédia, a enciclopédia livre">
            <a:extLst>
              <a:ext uri="{FF2B5EF4-FFF2-40B4-BE49-F238E27FC236}">
                <a16:creationId xmlns:a16="http://schemas.microsoft.com/office/drawing/2014/main" id="{8AB5C016-7E1C-44A4-AE64-1EB9B1B6A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2150019"/>
            <a:ext cx="4696240" cy="470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826D5DE-F3BB-49D1-A3B6-E53E2AE6293C}"/>
              </a:ext>
            </a:extLst>
          </p:cNvPr>
          <p:cNvSpPr txBox="1"/>
          <p:nvPr/>
        </p:nvSpPr>
        <p:spPr>
          <a:xfrm>
            <a:off x="7553739" y="2597426"/>
            <a:ext cx="2600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1977 – Tribunal Nacional</a:t>
            </a:r>
          </a:p>
          <a:p>
            <a:r>
              <a:rPr lang="pt-BR" dirty="0"/>
              <a:t>1984 – Intervenção papal </a:t>
            </a:r>
          </a:p>
        </p:txBody>
      </p:sp>
    </p:spTree>
    <p:extLst>
      <p:ext uri="{BB962C8B-B14F-4D97-AF65-F5344CB8AC3E}">
        <p14:creationId xmlns:p14="http://schemas.microsoft.com/office/powerpoint/2010/main" val="4039882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6620B5-2A20-4BE5-A517-2F8B02F80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Fim da ditadura chilena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AD9ECE-654B-4B6F-9759-923C79C2F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404947"/>
          </a:xfrm>
        </p:spPr>
        <p:txBody>
          <a:bodyPr>
            <a:normAutofit/>
          </a:bodyPr>
          <a:lstStyle/>
          <a:p>
            <a:r>
              <a:rPr lang="pt-BR" dirty="0"/>
              <a:t>Crise econômica - pois apesar do crescimento do PIB existe uma concentração econômica que leva a desvalorização do peso chileno</a:t>
            </a:r>
          </a:p>
          <a:p>
            <a:r>
              <a:rPr lang="pt-BR" dirty="0"/>
              <a:t>Lei da anistia, perdoando militares e civis</a:t>
            </a:r>
          </a:p>
          <a:p>
            <a:r>
              <a:rPr lang="pt-BR" dirty="0"/>
              <a:t>Pinochet aprova legislação legalizando seu poder</a:t>
            </a:r>
          </a:p>
          <a:p>
            <a:pPr lvl="1"/>
            <a:r>
              <a:rPr lang="pt-BR" dirty="0"/>
              <a:t>Sofre tentativa de assassinato pela oposição </a:t>
            </a:r>
          </a:p>
          <a:p>
            <a:r>
              <a:rPr lang="pt-BR" dirty="0"/>
              <a:t>Em 1987 retornam os partidos políticos </a:t>
            </a:r>
          </a:p>
          <a:p>
            <a:r>
              <a:rPr lang="pt-BR" dirty="0"/>
              <a:t>1988 ocorre um </a:t>
            </a:r>
            <a:r>
              <a:rPr lang="pt-BR" b="1" dirty="0"/>
              <a:t>Plebiscito</a:t>
            </a:r>
            <a:r>
              <a:rPr lang="pt-BR" dirty="0"/>
              <a:t>, avaliando o fim da ditadura de Pinochet </a:t>
            </a:r>
          </a:p>
          <a:p>
            <a:r>
              <a:rPr lang="pt-BR" dirty="0"/>
              <a:t>1989 tem fim a ditadura chilena</a:t>
            </a:r>
          </a:p>
          <a:p>
            <a:pPr lvl="1"/>
            <a:r>
              <a:rPr lang="pt-BR" dirty="0"/>
              <a:t>Pinochet se torna senador vitalício </a:t>
            </a:r>
          </a:p>
        </p:txBody>
      </p:sp>
    </p:spTree>
    <p:extLst>
      <p:ext uri="{BB962C8B-B14F-4D97-AF65-F5344CB8AC3E}">
        <p14:creationId xmlns:p14="http://schemas.microsoft.com/office/powerpoint/2010/main" val="4227838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4E7EFA-39C9-4867-83FC-209EF4234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357809"/>
            <a:ext cx="7729728" cy="630803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pt-BR" sz="1400" dirty="0"/>
              <a:t>Judiciário contribuiu com ditadura no Chile, diz Juiz Guzmán </a:t>
            </a:r>
            <a:r>
              <a:rPr lang="pt-BR" sz="1400" dirty="0" err="1"/>
              <a:t>Tapia</a:t>
            </a:r>
            <a:br>
              <a:rPr lang="pt-BR" sz="1400" dirty="0"/>
            </a:br>
            <a:endParaRPr lang="pt-BR" sz="1400" dirty="0"/>
          </a:p>
          <a:p>
            <a:pPr marL="0" indent="0" algn="l">
              <a:buNone/>
            </a:pPr>
            <a:r>
              <a:rPr lang="pt-BR" sz="1400" dirty="0"/>
              <a:t>As cortes de apelação rejeitaram mais de 10 mil habeas corpus nos casos das pessoas desaparecidas. Nos tribunais militares, todas as causas foram concluídas com suspensões temporárias ou definitivas, e os desaparecimentos políticos tiveram apenas trâmite formal na Justiça. Assim, o Poder Judiciário contribuiu para que os agentes estatais ficassem impunes.</a:t>
            </a:r>
            <a:br>
              <a:rPr lang="pt-BR" sz="1400" dirty="0"/>
            </a:br>
            <a:endParaRPr lang="pt-BR" sz="1400" dirty="0"/>
          </a:p>
          <a:p>
            <a:pPr marL="0" indent="0" algn="l">
              <a:buNone/>
            </a:pPr>
            <a:r>
              <a:rPr lang="pt-BR" sz="1400" dirty="0"/>
              <a:t>Disponível em: http://www.cartamaior.com.br. </a:t>
            </a:r>
            <a:br>
              <a:rPr lang="pt-BR" sz="1400" dirty="0"/>
            </a:br>
            <a:r>
              <a:rPr lang="pt-BR" sz="1400" dirty="0"/>
              <a:t>Acesso em: 20 jul. 2010 (adaptado).</a:t>
            </a:r>
            <a:br>
              <a:rPr lang="pt-BR" sz="1400" dirty="0"/>
            </a:br>
            <a:endParaRPr lang="pt-BR" sz="1400" dirty="0"/>
          </a:p>
          <a:p>
            <a:pPr marL="0" indent="0" algn="l">
              <a:buNone/>
            </a:pPr>
            <a:r>
              <a:rPr lang="pt-BR" sz="1400" dirty="0"/>
              <a:t>Segundo o texto, durante a ditadura chilena na década de 1970, a relação entre os poderes Executivo e Judiciário caracterizava-se pela</a:t>
            </a:r>
            <a:br>
              <a:rPr lang="pt-BR" sz="1400" dirty="0"/>
            </a:br>
            <a:endParaRPr lang="pt-BR" sz="1400" dirty="0"/>
          </a:p>
          <a:p>
            <a:pPr marL="342900" indent="-342900" algn="l" fontAlgn="ctr">
              <a:buFont typeface="+mj-lt"/>
              <a:buAutoNum type="alphaLcParenR"/>
            </a:pPr>
            <a:r>
              <a:rPr lang="pt-BR" sz="1400" dirty="0"/>
              <a:t> preservação da autonomia institucional entre os poderes.</a:t>
            </a:r>
            <a:br>
              <a:rPr lang="pt-BR" sz="1400" dirty="0"/>
            </a:br>
            <a:endParaRPr lang="pt-BR" sz="1400" dirty="0"/>
          </a:p>
          <a:p>
            <a:pPr marL="342900" indent="-342900" algn="l" fontAlgn="ctr">
              <a:buFont typeface="+mj-lt"/>
              <a:buAutoNum type="alphaLcParenR"/>
            </a:pPr>
            <a:r>
              <a:rPr lang="pt-BR" sz="1400" dirty="0"/>
              <a:t> valorização da atuação independente de alguns juízes.</a:t>
            </a:r>
            <a:br>
              <a:rPr lang="pt-BR" sz="1400" dirty="0"/>
            </a:br>
            <a:endParaRPr lang="pt-BR" sz="1400" dirty="0"/>
          </a:p>
          <a:p>
            <a:pPr marL="342900" indent="-342900" algn="l" fontAlgn="ctr">
              <a:buFont typeface="+mj-lt"/>
              <a:buAutoNum type="alphaLcParenR"/>
            </a:pPr>
            <a:r>
              <a:rPr lang="pt-BR" sz="1400" dirty="0"/>
              <a:t> manutenção da interferência jurídica nos atos executivos.</a:t>
            </a:r>
            <a:br>
              <a:rPr lang="pt-BR" sz="1400" dirty="0"/>
            </a:br>
            <a:endParaRPr lang="pt-BR" sz="1400" dirty="0"/>
          </a:p>
          <a:p>
            <a:pPr marL="342900" indent="-342900" algn="l" fontAlgn="ctr">
              <a:buFont typeface="+mj-lt"/>
              <a:buAutoNum type="alphaLcParenR"/>
            </a:pPr>
            <a:r>
              <a:rPr lang="pt-BR" sz="1400" dirty="0"/>
              <a:t> transferência das funções dos juízes para o chefe de Estado.</a:t>
            </a:r>
            <a:br>
              <a:rPr lang="pt-BR" sz="1400" dirty="0"/>
            </a:br>
            <a:endParaRPr lang="pt-BR" sz="1400" dirty="0"/>
          </a:p>
          <a:p>
            <a:pPr marL="342900" indent="-342900" algn="l" fontAlgn="ctr">
              <a:buFont typeface="+mj-lt"/>
              <a:buAutoNum type="alphaLcParenR"/>
            </a:pPr>
            <a:r>
              <a:rPr lang="pt-BR" sz="1400" dirty="0"/>
              <a:t> subordinação do poder judiciário aos interesses políticos dominantes.</a:t>
            </a:r>
            <a:br>
              <a:rPr lang="pt-BR" sz="1400" dirty="0"/>
            </a:br>
            <a:endParaRPr lang="pt-BR" sz="1400" dirty="0"/>
          </a:p>
          <a:p>
            <a:br>
              <a:rPr lang="pt-BR" sz="1100" dirty="0"/>
            </a:b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733446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7EBF988-9EFB-4B44-ACA0-692973822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DITADURA ARGENTINA: 1966 - 1973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B70795BB-1283-4434-BA07-08025D2AC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i="1" dirty="0"/>
              <a:t>“Revolução Argentina”</a:t>
            </a:r>
          </a:p>
        </p:txBody>
      </p:sp>
      <p:pic>
        <p:nvPicPr>
          <p:cNvPr id="1026" name="Picture 2" descr="A origem política da ditadura militar argentina de 1976, por Osvaldo  Coggiola | by Estudos Marxistas | Estudos Marxistas | Medium">
            <a:extLst>
              <a:ext uri="{FF2B5EF4-FFF2-40B4-BE49-F238E27FC236}">
                <a16:creationId xmlns:a16="http://schemas.microsoft.com/office/drawing/2014/main" id="{ED1A0120-C187-425B-951F-A70EF9C32A3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3" r="1915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391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DF5CEAB-9FCB-4165-9D89-E50A1D3D3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Juan Carlos </a:t>
            </a:r>
            <a:r>
              <a:rPr lang="pt-BR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Onganía</a:t>
            </a:r>
            <a:r>
              <a:rPr lang="pt-B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Carballo</a:t>
            </a:r>
            <a:endParaRPr lang="pt-BR" dirty="0"/>
          </a:p>
        </p:txBody>
      </p:sp>
      <p:pic>
        <p:nvPicPr>
          <p:cNvPr id="3074" name="Picture 2" descr="Juan Carlos Onganía – Wikipédia, a enciclopédia livre">
            <a:extLst>
              <a:ext uri="{FF2B5EF4-FFF2-40B4-BE49-F238E27FC236}">
                <a16:creationId xmlns:a16="http://schemas.microsoft.com/office/drawing/2014/main" id="{5F3449CE-E7BB-4A51-9E03-7D9A75C2664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" b="186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68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C1C483D8-D082-4BD7-A4F3-98E7D65DF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Ditadura argentina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F673771E-51A6-4942-808A-1996DF66F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908530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Essa ditadura se inicia com um golpe sobe o então presidente </a:t>
            </a:r>
            <a:r>
              <a:rPr lang="pt-BR" dirty="0" err="1"/>
              <a:t>Illia</a:t>
            </a:r>
            <a:r>
              <a:rPr lang="pt-BR" dirty="0"/>
              <a:t>, que pertencia a </a:t>
            </a:r>
            <a:r>
              <a:rPr lang="pt-BR" b="1" dirty="0"/>
              <a:t>Internacional Socialista </a:t>
            </a:r>
          </a:p>
          <a:p>
            <a:r>
              <a:rPr lang="pt-BR" dirty="0"/>
              <a:t>Revolução Argentina – Sem prazo para se encerrar </a:t>
            </a:r>
          </a:p>
          <a:p>
            <a:pPr lvl="1"/>
            <a:r>
              <a:rPr lang="pt-BR" i="1" dirty="0"/>
              <a:t>A Ditadura Argentina tem princípios, não prazos</a:t>
            </a:r>
          </a:p>
          <a:p>
            <a:pPr lvl="1"/>
            <a:r>
              <a:rPr lang="pt-BR" dirty="0"/>
              <a:t>Estatuto da Revolução Argentina</a:t>
            </a:r>
          </a:p>
          <a:p>
            <a:r>
              <a:rPr lang="pt-BR" dirty="0"/>
              <a:t>Juan Carlos </a:t>
            </a:r>
            <a:r>
              <a:rPr lang="pt-BR" dirty="0" err="1"/>
              <a:t>Onganía</a:t>
            </a:r>
            <a:r>
              <a:rPr lang="pt-BR" dirty="0"/>
              <a:t> (1966 – 1970)</a:t>
            </a:r>
          </a:p>
          <a:p>
            <a:pPr lvl="1"/>
            <a:r>
              <a:rPr lang="pt-BR" dirty="0"/>
              <a:t>Perseguição a opositores</a:t>
            </a:r>
          </a:p>
          <a:p>
            <a:pPr lvl="1"/>
            <a:r>
              <a:rPr lang="pt-BR" dirty="0"/>
              <a:t>Suspensão de direitos</a:t>
            </a:r>
          </a:p>
          <a:p>
            <a:pPr lvl="1"/>
            <a:r>
              <a:rPr lang="pt-BR" dirty="0"/>
              <a:t>Partidos políticos colocados na ilegalidade</a:t>
            </a:r>
          </a:p>
          <a:p>
            <a:pPr lvl="1"/>
            <a:r>
              <a:rPr lang="pt-BR" dirty="0" err="1"/>
              <a:t>Participacionismo</a:t>
            </a:r>
            <a:r>
              <a:rPr lang="pt-BR" dirty="0"/>
              <a:t> do poder executivo </a:t>
            </a:r>
          </a:p>
          <a:p>
            <a:pPr lvl="1"/>
            <a:r>
              <a:rPr lang="pt-BR" dirty="0"/>
              <a:t>Desvalorização da moeda argentina congelando o salário</a:t>
            </a:r>
          </a:p>
          <a:p>
            <a:pPr lvl="1"/>
            <a:r>
              <a:rPr lang="pt-BR" dirty="0"/>
              <a:t>Perseguição a estudantes</a:t>
            </a:r>
          </a:p>
        </p:txBody>
      </p:sp>
    </p:spTree>
    <p:extLst>
      <p:ext uri="{BB962C8B-B14F-4D97-AF65-F5344CB8AC3E}">
        <p14:creationId xmlns:p14="http://schemas.microsoft.com/office/powerpoint/2010/main" val="3199262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6F037FC-1A49-4698-8295-4EC36E56D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Noite dos longos cassetetes 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25F9D13-F017-4B14-9E1F-87F44EEAC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585839"/>
          </a:xfrm>
        </p:spPr>
        <p:txBody>
          <a:bodyPr>
            <a:normAutofit fontScale="92500" lnSpcReduction="20000"/>
          </a:bodyPr>
          <a:lstStyle/>
          <a:p>
            <a:r>
              <a:rPr lang="pt-BR" b="0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“Munidos de cassetetes compridos (os </a:t>
            </a:r>
            <a:r>
              <a:rPr lang="pt-BR" b="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bastones</a:t>
            </a:r>
            <a:r>
              <a:rPr lang="pt-BR" b="0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largos) e bombas de gás lacrimogêneo, os policiais prenderam 400 estudantes e professores que ocupavam desde a manhã os prédios em protesto contra um decreto que suprimia a autonomia das universidades públicas e a forma de administração compartilhada por professores, alunos e ex-alunos. A violência foi um desdobramento de um golpe militar liderado pelo general </a:t>
            </a:r>
            <a:r>
              <a:rPr lang="pt-BR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Juan Carlos </a:t>
            </a:r>
            <a:r>
              <a:rPr lang="pt-BR" b="1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Onganía</a:t>
            </a:r>
            <a:r>
              <a:rPr lang="pt-BR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pt-BR" b="0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que derrubara um mês antes o presidente civil Arturo </a:t>
            </a:r>
            <a:r>
              <a:rPr lang="pt-BR" b="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Illia</a:t>
            </a:r>
            <a:r>
              <a:rPr lang="pt-BR" b="0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.”</a:t>
            </a:r>
            <a:endParaRPr lang="pt-BR" i="1" dirty="0"/>
          </a:p>
        </p:txBody>
      </p:sp>
      <p:pic>
        <p:nvPicPr>
          <p:cNvPr id="2052" name="Picture 4" descr="Ditadura e ciência na América Latina - Jornalismo Júnior">
            <a:extLst>
              <a:ext uri="{FF2B5EF4-FFF2-40B4-BE49-F238E27FC236}">
                <a16:creationId xmlns:a16="http://schemas.microsoft.com/office/drawing/2014/main" id="{F444102E-A96F-4A50-894B-E002E2BBE35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1" r="243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578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28E5407-958F-4293-86B4-EADD2C4D0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Golpe dentro do golpe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634EC87-50ED-4C2D-BBDA-27345C405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Discursos moralistas</a:t>
            </a:r>
          </a:p>
          <a:p>
            <a:pPr lvl="1"/>
            <a:r>
              <a:rPr lang="pt-BR" dirty="0"/>
              <a:t>Mulheres não podiam usar minissaia </a:t>
            </a:r>
          </a:p>
          <a:p>
            <a:pPr lvl="1"/>
            <a:r>
              <a:rPr lang="pt-BR" dirty="0"/>
              <a:t>Homens não poderiam ter cabelos longos</a:t>
            </a:r>
          </a:p>
          <a:p>
            <a:r>
              <a:rPr lang="pt-BR" dirty="0" err="1"/>
              <a:t>Cordobazzo</a:t>
            </a:r>
            <a:r>
              <a:rPr lang="pt-BR" dirty="0"/>
              <a:t> – Grande união entre estudantes e trabalhadores que se reunirão na cidade de Córdoba e manifestaram sua insatisfação com o governo de </a:t>
            </a:r>
            <a:r>
              <a:rPr lang="pt-BR" dirty="0" err="1"/>
              <a:t>Onganía</a:t>
            </a:r>
            <a:endParaRPr lang="pt-BR" dirty="0"/>
          </a:p>
          <a:p>
            <a:r>
              <a:rPr lang="pt-BR" dirty="0"/>
              <a:t>Enfraquecimento do governo de Juan Carlos </a:t>
            </a:r>
            <a:r>
              <a:rPr lang="pt-BR" dirty="0" err="1"/>
              <a:t>Onganía</a:t>
            </a:r>
            <a:r>
              <a:rPr lang="pt-BR" dirty="0"/>
              <a:t> </a:t>
            </a:r>
            <a:r>
              <a:rPr lang="pt-BR" dirty="0" err="1"/>
              <a:t>Carballo</a:t>
            </a:r>
            <a:r>
              <a:rPr lang="pt-BR" dirty="0"/>
              <a:t>, que acaba sofrendo um golpe interno, que assume é o impopular Roberto Marcelo </a:t>
            </a:r>
            <a:r>
              <a:rPr lang="pt-BR" dirty="0" err="1"/>
              <a:t>Levingston</a:t>
            </a:r>
            <a:r>
              <a:rPr lang="pt-BR" dirty="0"/>
              <a:t> </a:t>
            </a:r>
            <a:r>
              <a:rPr lang="pt-BR" dirty="0" err="1"/>
              <a:t>Laborda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0146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5556F4D-C1C4-471C-A3BF-ED651D9E6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Roberto Marcelo </a:t>
            </a:r>
            <a:r>
              <a:rPr lang="pt-BR" b="1" dirty="0" err="1"/>
              <a:t>Levingston</a:t>
            </a:r>
            <a:r>
              <a:rPr lang="pt-BR" b="1" dirty="0"/>
              <a:t> </a:t>
            </a:r>
            <a:r>
              <a:rPr lang="pt-BR" b="1" dirty="0" err="1"/>
              <a:t>Laborda</a:t>
            </a:r>
            <a:r>
              <a:rPr lang="pt-BR" b="1" dirty="0"/>
              <a:t> (1970 – 1971)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D0C9967-5CFC-4BE5-84DA-9981B07F6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O sem moral</a:t>
            </a:r>
          </a:p>
        </p:txBody>
      </p:sp>
      <p:pic>
        <p:nvPicPr>
          <p:cNvPr id="4098" name="Picture 2" descr="Jun. 06, 1970 - The new President of the Argentine Republic: Photo Stock  Photo - Alamy">
            <a:extLst>
              <a:ext uri="{FF2B5EF4-FFF2-40B4-BE49-F238E27FC236}">
                <a16:creationId xmlns:a16="http://schemas.microsoft.com/office/drawing/2014/main" id="{E8F7DB60-1435-4CB3-BF66-AA6A0CCE35E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6" b="876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107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CFFA2F-7ED7-478F-8520-B39B9FADA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523" y="2243828"/>
            <a:ext cx="4770642" cy="1134640"/>
          </a:xfrm>
        </p:spPr>
        <p:txBody>
          <a:bodyPr/>
          <a:lstStyle/>
          <a:p>
            <a:r>
              <a:rPr lang="pt-BR" b="1" dirty="0"/>
              <a:t>Alejandro Agustín </a:t>
            </a:r>
            <a:r>
              <a:rPr lang="pt-BR" b="1" dirty="0" err="1"/>
              <a:t>Lanusse</a:t>
            </a:r>
            <a:r>
              <a:rPr lang="pt-BR" b="1" dirty="0"/>
              <a:t> </a:t>
            </a:r>
            <a:r>
              <a:rPr lang="pt-BR" b="1" dirty="0" err="1"/>
              <a:t>Gelly</a:t>
            </a:r>
            <a:r>
              <a:rPr lang="pt-BR" b="1" dirty="0"/>
              <a:t>(1971 – 1973)</a:t>
            </a:r>
          </a:p>
        </p:txBody>
      </p:sp>
      <p:pic>
        <p:nvPicPr>
          <p:cNvPr id="5122" name="Picture 2" descr="De Lanusse a Macri | Qué fue el Gran Acuerdo Nacional | Página12">
            <a:extLst>
              <a:ext uri="{FF2B5EF4-FFF2-40B4-BE49-F238E27FC236}">
                <a16:creationId xmlns:a16="http://schemas.microsoft.com/office/drawing/2014/main" id="{87836424-5E81-4209-ADDA-02F187D8E19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1" r="1107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619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6ABCD7-2352-46E4-9C84-1549EAE77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Peronismo (1946 – 1955)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5D2688-B9D3-4AD6-B341-78A9012C8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4435994" cy="3851533"/>
          </a:xfrm>
        </p:spPr>
        <p:txBody>
          <a:bodyPr/>
          <a:lstStyle/>
          <a:p>
            <a:r>
              <a:rPr lang="pt-BR" dirty="0"/>
              <a:t>Legado do nacionalismo argentino </a:t>
            </a:r>
          </a:p>
          <a:p>
            <a:r>
              <a:rPr lang="pt-BR" dirty="0"/>
              <a:t>Assume a </a:t>
            </a:r>
            <a:r>
              <a:rPr lang="pt-BR" b="1" dirty="0"/>
              <a:t>Secretaria do trabalho e da Segurança Social </a:t>
            </a:r>
            <a:r>
              <a:rPr lang="pt-BR" dirty="0"/>
              <a:t>em 1943 após o golpe sobre o até então presidente Ramon </a:t>
            </a:r>
            <a:r>
              <a:rPr lang="pt-BR" dirty="0" err="1"/>
              <a:t>Castillo</a:t>
            </a:r>
            <a:r>
              <a:rPr lang="pt-BR" dirty="0"/>
              <a:t> </a:t>
            </a:r>
          </a:p>
          <a:p>
            <a:pPr lvl="1"/>
            <a:r>
              <a:rPr lang="pt-BR" dirty="0"/>
              <a:t>Organiza o sindicato do trabalho </a:t>
            </a:r>
          </a:p>
          <a:p>
            <a:pPr lvl="1"/>
            <a:r>
              <a:rPr lang="pt-BR" dirty="0"/>
              <a:t>13º salário</a:t>
            </a:r>
          </a:p>
          <a:p>
            <a:pPr lvl="1"/>
            <a:r>
              <a:rPr lang="pt-BR" dirty="0"/>
              <a:t>Alcança a vice presidência </a:t>
            </a:r>
          </a:p>
          <a:p>
            <a:pPr lvl="1"/>
            <a:r>
              <a:rPr lang="pt-BR" dirty="0"/>
              <a:t>Sofre um contragolpe  - 17 de outubro – Dia da Lealdade</a:t>
            </a:r>
          </a:p>
          <a:p>
            <a:r>
              <a:rPr lang="pt-BR" dirty="0"/>
              <a:t> Campanha a presidência de 1946</a:t>
            </a:r>
          </a:p>
        </p:txBody>
      </p:sp>
      <p:pic>
        <p:nvPicPr>
          <p:cNvPr id="1026" name="Picture 2" descr="O golaço de Perón, por Jota A. Botelho - GGN">
            <a:extLst>
              <a:ext uri="{FF2B5EF4-FFF2-40B4-BE49-F238E27FC236}">
                <a16:creationId xmlns:a16="http://schemas.microsoft.com/office/drawing/2014/main" id="{0756594B-8C94-4F2C-A176-1F733C906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30" y="2962375"/>
            <a:ext cx="4755981" cy="293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023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1BC7B39-3F4C-4651-8820-EE90B6782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Retorno do peronismo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953952-B1FD-4479-8C2C-20659FF92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Obras publicas</a:t>
            </a:r>
          </a:p>
          <a:p>
            <a:r>
              <a:rPr lang="pt-BR" dirty="0"/>
              <a:t>Perseguição a oposição, especialmente aos peronistas </a:t>
            </a:r>
          </a:p>
          <a:p>
            <a:r>
              <a:rPr lang="pt-BR" b="1" dirty="0"/>
              <a:t>Massacre de Trelew </a:t>
            </a:r>
            <a:r>
              <a:rPr lang="pt-BR" dirty="0"/>
              <a:t>– Prisão de </a:t>
            </a:r>
            <a:r>
              <a:rPr lang="pt-BR" dirty="0" err="1"/>
              <a:t>Rawson</a:t>
            </a:r>
            <a:r>
              <a:rPr lang="pt-BR" dirty="0"/>
              <a:t> na Patagônia </a:t>
            </a:r>
          </a:p>
          <a:p>
            <a:r>
              <a:rPr lang="pt-BR" dirty="0"/>
              <a:t>Eleições presidenciais em 1973</a:t>
            </a:r>
          </a:p>
          <a:p>
            <a:pPr lvl="1"/>
            <a:r>
              <a:rPr lang="pt-BR" dirty="0"/>
              <a:t>GAN – Grande Acordo Nacional</a:t>
            </a:r>
          </a:p>
          <a:p>
            <a:pPr lvl="2"/>
            <a:r>
              <a:rPr lang="pt-BR" dirty="0"/>
              <a:t>Retorno no Peronismo </a:t>
            </a:r>
          </a:p>
          <a:p>
            <a:r>
              <a:rPr lang="pt-BR" dirty="0"/>
              <a:t>Hector José </a:t>
            </a:r>
            <a:r>
              <a:rPr lang="pt-BR" dirty="0" err="1"/>
              <a:t>Campora</a:t>
            </a:r>
            <a:r>
              <a:rPr lang="pt-BR" dirty="0"/>
              <a:t> é eleito mas logo abre mão do seu mandato </a:t>
            </a:r>
          </a:p>
        </p:txBody>
      </p:sp>
    </p:spTree>
    <p:extLst>
      <p:ext uri="{BB962C8B-B14F-4D97-AF65-F5344CB8AC3E}">
        <p14:creationId xmlns:p14="http://schemas.microsoft.com/office/powerpoint/2010/main" val="116434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12CC6BF-01FE-43FA-B0EA-F504B0A62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Ditadura civil militar argentina (1976 – 1983)</a:t>
            </a:r>
          </a:p>
        </p:txBody>
      </p:sp>
      <p:pic>
        <p:nvPicPr>
          <p:cNvPr id="2050" name="Picture 2" descr="Começa julgamento por rapto de criança na ditadura argentina | ABAP -  Associação Brasileira de Anistiados Políticos">
            <a:extLst>
              <a:ext uri="{FF2B5EF4-FFF2-40B4-BE49-F238E27FC236}">
                <a16:creationId xmlns:a16="http://schemas.microsoft.com/office/drawing/2014/main" id="{0CFDB949-E3C8-466E-8D03-B2881BFE29F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2" r="2228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594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EFAEB72-CFB1-4E4A-985A-DB83B8161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SEGUNDA DITADURA MILITAR ARGENTINA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578DAAF-167D-4BFE-AFA5-BE07B663E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Maria Estela Martinez Peron (Presidente da época)</a:t>
            </a:r>
          </a:p>
          <a:p>
            <a:r>
              <a:rPr lang="pt-BR" dirty="0"/>
              <a:t>Reorganização nacional</a:t>
            </a:r>
          </a:p>
          <a:p>
            <a:r>
              <a:rPr lang="pt-BR" dirty="0"/>
              <a:t>O governo seria regido por juntas militares chefiadas pelos 3 poderes militares (exercito, marinha e aeronáutica), escolhendo um representante que controlaria o executivo e o legislativo </a:t>
            </a:r>
          </a:p>
          <a:p>
            <a:r>
              <a:rPr lang="pt-BR" dirty="0"/>
              <a:t>O poder Militar esta acima da legislação </a:t>
            </a:r>
          </a:p>
          <a:p>
            <a:r>
              <a:rPr lang="pt-BR" dirty="0"/>
              <a:t>O primeiro presidente eleito pela junta foi Jorge Rafael </a:t>
            </a:r>
            <a:r>
              <a:rPr lang="pt-BR" dirty="0" err="1"/>
              <a:t>Videla</a:t>
            </a:r>
            <a:endParaRPr lang="pt-BR" dirty="0"/>
          </a:p>
          <a:p>
            <a:pPr lvl="1"/>
            <a:r>
              <a:rPr lang="pt-BR" dirty="0"/>
              <a:t>Alinhamento com os EUA e o Plano Condor </a:t>
            </a:r>
          </a:p>
          <a:p>
            <a:pPr lvl="1"/>
            <a:r>
              <a:rPr lang="pt-BR" b="1" dirty="0"/>
              <a:t>Assume as características dos governos militares 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1412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64F14-C653-4F68-B3A0-4E0699D80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MOVIMENTOS SOCIAIS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E4D49F-1FFF-457B-B599-071AB2DEC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dirty="0"/>
              <a:t>Guerra Suja </a:t>
            </a:r>
            <a:r>
              <a:rPr lang="pt-BR" dirty="0"/>
              <a:t>– Supressão de qualquer modo de manifestação </a:t>
            </a:r>
          </a:p>
          <a:p>
            <a:r>
              <a:rPr lang="pt-BR" dirty="0"/>
              <a:t>Resistência Argentina </a:t>
            </a:r>
          </a:p>
          <a:p>
            <a:pPr lvl="1"/>
            <a:r>
              <a:rPr lang="pt-BR" dirty="0"/>
              <a:t>Sindicatos</a:t>
            </a:r>
          </a:p>
          <a:p>
            <a:pPr lvl="1"/>
            <a:r>
              <a:rPr lang="pt-BR" dirty="0"/>
              <a:t>Movimento estudantis </a:t>
            </a:r>
          </a:p>
          <a:p>
            <a:pPr lvl="1"/>
            <a:r>
              <a:rPr lang="pt-BR" dirty="0"/>
              <a:t>Intelectuais </a:t>
            </a:r>
          </a:p>
          <a:p>
            <a:pPr lvl="1"/>
            <a:r>
              <a:rPr lang="pt-BR" dirty="0"/>
              <a:t>Guerrilha</a:t>
            </a:r>
          </a:p>
          <a:p>
            <a:pPr lvl="1"/>
            <a:r>
              <a:rPr lang="pt-BR" dirty="0"/>
              <a:t>Centros clandestinos de detenção</a:t>
            </a:r>
          </a:p>
          <a:p>
            <a:r>
              <a:rPr lang="pt-BR" b="1" dirty="0"/>
              <a:t>Madres de </a:t>
            </a:r>
            <a:r>
              <a:rPr lang="pt-BR" b="1" dirty="0" err="1"/>
              <a:t>la</a:t>
            </a:r>
            <a:r>
              <a:rPr lang="pt-BR" b="1" dirty="0"/>
              <a:t> Plaza de </a:t>
            </a:r>
            <a:r>
              <a:rPr lang="pt-BR" b="1" dirty="0" err="1"/>
              <a:t>Mayo</a:t>
            </a:r>
            <a:endParaRPr lang="pt-BR" b="1" dirty="0"/>
          </a:p>
          <a:p>
            <a:r>
              <a:rPr lang="pt-BR" dirty="0"/>
              <a:t>https://www.youtube.com/watch?v=xj3qhTVMc-g</a:t>
            </a:r>
          </a:p>
        </p:txBody>
      </p:sp>
    </p:spTree>
    <p:extLst>
      <p:ext uri="{BB962C8B-B14F-4D97-AF65-F5344CB8AC3E}">
        <p14:creationId xmlns:p14="http://schemas.microsoft.com/office/powerpoint/2010/main" val="2425993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F0BED-5472-4007-A37A-61019FF9A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ECONOMIA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940EBA-19C2-48AC-A36A-DF01123AE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Pouco desenvolvimento interno </a:t>
            </a:r>
          </a:p>
          <a:p>
            <a:r>
              <a:rPr lang="pt-BR" dirty="0"/>
              <a:t>Muita importação e pouca exportação </a:t>
            </a:r>
          </a:p>
          <a:p>
            <a:r>
              <a:rPr lang="pt-BR" b="1" dirty="0"/>
              <a:t>Conflito de Beagle </a:t>
            </a:r>
            <a:r>
              <a:rPr lang="pt-BR" dirty="0"/>
              <a:t>– Argentina x Chile – Conflito pelo território da Terra do Fogo </a:t>
            </a:r>
          </a:p>
          <a:p>
            <a:pPr lvl="1"/>
            <a:r>
              <a:rPr lang="pt-BR" dirty="0"/>
              <a:t>Interferência de um júri nacional estabelece que a posse da terra do fogo seria do Chile</a:t>
            </a:r>
          </a:p>
          <a:p>
            <a:pPr lvl="1"/>
            <a:r>
              <a:rPr lang="pt-BR" dirty="0"/>
              <a:t>Intermediação do Papa João Paulo II</a:t>
            </a:r>
          </a:p>
        </p:txBody>
      </p:sp>
    </p:spTree>
    <p:extLst>
      <p:ext uri="{BB962C8B-B14F-4D97-AF65-F5344CB8AC3E}">
        <p14:creationId xmlns:p14="http://schemas.microsoft.com/office/powerpoint/2010/main" val="32081039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2A95042-36AB-4CC2-AF02-B722F7574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Copa do mundo de 1978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A375C517-A0B6-4DE8-8AC1-5BDDD8F19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Argentina ganha a copa em cima da </a:t>
            </a:r>
            <a:r>
              <a:rPr lang="pt-BR" dirty="0" err="1"/>
              <a:t>Holando</a:t>
            </a:r>
            <a:r>
              <a:rPr lang="pt-BR" dirty="0"/>
              <a:t>, conquistando o primeiro titulo mundial a seleção argentina</a:t>
            </a:r>
          </a:p>
        </p:txBody>
      </p:sp>
      <p:pic>
        <p:nvPicPr>
          <p:cNvPr id="6146" name="Picture 2" descr="História das Copas: o Mundial de 1978 | Jovem Pan">
            <a:extLst>
              <a:ext uri="{FF2B5EF4-FFF2-40B4-BE49-F238E27FC236}">
                <a16:creationId xmlns:a16="http://schemas.microsoft.com/office/drawing/2014/main" id="{BE504902-BF23-4319-AC51-A5A61DF36CE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3" r="2087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0709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7EA871-8A3A-4229-B1C3-38A3BE989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Roberto Eduardo Viola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581B6CA-6DAA-49A3-A003-AA54AD259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Devaluaciones históricas: qué pasó y cuándo fueron las más graves crisis  cambiarias argentinas - Clarín">
            <a:extLst>
              <a:ext uri="{FF2B5EF4-FFF2-40B4-BE49-F238E27FC236}">
                <a16:creationId xmlns:a16="http://schemas.microsoft.com/office/drawing/2014/main" id="{91C53A60-487E-45B6-B9E0-7FFCB13E209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2" b="14542"/>
          <a:stretch>
            <a:fillRect/>
          </a:stretch>
        </p:blipFill>
        <p:spPr bwMode="auto">
          <a:xfrm>
            <a:off x="6096000" y="0"/>
            <a:ext cx="61020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5213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D7D84-7A5C-4DB6-B8CD-DADB111AB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Carlos Alberto Lacoste</a:t>
            </a:r>
            <a:r>
              <a:rPr lang="pt-B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</a:t>
            </a:r>
            <a:endParaRPr lang="pt-BR" dirty="0"/>
          </a:p>
        </p:txBody>
      </p:sp>
      <p:pic>
        <p:nvPicPr>
          <p:cNvPr id="8194" name="Picture 2" descr="Carlos Alberto Lacoste – Wikipédia, a enciclopédia livre">
            <a:extLst>
              <a:ext uri="{FF2B5EF4-FFF2-40B4-BE49-F238E27FC236}">
                <a16:creationId xmlns:a16="http://schemas.microsoft.com/office/drawing/2014/main" id="{67F65DE0-5627-4E85-B8CF-01CA1C4A38F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9" b="1107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9191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B8D816-3DAA-43BE-A35C-20397929C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Leopoldo</a:t>
            </a:r>
            <a:r>
              <a:rPr lang="pt-BR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Fortunato </a:t>
            </a:r>
            <a:r>
              <a:rPr lang="pt-BR" b="1" i="0" dirty="0" err="1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Galtieri</a:t>
            </a:r>
            <a:r>
              <a:rPr lang="pt-BR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 (1981 – 1982)</a:t>
            </a:r>
            <a:endParaRPr lang="pt-BR" b="1" dirty="0"/>
          </a:p>
        </p:txBody>
      </p:sp>
      <p:pic>
        <p:nvPicPr>
          <p:cNvPr id="9222" name="Picture 6" descr="Way back when: Today in history | Latest Headlines | tulsaworld.com">
            <a:extLst>
              <a:ext uri="{FF2B5EF4-FFF2-40B4-BE49-F238E27FC236}">
                <a16:creationId xmlns:a16="http://schemas.microsoft.com/office/drawing/2014/main" id="{762F901A-11A2-4863-A4F0-5E116609027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" r="550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5544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531A698-52A4-40FB-B6CF-726097CC5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Fim da ditadura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9400FF0-D8CE-463C-AF8F-25699F7B1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Guerra das Malvinas – Reino Unido x Argentina</a:t>
            </a:r>
          </a:p>
          <a:p>
            <a:pPr lvl="1"/>
            <a:r>
              <a:rPr lang="pt-BR" dirty="0"/>
              <a:t>Reino Unido domina as Ilhas Malvinas </a:t>
            </a:r>
          </a:p>
          <a:p>
            <a:r>
              <a:rPr lang="pt-BR" dirty="0"/>
              <a:t>Em 1983 </a:t>
            </a:r>
            <a:r>
              <a:rPr lang="pt-BR" dirty="0" err="1"/>
              <a:t>Galtieri</a:t>
            </a:r>
            <a:r>
              <a:rPr lang="pt-BR" dirty="0"/>
              <a:t> renuncia, quem assume temporariamente é Alfredo Oscar Saint – Jean, até a escolha de Reynaldo </a:t>
            </a:r>
            <a:r>
              <a:rPr lang="pt-BR" dirty="0" err="1"/>
              <a:t>Bignone</a:t>
            </a:r>
            <a:endParaRPr lang="pt-BR" dirty="0"/>
          </a:p>
          <a:p>
            <a:r>
              <a:rPr lang="pt-BR" dirty="0"/>
              <a:t>Por conta da fragilidade do governo, </a:t>
            </a:r>
            <a:r>
              <a:rPr lang="pt-BR" dirty="0" err="1"/>
              <a:t>Bignone</a:t>
            </a:r>
            <a:r>
              <a:rPr lang="pt-BR" dirty="0"/>
              <a:t> anuncia novas eleições para o dia 30 de outubro de 1983</a:t>
            </a:r>
          </a:p>
          <a:p>
            <a:r>
              <a:rPr lang="pt-BR" dirty="0"/>
              <a:t>Raul </a:t>
            </a:r>
            <a:r>
              <a:rPr lang="pt-BR" dirty="0" err="1"/>
              <a:t>Alfonsin</a:t>
            </a:r>
            <a:r>
              <a:rPr lang="pt-BR" dirty="0"/>
              <a:t> dando fim a segunda e ultima ditadura argentina</a:t>
            </a:r>
          </a:p>
        </p:txBody>
      </p:sp>
    </p:spTree>
    <p:extLst>
      <p:ext uri="{BB962C8B-B14F-4D97-AF65-F5344CB8AC3E}">
        <p14:creationId xmlns:p14="http://schemas.microsoft.com/office/powerpoint/2010/main" val="3830474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DE1788C-3968-4D23-BBF1-F3618A339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Grupo oficiais unidos (</a:t>
            </a:r>
            <a:r>
              <a:rPr lang="pt-BR" dirty="0" err="1"/>
              <a:t>gou</a:t>
            </a:r>
            <a:r>
              <a:rPr lang="pt-BR" dirty="0"/>
              <a:t>)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E6EC5E25-EA4E-43E6-8780-9CBBD69E4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4276196" cy="3101983"/>
          </a:xfrm>
        </p:spPr>
        <p:txBody>
          <a:bodyPr/>
          <a:lstStyle/>
          <a:p>
            <a:r>
              <a:rPr lang="pt-BR" dirty="0"/>
              <a:t>Grupo de militares ultraconservadores </a:t>
            </a:r>
          </a:p>
          <a:p>
            <a:r>
              <a:rPr lang="pt-BR" dirty="0"/>
              <a:t>Simpatizavam com o nazifascismo</a:t>
            </a:r>
          </a:p>
          <a:p>
            <a:r>
              <a:rPr lang="pt-BR" dirty="0"/>
              <a:t>Combatiam qualquer tipo de revolução, seja trabalhista, comunista ou sindicais</a:t>
            </a:r>
          </a:p>
          <a:p>
            <a:r>
              <a:rPr lang="pt-BR" dirty="0"/>
              <a:t>Viés autoritário e messiânico </a:t>
            </a:r>
          </a:p>
          <a:p>
            <a:r>
              <a:rPr lang="pt-BR" dirty="0"/>
              <a:t>Juan Domingo Peron se destacou em meio a esse grupo</a:t>
            </a:r>
          </a:p>
        </p:txBody>
      </p:sp>
      <p:pic>
        <p:nvPicPr>
          <p:cNvPr id="3074" name="Picture 2" descr="254. Peronismo - Blog do Professor ClebinhoBlog do Professor Clebinho |  Versão Mobile">
            <a:extLst>
              <a:ext uri="{FF2B5EF4-FFF2-40B4-BE49-F238E27FC236}">
                <a16:creationId xmlns:a16="http://schemas.microsoft.com/office/drawing/2014/main" id="{80427BD6-ED4C-41B0-B4DE-992C03F1C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258" y="2325394"/>
            <a:ext cx="3810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8326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D4349887-D8B9-4FFD-8E27-25A152BDB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411" y="383153"/>
            <a:ext cx="6555753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Grande"/>
              </a:rPr>
              <a:t>(FUVEST 2009)</a:t>
            </a: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Grande"/>
              </a:rPr>
              <a:t>Existem semelhanças entre as ditaduras militares brasileira (1964-1985), argentina (1976 1983), uruguaia (1973-1985) e chilena (1973-1990).</a:t>
            </a: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Grande"/>
              </a:rPr>
              <a:t>Todas elas: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3" name="Espaço Reservado para Conteúdo 12">
            <a:extLst>
              <a:ext uri="{FF2B5EF4-FFF2-40B4-BE49-F238E27FC236}">
                <a16:creationId xmlns:a16="http://schemas.microsoft.com/office/drawing/2014/main" id="{9BB2FBB0-FC3B-4B36-9B6A-09D9D2BC30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492853"/>
              </p:ext>
            </p:extLst>
          </p:nvPr>
        </p:nvGraphicFramePr>
        <p:xfrm>
          <a:off x="2071411" y="1511990"/>
          <a:ext cx="7009381" cy="3058140"/>
        </p:xfrm>
        <a:graphic>
          <a:graphicData uri="http://schemas.openxmlformats.org/drawingml/2006/table">
            <a:tbl>
              <a:tblPr/>
              <a:tblGrid>
                <a:gridCol w="604505">
                  <a:extLst>
                    <a:ext uri="{9D8B030D-6E8A-4147-A177-3AD203B41FA5}">
                      <a16:colId xmlns:a16="http://schemas.microsoft.com/office/drawing/2014/main" val="3442654380"/>
                    </a:ext>
                  </a:extLst>
                </a:gridCol>
                <a:gridCol w="6404876">
                  <a:extLst>
                    <a:ext uri="{9D8B030D-6E8A-4147-A177-3AD203B41FA5}">
                      <a16:colId xmlns:a16="http://schemas.microsoft.com/office/drawing/2014/main" val="37273342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BR" sz="1600"/>
                        <a:t>A) </a:t>
                      </a:r>
                    </a:p>
                  </a:txBody>
                  <a:tcPr marL="86358" marR="86358" marT="86358" marB="863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>
                          <a:effectLst/>
                        </a:rPr>
                        <a:t>receberam amplo apoio internacional tanto dos Estados Unidos quanto da Europa Ocidental.</a:t>
                      </a:r>
                    </a:p>
                  </a:txBody>
                  <a:tcPr marL="86358" marR="86358" marT="86358" marB="86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635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1600"/>
                        <a:t>B) </a:t>
                      </a:r>
                    </a:p>
                  </a:txBody>
                  <a:tcPr marL="86358" marR="86358" marT="86358" marB="863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effectLst/>
                        </a:rPr>
                        <a:t>combateram um inimigo comum, os grupos esquerdistas, recorrendo a métodos violentos.</a:t>
                      </a:r>
                    </a:p>
                  </a:txBody>
                  <a:tcPr marL="86358" marR="86358" marT="86358" marB="86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749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1600"/>
                        <a:t>C) </a:t>
                      </a:r>
                    </a:p>
                  </a:txBody>
                  <a:tcPr marL="86358" marR="86358" marT="86358" marB="863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effectLst/>
                        </a:rPr>
                        <a:t>tiveram forte sustentação social interna, especialmente dos partidos políticos organizados.</a:t>
                      </a:r>
                    </a:p>
                  </a:txBody>
                  <a:tcPr marL="86358" marR="86358" marT="86358" marB="86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449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1600"/>
                        <a:t>D) </a:t>
                      </a:r>
                    </a:p>
                  </a:txBody>
                  <a:tcPr marL="86358" marR="86358" marT="86358" marB="863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>
                          <a:effectLst/>
                        </a:rPr>
                        <a:t>apoiaram-se em idéias populistas para justificar a manutenção da ordem.</a:t>
                      </a:r>
                    </a:p>
                  </a:txBody>
                  <a:tcPr marL="86358" marR="86358" marT="86358" marB="86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32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1600"/>
                        <a:t>E) </a:t>
                      </a:r>
                    </a:p>
                  </a:txBody>
                  <a:tcPr marL="86358" marR="86358" marT="86358" marB="863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effectLst/>
                        </a:rPr>
                        <a:t>defenderam programas econômicos nacionalistas, promovendo o desenvolvimento industrial de seus países.</a:t>
                      </a:r>
                    </a:p>
                  </a:txBody>
                  <a:tcPr marL="86358" marR="86358" marT="86358" marB="86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859722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1086" name="HTMLOption1" r:id="rId2" imgW="257040" imgH="304920"/>
        </mc:Choice>
        <mc:Fallback>
          <p:control name="HTMLOption1" r:id="rId2" imgW="257040" imgH="304920">
            <p:pic>
              <p:nvPicPr>
                <p:cNvPr id="14" name="HTMLOption1">
                  <a:extLst>
                    <a:ext uri="{FF2B5EF4-FFF2-40B4-BE49-F238E27FC236}">
                      <a16:creationId xmlns:a16="http://schemas.microsoft.com/office/drawing/2014/main" id="{7177E995-68BB-4A4E-8D54-0C7DB316857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2070901" y="1511990"/>
                  <a:ext cx="1371600" cy="45719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87" name="HTMLOption2" r:id="rId3" imgW="257040" imgH="304920"/>
        </mc:Choice>
        <mc:Fallback>
          <p:control name="HTMLOption2" r:id="rId3" imgW="257040" imgH="304920">
            <p:pic>
              <p:nvPicPr>
                <p:cNvPr id="15" name="HTMLOption2">
                  <a:extLst>
                    <a:ext uri="{FF2B5EF4-FFF2-40B4-BE49-F238E27FC236}">
                      <a16:creationId xmlns:a16="http://schemas.microsoft.com/office/drawing/2014/main" id="{52CC6AEF-B602-47B8-AA06-BA0D57A2400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2070901" y="1511990"/>
                  <a:ext cx="1371600" cy="45719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88" name="HTMLOption3" r:id="rId4" imgW="257040" imgH="304920"/>
        </mc:Choice>
        <mc:Fallback>
          <p:control name="HTMLOption3" r:id="rId4" imgW="257040" imgH="304920">
            <p:pic>
              <p:nvPicPr>
                <p:cNvPr id="16" name="HTMLOption3">
                  <a:extLst>
                    <a:ext uri="{FF2B5EF4-FFF2-40B4-BE49-F238E27FC236}">
                      <a16:creationId xmlns:a16="http://schemas.microsoft.com/office/drawing/2014/main" id="{728B5002-A0A1-41F2-92A7-AC9D2B3ECAB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2070901" y="1511990"/>
                  <a:ext cx="1371600" cy="45719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89" name="HTMLOption4" r:id="rId5" imgW="257040" imgH="304920"/>
        </mc:Choice>
        <mc:Fallback>
          <p:control name="HTMLOption4" r:id="rId5" imgW="257040" imgH="304920">
            <p:pic>
              <p:nvPicPr>
                <p:cNvPr id="17" name="HTMLOption4">
                  <a:extLst>
                    <a:ext uri="{FF2B5EF4-FFF2-40B4-BE49-F238E27FC236}">
                      <a16:creationId xmlns:a16="http://schemas.microsoft.com/office/drawing/2014/main" id="{3DFC5845-FF33-4FF1-BE28-11B4641D650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2070901" y="1511990"/>
                  <a:ext cx="1371600" cy="45719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0" name="HTMLOption5" r:id="rId6" imgW="257040" imgH="304920"/>
        </mc:Choice>
        <mc:Fallback>
          <p:control name="HTMLOption5" r:id="rId6" imgW="257040" imgH="304920">
            <p:pic>
              <p:nvPicPr>
                <p:cNvPr id="18" name="HTMLOption5">
                  <a:extLst>
                    <a:ext uri="{FF2B5EF4-FFF2-40B4-BE49-F238E27FC236}">
                      <a16:creationId xmlns:a16="http://schemas.microsoft.com/office/drawing/2014/main" id="{9EAEDA62-EA66-41E0-9F0D-DF214897B73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2070901" y="1511990"/>
                  <a:ext cx="1371600" cy="45719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542321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BA3AC1-1DE0-4918-84DF-0B3EF0477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569843"/>
            <a:ext cx="7729728" cy="5618921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0" i="0" dirty="0">
                <a:solidFill>
                  <a:srgbClr val="444444"/>
                </a:solidFill>
                <a:effectLst/>
                <a:latin typeface="NewsGothicMt"/>
              </a:rPr>
              <a:t>(ENEM) A Operação Condor está diretamente vinculada às experiências históricas das ditaduras civil-militares que se disseminaram pelo Cone Sul entre as décadas de 1960 e 1980. Depois do Brasil (e do Paraguai de Stroessner), foi a vez da Argentina (1966), Bolívia (1966 e 1971), Uruguai e Chile (1973) e Argentina (novamente, em 1976). Em todos os casos se instalaram ditaduras civil-militares (em menor ou maior medida) com base na Doutrina de Segurança Nacional e tendo como principais características um anticomunismo militante, a identificação do inimigo interno, a imposição do papel político das Forças Armadas e a definição de fronteiras ideológicas. (PADRÓS, E. S. Et al. </a:t>
            </a:r>
            <a:r>
              <a:rPr lang="pt-BR" b="0" i="1" dirty="0">
                <a:solidFill>
                  <a:srgbClr val="444444"/>
                </a:solidFill>
                <a:effectLst/>
                <a:latin typeface="NewsGothicMt"/>
              </a:rPr>
              <a:t>Ditadura de Segurança Nacional no Rio Grande do Sul (1964-1985): história e memória.</a:t>
            </a:r>
            <a:r>
              <a:rPr lang="pt-BR" b="0" i="0" dirty="0">
                <a:solidFill>
                  <a:srgbClr val="444444"/>
                </a:solidFill>
                <a:effectLst/>
                <a:latin typeface="NewsGothicMt"/>
              </a:rPr>
              <a:t> Porto Alegre: </a:t>
            </a:r>
            <a:r>
              <a:rPr lang="pt-BR" b="0" i="0" dirty="0" err="1">
                <a:solidFill>
                  <a:srgbClr val="444444"/>
                </a:solidFill>
                <a:effectLst/>
                <a:latin typeface="NewsGothicMt"/>
              </a:rPr>
              <a:t>Conag</a:t>
            </a:r>
            <a:r>
              <a:rPr lang="pt-BR" b="0" i="0" dirty="0">
                <a:solidFill>
                  <a:srgbClr val="444444"/>
                </a:solidFill>
                <a:effectLst/>
                <a:latin typeface="NewsGothicMt"/>
              </a:rPr>
              <a:t>, 2009. (adaptado).</a:t>
            </a:r>
          </a:p>
          <a:p>
            <a:pPr algn="just"/>
            <a:r>
              <a:rPr lang="pt-BR" b="0" i="0" dirty="0">
                <a:solidFill>
                  <a:srgbClr val="444444"/>
                </a:solidFill>
                <a:effectLst/>
                <a:latin typeface="NewsGothicMt"/>
              </a:rPr>
              <a:t>Levando-se em conta o contexto em que foi criada, a referida operação tinha como objetivo coordenar a:</a:t>
            </a:r>
          </a:p>
          <a:p>
            <a:pPr algn="just"/>
            <a:r>
              <a:rPr lang="pt-BR" b="0" i="0" dirty="0">
                <a:solidFill>
                  <a:srgbClr val="444444"/>
                </a:solidFill>
                <a:effectLst/>
                <a:latin typeface="NewsGothicMt"/>
              </a:rPr>
              <a:t>a) modificação de limites territoriais.</a:t>
            </a:r>
          </a:p>
          <a:p>
            <a:pPr algn="just"/>
            <a:r>
              <a:rPr lang="pt-BR" b="0" i="0" dirty="0">
                <a:solidFill>
                  <a:srgbClr val="444444"/>
                </a:solidFill>
                <a:effectLst/>
                <a:latin typeface="NewsGothicMt"/>
              </a:rPr>
              <a:t>b) sobrevivência de oficiais exilados.</a:t>
            </a:r>
          </a:p>
          <a:p>
            <a:pPr algn="just"/>
            <a:r>
              <a:rPr lang="pt-BR" b="0" i="0" dirty="0">
                <a:solidFill>
                  <a:srgbClr val="444444"/>
                </a:solidFill>
                <a:effectLst/>
                <a:latin typeface="NewsGothicMt"/>
              </a:rPr>
              <a:t>c) interferência de potências mundiais.</a:t>
            </a:r>
          </a:p>
          <a:p>
            <a:pPr algn="just"/>
            <a:r>
              <a:rPr lang="pt-BR" b="0" i="0" dirty="0">
                <a:solidFill>
                  <a:srgbClr val="444444"/>
                </a:solidFill>
                <a:effectLst/>
                <a:latin typeface="NewsGothicMt"/>
              </a:rPr>
              <a:t>d) repressão de ativistas oposicionistas.</a:t>
            </a:r>
          </a:p>
          <a:p>
            <a:pPr algn="just"/>
            <a:r>
              <a:rPr lang="pt-BR" b="0" i="0" dirty="0">
                <a:solidFill>
                  <a:srgbClr val="444444"/>
                </a:solidFill>
                <a:effectLst/>
                <a:latin typeface="NewsGothicMt"/>
              </a:rPr>
              <a:t>e) implantação de governos nacionalistas.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34420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A653AD-F71D-4DC8-8E88-85A343EAB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Revolução sandinista 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9CACE80-DC50-4CD2-88FB-57756AA49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41 anos da Revolução Sandinista. A luta por independência da Nicarágua… |  by Equipe Haydeé Santamaria | Medium">
            <a:extLst>
              <a:ext uri="{FF2B5EF4-FFF2-40B4-BE49-F238E27FC236}">
                <a16:creationId xmlns:a16="http://schemas.microsoft.com/office/drawing/2014/main" id="{A6D6CB4C-EB65-4B30-A9F7-248529ECE8F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0" r="2034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5835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mérica Central Mapa Infográfico - Download de Vetor">
            <a:extLst>
              <a:ext uri="{FF2B5EF4-FFF2-40B4-BE49-F238E27FC236}">
                <a16:creationId xmlns:a16="http://schemas.microsoft.com/office/drawing/2014/main" id="{6A67BB27-C80C-4D39-980B-7CB3277AE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0"/>
            <a:ext cx="9796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4469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EDDFFD4-17E1-48D2-AFB2-A50DAE426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Nicarágua 1978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920B78-5EE9-4E72-823B-D358EF8EF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Movimento organizado pela FSLN (Frente Sandinista de Libertação Nacional)</a:t>
            </a:r>
          </a:p>
          <a:p>
            <a:r>
              <a:rPr lang="pt-BR" dirty="0"/>
              <a:t>Influencia de Augusto Cesar </a:t>
            </a:r>
            <a:r>
              <a:rPr lang="pt-BR" dirty="0" err="1"/>
              <a:t>Sandino</a:t>
            </a:r>
            <a:r>
              <a:rPr lang="pt-BR" dirty="0"/>
              <a:t> (1895 – 1934)</a:t>
            </a:r>
          </a:p>
          <a:p>
            <a:r>
              <a:rPr lang="pt-BR" dirty="0"/>
              <a:t>Ditadura Somoza – Alinhamento com os EUA</a:t>
            </a:r>
          </a:p>
          <a:p>
            <a:r>
              <a:rPr lang="pt-BR" dirty="0"/>
              <a:t>A FSLN é formada em 1960 com influencia da Revolução Cubana</a:t>
            </a:r>
          </a:p>
          <a:p>
            <a:r>
              <a:rPr lang="pt-BR" dirty="0"/>
              <a:t>Em 1970 a Nicarágua para por uma crise econômica – Igreja Católica e o pequeno empresariado se alinham as politicas liberais dos EUA</a:t>
            </a:r>
          </a:p>
          <a:p>
            <a:pPr lvl="1"/>
            <a:r>
              <a:rPr lang="pt-BR" b="1" dirty="0"/>
              <a:t>Pedro Joaquin Chamorro </a:t>
            </a:r>
            <a:r>
              <a:rPr lang="pt-BR" b="1" dirty="0" err="1"/>
              <a:t>Cardenal</a:t>
            </a:r>
            <a:r>
              <a:rPr lang="pt-BR" b="1" dirty="0"/>
              <a:t> </a:t>
            </a:r>
            <a:r>
              <a:rPr lang="pt-BR" dirty="0"/>
              <a:t>é assassinado em 1978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12217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6364B6-F14A-4818-909A-14554E67E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Estopim da revolução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1504EB-D092-4805-BE00-5C334CFF1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027799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FSLN toma o Palácio Nacional exigindo a soltura de vários presos políticos </a:t>
            </a:r>
          </a:p>
          <a:p>
            <a:pPr lvl="1"/>
            <a:r>
              <a:rPr lang="pt-BR" dirty="0"/>
              <a:t>Apoio da América Latina</a:t>
            </a:r>
          </a:p>
          <a:p>
            <a:r>
              <a:rPr lang="pt-BR" dirty="0"/>
              <a:t>Ofensiva Final – 1979</a:t>
            </a:r>
          </a:p>
          <a:p>
            <a:pPr lvl="1"/>
            <a:r>
              <a:rPr lang="pt-BR" dirty="0"/>
              <a:t>Perca de apoio dos EUA – Influencia usando a OEA e Costa Rica</a:t>
            </a:r>
          </a:p>
          <a:p>
            <a:r>
              <a:rPr lang="pt-BR" b="1" dirty="0" err="1"/>
              <a:t>Anastasio</a:t>
            </a:r>
            <a:r>
              <a:rPr lang="pt-BR" b="1" dirty="0"/>
              <a:t> Somoza Garcia </a:t>
            </a:r>
            <a:r>
              <a:rPr lang="pt-BR" dirty="0"/>
              <a:t>sofre pressão do EUA para renunciar </a:t>
            </a:r>
          </a:p>
          <a:p>
            <a:r>
              <a:rPr lang="pt-BR" dirty="0"/>
              <a:t>1979 a FSLN forma a Junta do Governo de Reconstrução Nacional </a:t>
            </a:r>
          </a:p>
          <a:p>
            <a:pPr lvl="1"/>
            <a:r>
              <a:rPr lang="pt-BR" b="1" dirty="0"/>
              <a:t>Daniel Ortega</a:t>
            </a:r>
          </a:p>
          <a:p>
            <a:pPr lvl="1"/>
            <a:r>
              <a:rPr lang="pt-BR" dirty="0"/>
              <a:t>Participação politica de sindicatos</a:t>
            </a:r>
          </a:p>
          <a:p>
            <a:pPr lvl="1"/>
            <a:r>
              <a:rPr lang="pt-BR" dirty="0"/>
              <a:t>Participação feminina</a:t>
            </a:r>
          </a:p>
          <a:p>
            <a:r>
              <a:rPr lang="pt-BR" dirty="0"/>
              <a:t>1984 </a:t>
            </a:r>
            <a:r>
              <a:rPr lang="pt-BR" b="1" dirty="0"/>
              <a:t>- Ronald Reagan </a:t>
            </a:r>
            <a:r>
              <a:rPr lang="pt-BR" dirty="0"/>
              <a:t>promove um embargo econômico para financiar os grupos </a:t>
            </a:r>
            <a:r>
              <a:rPr lang="pt-BR" dirty="0" err="1"/>
              <a:t>anti</a:t>
            </a:r>
            <a:r>
              <a:rPr lang="pt-BR" dirty="0"/>
              <a:t> - sandinista </a:t>
            </a:r>
          </a:p>
          <a:p>
            <a:pPr lvl="1"/>
            <a:r>
              <a:rPr lang="pt-BR" dirty="0"/>
              <a:t>Caso dos Contras – Irã x Iraque</a:t>
            </a:r>
          </a:p>
        </p:txBody>
      </p:sp>
    </p:spTree>
    <p:extLst>
      <p:ext uri="{BB962C8B-B14F-4D97-AF65-F5344CB8AC3E}">
        <p14:creationId xmlns:p14="http://schemas.microsoft.com/office/powerpoint/2010/main" val="23383329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CC0134-65E5-4A1B-A5F9-C44816779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Inicio da democracia na Nicarágua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8510E1-486E-46CB-904B-AF50C98A6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Em 1984 Daniel Ortega vence as eleições democraticamente com 61% dos votos</a:t>
            </a:r>
          </a:p>
          <a:p>
            <a:pPr lvl="1"/>
            <a:r>
              <a:rPr lang="pt-BR" dirty="0"/>
              <a:t>Oposição dos “Contras”</a:t>
            </a:r>
          </a:p>
          <a:p>
            <a:pPr lvl="1"/>
            <a:r>
              <a:rPr lang="pt-BR" dirty="0"/>
              <a:t>Perseguição a oposição</a:t>
            </a:r>
          </a:p>
          <a:p>
            <a:r>
              <a:rPr lang="pt-BR" dirty="0"/>
              <a:t>Em 1990  Violeta Chamorro é eleita presidente, que marca o fim da </a:t>
            </a:r>
            <a:r>
              <a:rPr lang="pt-BR"/>
              <a:t>revolução sandinista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29731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9223B94-3BEF-48DE-A403-F7D218F1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DITADURA URUGUAIA 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B6E71FFB-96E9-4FEE-A0DC-29A31E182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Uruguai – Memória e Resistência">
            <a:extLst>
              <a:ext uri="{FF2B5EF4-FFF2-40B4-BE49-F238E27FC236}">
                <a16:creationId xmlns:a16="http://schemas.microsoft.com/office/drawing/2014/main" id="{4D0DC99E-F629-4B2F-A657-2026AE67E28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3" r="2332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2998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FB9844-3A4C-4A2F-9460-25327173A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F2F3DD-6BAE-4A54-9E62-132C069B0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7966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8DD4FB2-0641-4A5F-926C-B8BA99EFA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REVOLUÇÃO MEXICANA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26D4BD27-C86C-4355-B61F-F2320E236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1913 - 1915</a:t>
            </a:r>
          </a:p>
        </p:txBody>
      </p:sp>
      <p:pic>
        <p:nvPicPr>
          <p:cNvPr id="4098" name="Picture 2" descr="Sugestão de Leitura para o feriadão: a Revolução Mexicana | Curso Sapientia">
            <a:extLst>
              <a:ext uri="{FF2B5EF4-FFF2-40B4-BE49-F238E27FC236}">
                <a16:creationId xmlns:a16="http://schemas.microsoft.com/office/drawing/2014/main" id="{47CE386A-91E5-4B21-AE76-E3EBD1CB6D5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0" r="2675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893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8D2A12-7C64-4E0A-A1A8-D0E97A859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Governo peronista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10C120-4F26-44B4-B3FB-AA94ADCCB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011331"/>
          </a:xfrm>
        </p:spPr>
        <p:txBody>
          <a:bodyPr/>
          <a:lstStyle/>
          <a:p>
            <a:r>
              <a:rPr lang="pt-BR" dirty="0"/>
              <a:t>Maria Eva Duarte Peron – Sufrágio Feminista</a:t>
            </a:r>
          </a:p>
          <a:p>
            <a:r>
              <a:rPr lang="pt-BR" dirty="0"/>
              <a:t>Primeiro mandato (1946 – 1952)</a:t>
            </a:r>
          </a:p>
          <a:p>
            <a:pPr lvl="2"/>
            <a:r>
              <a:rPr lang="pt-BR" dirty="0"/>
              <a:t>Nacionalismo, fundação do banco nacional, investimento no comércio nacional e estimulo do consumo interno e aumento da inflação </a:t>
            </a:r>
          </a:p>
          <a:p>
            <a:pPr lvl="2"/>
            <a:r>
              <a:rPr lang="pt-BR" dirty="0"/>
              <a:t>Junto com o alemão Ronald </a:t>
            </a:r>
            <a:r>
              <a:rPr lang="pt-BR" dirty="0" err="1"/>
              <a:t>Ritcher</a:t>
            </a:r>
            <a:r>
              <a:rPr lang="pt-BR" dirty="0"/>
              <a:t> ele anuncia a produção de energia nuclear </a:t>
            </a:r>
          </a:p>
          <a:p>
            <a:pPr lvl="2"/>
            <a:r>
              <a:rPr lang="pt-BR" dirty="0"/>
              <a:t>Comunismo x Capitalismo </a:t>
            </a:r>
          </a:p>
          <a:p>
            <a:pPr lvl="2"/>
            <a:r>
              <a:rPr lang="pt-BR" dirty="0"/>
              <a:t>Aparelhagem estatal </a:t>
            </a:r>
          </a:p>
          <a:p>
            <a:r>
              <a:rPr lang="pt-BR" dirty="0"/>
              <a:t>Segundo mandato (1952 – 1955)</a:t>
            </a:r>
          </a:p>
          <a:p>
            <a:pPr lvl="2"/>
            <a:r>
              <a:rPr lang="pt-BR" dirty="0"/>
              <a:t>Alto investimento publico – educação e saúde </a:t>
            </a:r>
          </a:p>
          <a:p>
            <a:pPr lvl="2"/>
            <a:r>
              <a:rPr lang="pt-BR" dirty="0"/>
              <a:t>Intervenção estatal e alta repressão aos opositores </a:t>
            </a:r>
          </a:p>
        </p:txBody>
      </p:sp>
    </p:spTree>
    <p:extLst>
      <p:ext uri="{BB962C8B-B14F-4D97-AF65-F5344CB8AC3E}">
        <p14:creationId xmlns:p14="http://schemas.microsoft.com/office/powerpoint/2010/main" val="35490477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3B3282C-409B-47C7-B423-D1CB82E67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REVOLUÇÃO 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3E67001-5BAC-4DA6-8703-A437D01BF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Considera – se revolução os movimentos que alteram a ordem social e politica anteriormente </a:t>
            </a:r>
            <a:r>
              <a:rPr lang="pt-BR" dirty="0" err="1"/>
              <a:t>pré</a:t>
            </a:r>
            <a:r>
              <a:rPr lang="pt-BR" dirty="0"/>
              <a:t> – estabelecida </a:t>
            </a:r>
          </a:p>
          <a:p>
            <a:pPr lvl="1"/>
            <a:r>
              <a:rPr lang="pt-BR" dirty="0"/>
              <a:t>Revolução francesa</a:t>
            </a:r>
          </a:p>
          <a:p>
            <a:pPr lvl="1"/>
            <a:r>
              <a:rPr lang="pt-BR" dirty="0"/>
              <a:t>Revolução Russa</a:t>
            </a:r>
          </a:p>
          <a:p>
            <a:pPr lvl="1"/>
            <a:r>
              <a:rPr lang="pt-BR" dirty="0"/>
              <a:t>Revolução Mexicana</a:t>
            </a:r>
          </a:p>
        </p:txBody>
      </p:sp>
    </p:spTree>
    <p:extLst>
      <p:ext uri="{BB962C8B-B14F-4D97-AF65-F5344CB8AC3E}">
        <p14:creationId xmlns:p14="http://schemas.microsoft.com/office/powerpoint/2010/main" val="22930745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40B81C-65B1-4F45-88D9-EDFEF0658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Aspectos da revolução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B570A2-93D1-4065-86A7-9DBCDA026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404947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Primeira revolução da América Latina</a:t>
            </a:r>
          </a:p>
          <a:p>
            <a:r>
              <a:rPr lang="pt-BR" dirty="0"/>
              <a:t>Marca o inicio da idade contemporânea na américa latina</a:t>
            </a:r>
          </a:p>
          <a:p>
            <a:r>
              <a:rPr lang="pt-BR" dirty="0"/>
              <a:t>Movimento liderado pela elite oligárquica </a:t>
            </a:r>
          </a:p>
          <a:p>
            <a:r>
              <a:rPr lang="pt-BR" b="1" dirty="0"/>
              <a:t>Modelo exploratório agressivo </a:t>
            </a:r>
          </a:p>
          <a:p>
            <a:pPr lvl="1"/>
            <a:r>
              <a:rPr lang="pt-BR" i="1" dirty="0" err="1"/>
              <a:t>Ejidos</a:t>
            </a:r>
            <a:r>
              <a:rPr lang="pt-BR" i="1" dirty="0"/>
              <a:t> </a:t>
            </a:r>
            <a:r>
              <a:rPr lang="pt-BR" dirty="0"/>
              <a:t>– Terras não cultivadas</a:t>
            </a:r>
          </a:p>
          <a:p>
            <a:pPr lvl="1"/>
            <a:r>
              <a:rPr lang="pt-BR" dirty="0"/>
              <a:t>Expropriação indígena </a:t>
            </a:r>
          </a:p>
          <a:p>
            <a:pPr lvl="1"/>
            <a:r>
              <a:rPr lang="pt-BR" i="1" dirty="0" err="1"/>
              <a:t>Haciendas</a:t>
            </a:r>
            <a:r>
              <a:rPr lang="pt-BR" i="1" dirty="0"/>
              <a:t> </a:t>
            </a:r>
            <a:r>
              <a:rPr lang="pt-BR" dirty="0"/>
              <a:t>mexicanas - construção social e política voltado para o desenvolvimento do capitalismo</a:t>
            </a:r>
          </a:p>
          <a:p>
            <a:pPr lvl="1"/>
            <a:r>
              <a:rPr lang="pt-BR" dirty="0"/>
              <a:t>Deturpava a cultura de produção indígena – Expropriações territoriais </a:t>
            </a:r>
          </a:p>
          <a:p>
            <a:pPr lvl="1"/>
            <a:r>
              <a:rPr lang="pt-BR" dirty="0"/>
              <a:t>Conflito colonial – </a:t>
            </a:r>
            <a:r>
              <a:rPr lang="pt-BR" b="1" dirty="0"/>
              <a:t>Exercito Federal e Guardas Rurais </a:t>
            </a:r>
          </a:p>
        </p:txBody>
      </p:sp>
    </p:spTree>
    <p:extLst>
      <p:ext uri="{BB962C8B-B14F-4D97-AF65-F5344CB8AC3E}">
        <p14:creationId xmlns:p14="http://schemas.microsoft.com/office/powerpoint/2010/main" val="2937678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3EB3057-DF06-4D28-BB0C-1B472813D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porfirio</a:t>
            </a:r>
            <a:r>
              <a:rPr lang="pt-BR" dirty="0"/>
              <a:t> </a:t>
            </a:r>
            <a:r>
              <a:rPr lang="pt-BR" dirty="0" err="1"/>
              <a:t>diaz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6DCD05BF-A1A6-4095-8996-9FA0E1E1C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Ditador responsável por chefiar todo o processo agressivo capitalista dentro do México, seu governo é marcado por fortes repressões contra o movimento trabalhista </a:t>
            </a:r>
          </a:p>
        </p:txBody>
      </p:sp>
      <p:pic>
        <p:nvPicPr>
          <p:cNvPr id="5122" name="Picture 2" descr="How Did Porfirio Diaz Stay in Power for 35 Years?">
            <a:extLst>
              <a:ext uri="{FF2B5EF4-FFF2-40B4-BE49-F238E27FC236}">
                <a16:creationId xmlns:a16="http://schemas.microsoft.com/office/drawing/2014/main" id="{2D4FD67B-43D4-449A-8499-1D962414297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" r="550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6451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4925CB2-243D-441E-99C8-CA19AF30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Revolução social no México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B0EB21A-24A2-40F6-AC40-41212E57C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497713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Influencia liberal  e o </a:t>
            </a:r>
            <a:r>
              <a:rPr lang="pt-BR" b="1" dirty="0"/>
              <a:t>Partido Liberal Mexicano </a:t>
            </a:r>
          </a:p>
          <a:p>
            <a:pPr lvl="1"/>
            <a:r>
              <a:rPr lang="pt-BR" dirty="0"/>
              <a:t>Politicas </a:t>
            </a:r>
            <a:r>
              <a:rPr lang="pt-BR" dirty="0" err="1"/>
              <a:t>antiperialista</a:t>
            </a:r>
            <a:r>
              <a:rPr lang="pt-BR" dirty="0"/>
              <a:t> </a:t>
            </a:r>
          </a:p>
          <a:p>
            <a:r>
              <a:rPr lang="pt-BR" b="1" dirty="0"/>
              <a:t>Francisco Madero</a:t>
            </a:r>
          </a:p>
          <a:p>
            <a:pPr lvl="1"/>
            <a:r>
              <a:rPr lang="pt-BR" dirty="0"/>
              <a:t>Processo democrático</a:t>
            </a:r>
          </a:p>
          <a:p>
            <a:pPr lvl="1"/>
            <a:r>
              <a:rPr lang="pt-BR" dirty="0"/>
              <a:t>Acesso das terras a aristocracia rural</a:t>
            </a:r>
          </a:p>
          <a:p>
            <a:r>
              <a:rPr lang="pt-BR" b="1" dirty="0"/>
              <a:t>Pancho Villa, Emiliano Zapata e Ricardo Flores </a:t>
            </a:r>
            <a:r>
              <a:rPr lang="pt-BR" b="1" dirty="0" err="1"/>
              <a:t>Magon</a:t>
            </a:r>
            <a:endParaRPr lang="pt-BR" b="1" dirty="0"/>
          </a:p>
          <a:p>
            <a:pPr lvl="1"/>
            <a:r>
              <a:rPr lang="pt-BR" b="1" dirty="0"/>
              <a:t>Plano </a:t>
            </a:r>
            <a:r>
              <a:rPr lang="pt-BR" b="1" dirty="0" err="1"/>
              <a:t>Ayalla</a:t>
            </a:r>
            <a:r>
              <a:rPr lang="pt-BR" b="1" dirty="0"/>
              <a:t> </a:t>
            </a:r>
            <a:r>
              <a:rPr lang="pt-BR" dirty="0"/>
              <a:t>– Revolução reivindicando a reforma Agrária </a:t>
            </a:r>
          </a:p>
          <a:p>
            <a:r>
              <a:rPr lang="pt-BR" b="1" dirty="0"/>
              <a:t>General </a:t>
            </a:r>
            <a:r>
              <a:rPr lang="pt-BR" b="1" dirty="0" err="1"/>
              <a:t>Victoriano</a:t>
            </a:r>
            <a:r>
              <a:rPr lang="pt-BR" b="1" dirty="0"/>
              <a:t> </a:t>
            </a:r>
            <a:r>
              <a:rPr lang="pt-BR" b="1" dirty="0" err="1"/>
              <a:t>Huerta</a:t>
            </a:r>
            <a:r>
              <a:rPr lang="pt-BR" dirty="0"/>
              <a:t> governa através de um golpe – </a:t>
            </a:r>
            <a:r>
              <a:rPr lang="pt-BR" b="1" dirty="0"/>
              <a:t>populista </a:t>
            </a:r>
          </a:p>
          <a:p>
            <a:pPr lvl="1"/>
            <a:r>
              <a:rPr lang="pt-BR" dirty="0"/>
              <a:t>Apoio norte-americano</a:t>
            </a:r>
          </a:p>
          <a:p>
            <a:pPr lvl="1"/>
            <a:r>
              <a:rPr lang="pt-BR" dirty="0"/>
              <a:t>Constituição Mexicana </a:t>
            </a:r>
          </a:p>
          <a:p>
            <a:pPr lvl="1"/>
            <a:r>
              <a:rPr lang="pt-BR" dirty="0"/>
              <a:t>Jornada de trabalho de 8 horas e acesso a algumas terras indígenas </a:t>
            </a:r>
          </a:p>
        </p:txBody>
      </p:sp>
    </p:spTree>
    <p:extLst>
      <p:ext uri="{BB962C8B-B14F-4D97-AF65-F5344CB8AC3E}">
        <p14:creationId xmlns:p14="http://schemas.microsoft.com/office/powerpoint/2010/main" val="27195984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7D58D-3CB9-43E6-8367-B15CEB74D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Movimento agrário 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7C219F-1FAA-4A63-836B-86A226F41D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Zapata e Pancho Villa morre e desestabiliza o movimento </a:t>
            </a:r>
          </a:p>
          <a:p>
            <a:r>
              <a:rPr lang="pt-BR" dirty="0"/>
              <a:t>Em 1994 surge o movimento EZLN (Exercito Zapatista de libertação Nacional) – Formado Majoritariamente por indígenas </a:t>
            </a:r>
          </a:p>
          <a:p>
            <a:r>
              <a:rPr lang="pt-BR" dirty="0"/>
              <a:t>Inspiração para os movimentos latino americanos </a:t>
            </a:r>
          </a:p>
        </p:txBody>
      </p:sp>
      <p:pic>
        <p:nvPicPr>
          <p:cNvPr id="6146" name="Picture 2" descr="EZLN: E Rompemos o Cerco – El Coyote">
            <a:extLst>
              <a:ext uri="{FF2B5EF4-FFF2-40B4-BE49-F238E27FC236}">
                <a16:creationId xmlns:a16="http://schemas.microsoft.com/office/drawing/2014/main" id="{49CD0A42-2F88-4B68-ABBA-7DF51B98E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463" y="3025401"/>
            <a:ext cx="48768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6728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F6F93BE-6E02-44FA-82CE-B79434AC4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Golpe em Uruguai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1C98CF4-2DB7-4CDE-BFE5-AAC9A647A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Um sadia democracia, que era palco de vários debates a respeito dos direitos civis </a:t>
            </a:r>
          </a:p>
          <a:p>
            <a:r>
              <a:rPr lang="pt-BR" dirty="0"/>
              <a:t>Blanco (conservadores) x Colorados (liberais)</a:t>
            </a:r>
          </a:p>
          <a:p>
            <a:r>
              <a:rPr lang="pt-BR" dirty="0"/>
              <a:t>Industria têxteis, de carne, ouro e lã que acaba encontrando por conta da crise mundial do pós guerra</a:t>
            </a:r>
          </a:p>
          <a:p>
            <a:r>
              <a:rPr lang="pt-BR" dirty="0"/>
              <a:t>Movimento Nacional </a:t>
            </a:r>
            <a:r>
              <a:rPr lang="pt-BR" dirty="0" err="1"/>
              <a:t>Tupamaru</a:t>
            </a:r>
            <a:r>
              <a:rPr lang="pt-BR" dirty="0"/>
              <a:t> – guerrilha urbana</a:t>
            </a:r>
          </a:p>
          <a:p>
            <a:pPr lvl="1"/>
            <a:r>
              <a:rPr lang="pt-BR" dirty="0"/>
              <a:t>Estudantes </a:t>
            </a:r>
          </a:p>
          <a:p>
            <a:pPr lvl="1"/>
            <a:r>
              <a:rPr lang="pt-BR" dirty="0"/>
              <a:t>Banqueiros</a:t>
            </a:r>
          </a:p>
          <a:p>
            <a:pPr lvl="1"/>
            <a:r>
              <a:rPr lang="pt-BR" dirty="0"/>
              <a:t>Prisões do povo em </a:t>
            </a:r>
            <a:r>
              <a:rPr lang="pt-BR" dirty="0" err="1"/>
              <a:t>Montividéu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70595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03CC68-48AC-4C3D-B50D-6FB389816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Golpe Uruguai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7CF17B-BDD3-4937-BD75-E620AAE2E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Fortalecimento do Aumento do efetivo militar</a:t>
            </a:r>
          </a:p>
          <a:p>
            <a:r>
              <a:rPr lang="pt-BR" dirty="0"/>
              <a:t>Células – Guerrilha</a:t>
            </a:r>
          </a:p>
          <a:p>
            <a:r>
              <a:rPr lang="pt-BR" dirty="0"/>
              <a:t>Perseguição a organização de </a:t>
            </a:r>
            <a:r>
              <a:rPr lang="pt-BR" dirty="0" err="1"/>
              <a:t>tupamaro</a:t>
            </a:r>
            <a:endParaRPr lang="pt-BR" dirty="0"/>
          </a:p>
          <a:p>
            <a:r>
              <a:rPr lang="pt-BR" dirty="0"/>
              <a:t>Juan Maria </a:t>
            </a:r>
            <a:r>
              <a:rPr lang="pt-BR" dirty="0" err="1"/>
              <a:t>Bordaberry</a:t>
            </a:r>
            <a:r>
              <a:rPr lang="pt-BR" dirty="0"/>
              <a:t> – Colorado</a:t>
            </a:r>
          </a:p>
          <a:p>
            <a:r>
              <a:rPr lang="pt-BR" dirty="0"/>
              <a:t>Perseguição a oposição </a:t>
            </a:r>
          </a:p>
          <a:p>
            <a:r>
              <a:rPr lang="pt-BR" dirty="0"/>
              <a:t>Ditadura civil militar </a:t>
            </a:r>
          </a:p>
        </p:txBody>
      </p:sp>
    </p:spTree>
    <p:extLst>
      <p:ext uri="{BB962C8B-B14F-4D97-AF65-F5344CB8AC3E}">
        <p14:creationId xmlns:p14="http://schemas.microsoft.com/office/powerpoint/2010/main" val="1782181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AC610B4-9B6A-4D85-ADC9-AF4412AED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523" y="2068497"/>
            <a:ext cx="4494998" cy="1309971"/>
          </a:xfrm>
        </p:spPr>
        <p:txBody>
          <a:bodyPr/>
          <a:lstStyle/>
          <a:p>
            <a:r>
              <a:rPr lang="pt-BR" dirty="0"/>
              <a:t>Bombardeio a praça de Maio em Buenos Aires:16 de junho de 1955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3538385-6F5B-4294-9E50-F501C9607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pt-BR" dirty="0"/>
              <a:t>Oposição: Conservadores, militares e igreja católica</a:t>
            </a:r>
          </a:p>
          <a:p>
            <a:pPr algn="l"/>
            <a:r>
              <a:rPr lang="pt-BR" dirty="0"/>
              <a:t>308 mortos</a:t>
            </a:r>
          </a:p>
          <a:p>
            <a:pPr algn="l"/>
            <a:r>
              <a:rPr lang="pt-BR" dirty="0"/>
              <a:t>Exilio na Espanha</a:t>
            </a:r>
          </a:p>
          <a:p>
            <a:pPr algn="l"/>
            <a:r>
              <a:rPr lang="pt-BR" dirty="0"/>
              <a:t>General Eduardo </a:t>
            </a:r>
            <a:r>
              <a:rPr lang="pt-BR" dirty="0" err="1"/>
              <a:t>Lonardi</a:t>
            </a:r>
            <a:endParaRPr lang="pt-BR" dirty="0"/>
          </a:p>
          <a:p>
            <a:endParaRPr lang="pt-BR" dirty="0"/>
          </a:p>
        </p:txBody>
      </p:sp>
      <p:pic>
        <p:nvPicPr>
          <p:cNvPr id="2056" name="Picture 8" descr="alchetron.com/cdn/bombing-of-plaza-de-mayo-cb03...">
            <a:extLst>
              <a:ext uri="{FF2B5EF4-FFF2-40B4-BE49-F238E27FC236}">
                <a16:creationId xmlns:a16="http://schemas.microsoft.com/office/drawing/2014/main" id="{49789F4F-4FB9-49D6-BF73-5D13B9E6ED4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2" r="2271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890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9A647F9-4394-4966-8175-00E795032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400" dirty="0"/>
              <a:t>O "peronismo", fenômeno político que surge na Argentina na década de 1940, pode ser identificado como: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AC62D40-B241-4FD8-92A8-B2B42D247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789389"/>
          </a:xfrm>
        </p:spPr>
        <p:txBody>
          <a:bodyPr>
            <a:normAutofit/>
          </a:bodyPr>
          <a:lstStyle/>
          <a:p>
            <a:r>
              <a:rPr lang="pt-BR" dirty="0"/>
              <a:t>a) a variante argentina do fascismo europeu, tendo nas classes médias sua principal base social;</a:t>
            </a:r>
          </a:p>
          <a:p>
            <a:r>
              <a:rPr lang="pt-BR" dirty="0"/>
              <a:t>b) mais um dos regimes ditatoriais da tradição caudilhista latino-americana e identificado com as populações rurais;</a:t>
            </a:r>
          </a:p>
          <a:p>
            <a:r>
              <a:rPr lang="pt-BR" dirty="0"/>
              <a:t>c) uma tendência demagógica e oportunista, voltada para o desenvolvimento do operariado em bases nacionalistas;</a:t>
            </a:r>
          </a:p>
          <a:p>
            <a:r>
              <a:rPr lang="pt-BR" dirty="0"/>
              <a:t>d) uma forma de "populismo", apoiada nos setores mais novos do proletariado urbano e nas camadas inferiores das classes médias;</a:t>
            </a:r>
          </a:p>
          <a:p>
            <a:r>
              <a:rPr lang="pt-BR" dirty="0"/>
              <a:t>e) uma ditadura popular de novo tipo, uma vez que contava com o apoio do campesinato e dos operários pobres.</a:t>
            </a:r>
          </a:p>
        </p:txBody>
      </p:sp>
    </p:spTree>
    <p:extLst>
      <p:ext uri="{BB962C8B-B14F-4D97-AF65-F5344CB8AC3E}">
        <p14:creationId xmlns:p14="http://schemas.microsoft.com/office/powerpoint/2010/main" val="190208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F5B4EC-419A-4B14-9A57-45CFBC5BB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Doutrina de segurança nacional (</a:t>
            </a:r>
            <a:r>
              <a:rPr lang="pt-BR" dirty="0" err="1"/>
              <a:t>dsn</a:t>
            </a:r>
            <a:r>
              <a:rPr lang="pt-BR" dirty="0"/>
              <a:t>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E27A2A-1CEA-4DEF-8778-1428F8123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Surgia na América Latina durante as décadas 1960 e 1970 uma mobilização social, reivindicando maiores participação e condição social </a:t>
            </a:r>
          </a:p>
          <a:p>
            <a:pPr lvl="1"/>
            <a:r>
              <a:rPr lang="pt-BR" dirty="0"/>
              <a:t>Direitos sociais</a:t>
            </a:r>
          </a:p>
          <a:p>
            <a:pPr lvl="1"/>
            <a:r>
              <a:rPr lang="pt-BR" dirty="0"/>
              <a:t>Movimento ruralista</a:t>
            </a:r>
          </a:p>
          <a:p>
            <a:pPr lvl="1"/>
            <a:r>
              <a:rPr lang="pt-BR" dirty="0"/>
              <a:t>Distribuição da propriedade de terras</a:t>
            </a:r>
          </a:p>
          <a:p>
            <a:r>
              <a:rPr lang="pt-BR" dirty="0"/>
              <a:t>Grande influência na </a:t>
            </a:r>
            <a:r>
              <a:rPr lang="pt-BR" b="1" dirty="0"/>
              <a:t>Revolução Cubana </a:t>
            </a:r>
            <a:r>
              <a:rPr lang="pt-BR" dirty="0"/>
              <a:t>(1959)</a:t>
            </a:r>
          </a:p>
          <a:p>
            <a:r>
              <a:rPr lang="pt-BR" dirty="0"/>
              <a:t>O Brasil foi o primeiro a experimentar um regime abertamente ditatorial, sendo sucedido pela Argentina (1966 e 1976), Chile (1973) e Uruguai (1976)</a:t>
            </a:r>
          </a:p>
          <a:p>
            <a:r>
              <a:rPr lang="pt-BR" b="1" dirty="0"/>
              <a:t>Participação ativa das forças armadas </a:t>
            </a:r>
          </a:p>
        </p:txBody>
      </p:sp>
    </p:spTree>
    <p:extLst>
      <p:ext uri="{BB962C8B-B14F-4D97-AF65-F5344CB8AC3E}">
        <p14:creationId xmlns:p14="http://schemas.microsoft.com/office/powerpoint/2010/main" val="1739983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0324C7-6C99-414F-9EE0-AC8D6677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Revolução cubana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8CACC1-99D3-4F1E-9611-11ABF47AD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Movimento de caráter popular e socialista </a:t>
            </a:r>
          </a:p>
          <a:p>
            <a:r>
              <a:rPr lang="pt-BR" dirty="0"/>
              <a:t>Independência Cubana</a:t>
            </a:r>
          </a:p>
          <a:p>
            <a:pPr lvl="1"/>
            <a:r>
              <a:rPr lang="pt-BR" dirty="0"/>
              <a:t>Auxilio norte americano </a:t>
            </a:r>
          </a:p>
          <a:p>
            <a:pPr lvl="1"/>
            <a:r>
              <a:rPr lang="pt-BR" dirty="0"/>
              <a:t>Theodor Roosevelt – (Big Stick)</a:t>
            </a:r>
          </a:p>
          <a:p>
            <a:pPr lvl="1"/>
            <a:r>
              <a:rPr lang="pt-BR" dirty="0"/>
              <a:t>Emenda </a:t>
            </a:r>
            <a:r>
              <a:rPr lang="pt-BR" dirty="0" err="1"/>
              <a:t>Plat</a:t>
            </a:r>
            <a:r>
              <a:rPr lang="pt-BR" dirty="0"/>
              <a:t> – Protetorado norte americano (1901 – 1933)</a:t>
            </a:r>
          </a:p>
          <a:p>
            <a:pPr lvl="1"/>
            <a:r>
              <a:rPr lang="pt-BR" dirty="0"/>
              <a:t>Sentimento antiamericano </a:t>
            </a:r>
          </a:p>
          <a:p>
            <a:r>
              <a:rPr lang="pt-BR" dirty="0"/>
              <a:t>Fulgêncio Batista – nome eleito com base no seu alinhamento com os EUA</a:t>
            </a:r>
          </a:p>
          <a:p>
            <a:pPr lvl="1"/>
            <a:r>
              <a:rPr lang="pt-BR" dirty="0"/>
              <a:t>Proximidade da elite cubana e o mercado </a:t>
            </a:r>
            <a:r>
              <a:rPr lang="pt-BR" dirty="0" err="1"/>
              <a:t>estunidense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2602715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13307</TotalTime>
  <Words>3238</Words>
  <Application>Microsoft Office PowerPoint</Application>
  <PresentationFormat>Widescreen</PresentationFormat>
  <Paragraphs>320</Paragraphs>
  <Slides>56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67" baseType="lpstr">
      <vt:lpstr>Arial</vt:lpstr>
      <vt:lpstr>Arial</vt:lpstr>
      <vt:lpstr>Calibri</vt:lpstr>
      <vt:lpstr>Georgia</vt:lpstr>
      <vt:lpstr>Gill Sans MT</vt:lpstr>
      <vt:lpstr>inherit</vt:lpstr>
      <vt:lpstr>Lucida Grande</vt:lpstr>
      <vt:lpstr>NewsGothicMt</vt:lpstr>
      <vt:lpstr>Raleway</vt:lpstr>
      <vt:lpstr>Sorts Mill Goudy</vt:lpstr>
      <vt:lpstr>Pacote</vt:lpstr>
      <vt:lpstr>Guerra fria</vt:lpstr>
      <vt:lpstr>Conceitos </vt:lpstr>
      <vt:lpstr>Peronismo (1946 – 1955)</vt:lpstr>
      <vt:lpstr>Grupo oficiais unidos (gou)</vt:lpstr>
      <vt:lpstr>Governo peronista</vt:lpstr>
      <vt:lpstr>Bombardeio a praça de Maio em Buenos Aires:16 de junho de 1955</vt:lpstr>
      <vt:lpstr>O "peronismo", fenômeno político que surge na Argentina na década de 1940, pode ser identificado como:</vt:lpstr>
      <vt:lpstr>Doutrina de segurança nacional (dsn)</vt:lpstr>
      <vt:lpstr>Revolução cubana</vt:lpstr>
      <vt:lpstr>Nomes da revolução cubana</vt:lpstr>
      <vt:lpstr>EUA x CUBA</vt:lpstr>
      <vt:lpstr>Apresentação do PowerPoint</vt:lpstr>
      <vt:lpstr>Apresentação do PowerPoint</vt:lpstr>
      <vt:lpstr>Salvador allende (1970 – 1973)</vt:lpstr>
      <vt:lpstr>Chile e os EUA</vt:lpstr>
      <vt:lpstr>Fim do governo allende</vt:lpstr>
      <vt:lpstr>Explique resumidamente as medidas políticas e econômicas adotadas por Salvador Allende e que foram utilizadas como pretexto para que o exército chileno efetuasse o golpe militar que o depôs.</vt:lpstr>
      <vt:lpstr>DITADURA MILITAR CHILENA (1973 – 1990)</vt:lpstr>
      <vt:lpstr>Atuação de Pinochet </vt:lpstr>
      <vt:lpstr>CONFLITO DE BEAGLE (ARG X CHI) </vt:lpstr>
      <vt:lpstr>Fim da ditadura chilena</vt:lpstr>
      <vt:lpstr>Apresentação do PowerPoint</vt:lpstr>
      <vt:lpstr>DITADURA ARGENTINA: 1966 - 1973</vt:lpstr>
      <vt:lpstr>Juan Carlos Onganía Carballo</vt:lpstr>
      <vt:lpstr>Ditadura argentina</vt:lpstr>
      <vt:lpstr>Noite dos longos cassetetes </vt:lpstr>
      <vt:lpstr>Golpe dentro do golpe</vt:lpstr>
      <vt:lpstr>Roberto Marcelo Levingston Laborda (1970 – 1971)</vt:lpstr>
      <vt:lpstr>Alejandro Agustín Lanusse Gelly(1971 – 1973)</vt:lpstr>
      <vt:lpstr>Retorno do peronismo</vt:lpstr>
      <vt:lpstr>Ditadura civil militar argentina (1976 – 1983)</vt:lpstr>
      <vt:lpstr>SEGUNDA DITADURA MILITAR ARGENTINA</vt:lpstr>
      <vt:lpstr>MOVIMENTOS SOCIAIS</vt:lpstr>
      <vt:lpstr>ECONOMIA</vt:lpstr>
      <vt:lpstr>Copa do mundo de 1978</vt:lpstr>
      <vt:lpstr>Roberto Eduardo Viola</vt:lpstr>
      <vt:lpstr>Carlos Alberto Lacoste </vt:lpstr>
      <vt:lpstr>Leopoldo Fortunato Galtieri (1981 – 1982)</vt:lpstr>
      <vt:lpstr>Fim da ditadura</vt:lpstr>
      <vt:lpstr>Apresentação do PowerPoint</vt:lpstr>
      <vt:lpstr>Apresentação do PowerPoint</vt:lpstr>
      <vt:lpstr>Revolução sandinista </vt:lpstr>
      <vt:lpstr>Apresentação do PowerPoint</vt:lpstr>
      <vt:lpstr>Nicarágua 1978</vt:lpstr>
      <vt:lpstr>Estopim da revolução </vt:lpstr>
      <vt:lpstr>Inicio da democracia na Nicarágua</vt:lpstr>
      <vt:lpstr>DITADURA URUGUAIA </vt:lpstr>
      <vt:lpstr>Apresentação do PowerPoint</vt:lpstr>
      <vt:lpstr>REVOLUÇÃO MEXICANA</vt:lpstr>
      <vt:lpstr>REVOLUÇÃO </vt:lpstr>
      <vt:lpstr>Aspectos da revolução</vt:lpstr>
      <vt:lpstr>porfirio diaz</vt:lpstr>
      <vt:lpstr>Revolução social no México</vt:lpstr>
      <vt:lpstr>Movimento agrário  </vt:lpstr>
      <vt:lpstr>Golpe em Uruguai</vt:lpstr>
      <vt:lpstr>Golpe Uruguai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Marianne Soares</dc:creator>
  <cp:lastModifiedBy>Murilo Moriera</cp:lastModifiedBy>
  <cp:revision>93</cp:revision>
  <dcterms:created xsi:type="dcterms:W3CDTF">2020-09-14T03:13:40Z</dcterms:created>
  <dcterms:modified xsi:type="dcterms:W3CDTF">2020-10-09T16:56:23Z</dcterms:modified>
</cp:coreProperties>
</file>