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53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356" r:id="rId9"/>
    <p:sldId id="357" r:id="rId10"/>
    <p:sldId id="263" r:id="rId11"/>
    <p:sldId id="264" r:id="rId12"/>
    <p:sldId id="265" r:id="rId13"/>
    <p:sldId id="266" r:id="rId14"/>
    <p:sldId id="267" r:id="rId15"/>
    <p:sldId id="327" r:id="rId16"/>
    <p:sldId id="359" r:id="rId17"/>
    <p:sldId id="358" r:id="rId18"/>
    <p:sldId id="360" r:id="rId19"/>
    <p:sldId id="361" r:id="rId20"/>
    <p:sldId id="363" r:id="rId21"/>
    <p:sldId id="362" r:id="rId22"/>
    <p:sldId id="355" r:id="rId23"/>
    <p:sldId id="268" r:id="rId24"/>
    <p:sldId id="269" r:id="rId25"/>
    <p:sldId id="326" r:id="rId26"/>
    <p:sldId id="329" r:id="rId27"/>
    <p:sldId id="334" r:id="rId28"/>
    <p:sldId id="270" r:id="rId29"/>
    <p:sldId id="323" r:id="rId30"/>
    <p:sldId id="324" r:id="rId31"/>
    <p:sldId id="325" r:id="rId32"/>
    <p:sldId id="330" r:id="rId33"/>
    <p:sldId id="333" r:id="rId34"/>
    <p:sldId id="337" r:id="rId35"/>
    <p:sldId id="338" r:id="rId36"/>
    <p:sldId id="331" r:id="rId37"/>
    <p:sldId id="332" r:id="rId38"/>
    <p:sldId id="335" r:id="rId39"/>
    <p:sldId id="336" r:id="rId40"/>
    <p:sldId id="339" r:id="rId41"/>
    <p:sldId id="340" r:id="rId42"/>
    <p:sldId id="341" r:id="rId43"/>
    <p:sldId id="342" r:id="rId44"/>
    <p:sldId id="343" r:id="rId45"/>
    <p:sldId id="344" r:id="rId46"/>
    <p:sldId id="347" r:id="rId47"/>
    <p:sldId id="346" r:id="rId48"/>
    <p:sldId id="364" r:id="rId49"/>
    <p:sldId id="271" r:id="rId50"/>
    <p:sldId id="272" r:id="rId51"/>
    <p:sldId id="27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C0F4E-D3E3-42D2-8D34-B032CFD7D61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755E7A1-E589-4454-840E-9F05F35090A5}">
      <dgm:prSet phldrT="[Texto]"/>
      <dgm:spPr/>
      <dgm:t>
        <a:bodyPr/>
        <a:lstStyle/>
        <a:p>
          <a:r>
            <a:rPr lang="pt-BR" dirty="0"/>
            <a:t>Crise na economia portuguesa</a:t>
          </a:r>
        </a:p>
      </dgm:t>
    </dgm:pt>
    <dgm:pt modelId="{E30068BC-FFDD-415B-8121-D46F5FC94879}" type="parTrans" cxnId="{BA662D1B-6F10-4765-B510-EFC0B3E227BE}">
      <dgm:prSet/>
      <dgm:spPr/>
      <dgm:t>
        <a:bodyPr/>
        <a:lstStyle/>
        <a:p>
          <a:endParaRPr lang="pt-BR"/>
        </a:p>
      </dgm:t>
    </dgm:pt>
    <dgm:pt modelId="{91C96B9E-6C17-47C6-AD1A-E85D4310C4F4}" type="sibTrans" cxnId="{BA662D1B-6F10-4765-B510-EFC0B3E227BE}">
      <dgm:prSet/>
      <dgm:spPr/>
      <dgm:t>
        <a:bodyPr/>
        <a:lstStyle/>
        <a:p>
          <a:endParaRPr lang="pt-BR"/>
        </a:p>
      </dgm:t>
    </dgm:pt>
    <dgm:pt modelId="{B6A88B57-21E9-4F9E-8135-89632B082625}">
      <dgm:prSet phldrT="[Texto]"/>
      <dgm:spPr/>
      <dgm:t>
        <a:bodyPr/>
        <a:lstStyle/>
        <a:p>
          <a:r>
            <a:rPr lang="pt-BR" dirty="0"/>
            <a:t>Crise na economia canavieira</a:t>
          </a:r>
        </a:p>
      </dgm:t>
    </dgm:pt>
    <dgm:pt modelId="{2B04F7C4-9BB4-4D81-BF2D-7982147F0C5E}" type="parTrans" cxnId="{262E5B68-9001-41B0-917B-3CCCD7C61905}">
      <dgm:prSet/>
      <dgm:spPr/>
      <dgm:t>
        <a:bodyPr/>
        <a:lstStyle/>
        <a:p>
          <a:endParaRPr lang="pt-BR"/>
        </a:p>
      </dgm:t>
    </dgm:pt>
    <dgm:pt modelId="{078830D0-6BBB-43FE-A1CA-2D936ACDB118}" type="sibTrans" cxnId="{262E5B68-9001-41B0-917B-3CCCD7C61905}">
      <dgm:prSet/>
      <dgm:spPr/>
      <dgm:t>
        <a:bodyPr/>
        <a:lstStyle/>
        <a:p>
          <a:endParaRPr lang="pt-BR"/>
        </a:p>
      </dgm:t>
    </dgm:pt>
    <dgm:pt modelId="{704D68C9-273E-4388-90B4-D5B589DFB329}">
      <dgm:prSet phldrT="[Texto]"/>
      <dgm:spPr/>
      <dgm:t>
        <a:bodyPr/>
        <a:lstStyle/>
        <a:p>
          <a:r>
            <a:rPr lang="pt-BR" dirty="0"/>
            <a:t>Metalismo</a:t>
          </a:r>
        </a:p>
      </dgm:t>
    </dgm:pt>
    <dgm:pt modelId="{E2317C02-9989-4F75-9451-B4E03EE97A53}" type="parTrans" cxnId="{680E7A8C-1124-4492-B2AF-31EBDE3CCFE3}">
      <dgm:prSet/>
      <dgm:spPr/>
      <dgm:t>
        <a:bodyPr/>
        <a:lstStyle/>
        <a:p>
          <a:endParaRPr lang="pt-BR"/>
        </a:p>
      </dgm:t>
    </dgm:pt>
    <dgm:pt modelId="{63D9AC5F-B258-44EA-B052-C11B04856286}" type="sibTrans" cxnId="{680E7A8C-1124-4492-B2AF-31EBDE3CCFE3}">
      <dgm:prSet/>
      <dgm:spPr/>
      <dgm:t>
        <a:bodyPr/>
        <a:lstStyle/>
        <a:p>
          <a:endParaRPr lang="pt-BR"/>
        </a:p>
      </dgm:t>
    </dgm:pt>
    <dgm:pt modelId="{1D306CE7-4898-4698-AD29-83ED3C2278F5}">
      <dgm:prSet phldrT="[Texto]"/>
      <dgm:spPr/>
      <dgm:t>
        <a:bodyPr/>
        <a:lstStyle/>
        <a:p>
          <a:r>
            <a:rPr lang="pt-BR" dirty="0"/>
            <a:t>Intensificar a busca por Ouro</a:t>
          </a:r>
        </a:p>
      </dgm:t>
    </dgm:pt>
    <dgm:pt modelId="{F5564197-66C2-464B-B797-719A0B470484}" type="parTrans" cxnId="{7BFF0111-0132-40FB-A968-1D3771B63B30}">
      <dgm:prSet/>
      <dgm:spPr/>
      <dgm:t>
        <a:bodyPr/>
        <a:lstStyle/>
        <a:p>
          <a:endParaRPr lang="pt-BR"/>
        </a:p>
      </dgm:t>
    </dgm:pt>
    <dgm:pt modelId="{515B5413-E08C-47B3-B89B-9B04BA8AFE6A}" type="sibTrans" cxnId="{7BFF0111-0132-40FB-A968-1D3771B63B30}">
      <dgm:prSet/>
      <dgm:spPr/>
      <dgm:t>
        <a:bodyPr/>
        <a:lstStyle/>
        <a:p>
          <a:endParaRPr lang="pt-BR"/>
        </a:p>
      </dgm:t>
    </dgm:pt>
    <dgm:pt modelId="{E5375B88-DFD2-4ECA-AB51-69318493EC71}" type="pres">
      <dgm:prSet presAssocID="{602C0F4E-D3E3-42D2-8D34-B032CFD7D619}" presName="Name0" presStyleCnt="0">
        <dgm:presLayoutVars>
          <dgm:chMax val="4"/>
          <dgm:resizeHandles val="exact"/>
        </dgm:presLayoutVars>
      </dgm:prSet>
      <dgm:spPr/>
    </dgm:pt>
    <dgm:pt modelId="{F9EB9E76-54F8-4E2E-B614-AD942C980EBF}" type="pres">
      <dgm:prSet presAssocID="{602C0F4E-D3E3-42D2-8D34-B032CFD7D619}" presName="ellipse" presStyleLbl="trBgShp" presStyleIdx="0" presStyleCnt="1"/>
      <dgm:spPr/>
    </dgm:pt>
    <dgm:pt modelId="{156260CF-472A-4282-B615-4CC61CA960E6}" type="pres">
      <dgm:prSet presAssocID="{602C0F4E-D3E3-42D2-8D34-B032CFD7D619}" presName="arrow1" presStyleLbl="fgShp" presStyleIdx="0" presStyleCnt="1"/>
      <dgm:spPr/>
    </dgm:pt>
    <dgm:pt modelId="{06E361A2-1BD6-4575-9C61-D73F75D66D68}" type="pres">
      <dgm:prSet presAssocID="{602C0F4E-D3E3-42D2-8D34-B032CFD7D619}" presName="rectangle" presStyleLbl="revTx" presStyleIdx="0" presStyleCnt="1">
        <dgm:presLayoutVars>
          <dgm:bulletEnabled val="1"/>
        </dgm:presLayoutVars>
      </dgm:prSet>
      <dgm:spPr/>
    </dgm:pt>
    <dgm:pt modelId="{FE79FE49-32F9-4F11-8131-FC04E29DADDE}" type="pres">
      <dgm:prSet presAssocID="{B6A88B57-21E9-4F9E-8135-89632B082625}" presName="item1" presStyleLbl="node1" presStyleIdx="0" presStyleCnt="3" custLinFactNeighborX="-8478" custLinFactNeighborY="20583">
        <dgm:presLayoutVars>
          <dgm:bulletEnabled val="1"/>
        </dgm:presLayoutVars>
      </dgm:prSet>
      <dgm:spPr/>
    </dgm:pt>
    <dgm:pt modelId="{6609CB32-8969-4626-B6AD-7E1F1CBFA71A}" type="pres">
      <dgm:prSet presAssocID="{704D68C9-273E-4388-90B4-D5B589DFB329}" presName="item2" presStyleLbl="node1" presStyleIdx="1" presStyleCnt="3">
        <dgm:presLayoutVars>
          <dgm:bulletEnabled val="1"/>
        </dgm:presLayoutVars>
      </dgm:prSet>
      <dgm:spPr/>
    </dgm:pt>
    <dgm:pt modelId="{B614CCC1-0577-4481-948E-EEB089C19B35}" type="pres">
      <dgm:prSet presAssocID="{1D306CE7-4898-4698-AD29-83ED3C2278F5}" presName="item3" presStyleLbl="node1" presStyleIdx="2" presStyleCnt="3">
        <dgm:presLayoutVars>
          <dgm:bulletEnabled val="1"/>
        </dgm:presLayoutVars>
      </dgm:prSet>
      <dgm:spPr/>
    </dgm:pt>
    <dgm:pt modelId="{6DC83E79-E965-4D41-A4BF-C671768B2340}" type="pres">
      <dgm:prSet presAssocID="{602C0F4E-D3E3-42D2-8D34-B032CFD7D619}" presName="funnel" presStyleLbl="trAlignAcc1" presStyleIdx="0" presStyleCnt="1" custLinFactNeighborX="-538" custLinFactNeighborY="233"/>
      <dgm:spPr/>
    </dgm:pt>
  </dgm:ptLst>
  <dgm:cxnLst>
    <dgm:cxn modelId="{7BFF0111-0132-40FB-A968-1D3771B63B30}" srcId="{602C0F4E-D3E3-42D2-8D34-B032CFD7D619}" destId="{1D306CE7-4898-4698-AD29-83ED3C2278F5}" srcOrd="3" destOrd="0" parTransId="{F5564197-66C2-464B-B797-719A0B470484}" sibTransId="{515B5413-E08C-47B3-B89B-9B04BA8AFE6A}"/>
    <dgm:cxn modelId="{BA662D1B-6F10-4765-B510-EFC0B3E227BE}" srcId="{602C0F4E-D3E3-42D2-8D34-B032CFD7D619}" destId="{8755E7A1-E589-4454-840E-9F05F35090A5}" srcOrd="0" destOrd="0" parTransId="{E30068BC-FFDD-415B-8121-D46F5FC94879}" sibTransId="{91C96B9E-6C17-47C6-AD1A-E85D4310C4F4}"/>
    <dgm:cxn modelId="{82DAE042-4A31-4055-84B2-E45B1449473B}" type="presOf" srcId="{1D306CE7-4898-4698-AD29-83ED3C2278F5}" destId="{06E361A2-1BD6-4575-9C61-D73F75D66D68}" srcOrd="0" destOrd="0" presId="urn:microsoft.com/office/officeart/2005/8/layout/funnel1"/>
    <dgm:cxn modelId="{262E5B68-9001-41B0-917B-3CCCD7C61905}" srcId="{602C0F4E-D3E3-42D2-8D34-B032CFD7D619}" destId="{B6A88B57-21E9-4F9E-8135-89632B082625}" srcOrd="1" destOrd="0" parTransId="{2B04F7C4-9BB4-4D81-BF2D-7982147F0C5E}" sibTransId="{078830D0-6BBB-43FE-A1CA-2D936ACDB118}"/>
    <dgm:cxn modelId="{680E7A8C-1124-4492-B2AF-31EBDE3CCFE3}" srcId="{602C0F4E-D3E3-42D2-8D34-B032CFD7D619}" destId="{704D68C9-273E-4388-90B4-D5B589DFB329}" srcOrd="2" destOrd="0" parTransId="{E2317C02-9989-4F75-9451-B4E03EE97A53}" sibTransId="{63D9AC5F-B258-44EA-B052-C11B04856286}"/>
    <dgm:cxn modelId="{8AB5E2BC-3EC1-4307-81BB-D49D650B5A35}" type="presOf" srcId="{8755E7A1-E589-4454-840E-9F05F35090A5}" destId="{B614CCC1-0577-4481-948E-EEB089C19B35}" srcOrd="0" destOrd="0" presId="urn:microsoft.com/office/officeart/2005/8/layout/funnel1"/>
    <dgm:cxn modelId="{85A917C5-FAED-4CF7-97E8-2A4B155FF451}" type="presOf" srcId="{602C0F4E-D3E3-42D2-8D34-B032CFD7D619}" destId="{E5375B88-DFD2-4ECA-AB51-69318493EC71}" srcOrd="0" destOrd="0" presId="urn:microsoft.com/office/officeart/2005/8/layout/funnel1"/>
    <dgm:cxn modelId="{989B9DCD-8EAB-47C8-9BFA-FCD081694EA7}" type="presOf" srcId="{704D68C9-273E-4388-90B4-D5B589DFB329}" destId="{FE79FE49-32F9-4F11-8131-FC04E29DADDE}" srcOrd="0" destOrd="0" presId="urn:microsoft.com/office/officeart/2005/8/layout/funnel1"/>
    <dgm:cxn modelId="{61DF73CE-DB8F-4918-8240-6132D8642D2E}" type="presOf" srcId="{B6A88B57-21E9-4F9E-8135-89632B082625}" destId="{6609CB32-8969-4626-B6AD-7E1F1CBFA71A}" srcOrd="0" destOrd="0" presId="urn:microsoft.com/office/officeart/2005/8/layout/funnel1"/>
    <dgm:cxn modelId="{17FEC02F-13DB-4236-8901-52E6E55C2BF4}" type="presParOf" srcId="{E5375B88-DFD2-4ECA-AB51-69318493EC71}" destId="{F9EB9E76-54F8-4E2E-B614-AD942C980EBF}" srcOrd="0" destOrd="0" presId="urn:microsoft.com/office/officeart/2005/8/layout/funnel1"/>
    <dgm:cxn modelId="{8257CD43-B061-46BF-B514-D0B8A62B6B74}" type="presParOf" srcId="{E5375B88-DFD2-4ECA-AB51-69318493EC71}" destId="{156260CF-472A-4282-B615-4CC61CA960E6}" srcOrd="1" destOrd="0" presId="urn:microsoft.com/office/officeart/2005/8/layout/funnel1"/>
    <dgm:cxn modelId="{8C0DFEF8-EBA2-46D4-BFD5-31BC7D90E0C5}" type="presParOf" srcId="{E5375B88-DFD2-4ECA-AB51-69318493EC71}" destId="{06E361A2-1BD6-4575-9C61-D73F75D66D68}" srcOrd="2" destOrd="0" presId="urn:microsoft.com/office/officeart/2005/8/layout/funnel1"/>
    <dgm:cxn modelId="{6DB1B52C-02F0-40B9-ADE6-0D9286F42F8D}" type="presParOf" srcId="{E5375B88-DFD2-4ECA-AB51-69318493EC71}" destId="{FE79FE49-32F9-4F11-8131-FC04E29DADDE}" srcOrd="3" destOrd="0" presId="urn:microsoft.com/office/officeart/2005/8/layout/funnel1"/>
    <dgm:cxn modelId="{6E12E2C5-B754-4403-8919-EFE5314B917E}" type="presParOf" srcId="{E5375B88-DFD2-4ECA-AB51-69318493EC71}" destId="{6609CB32-8969-4626-B6AD-7E1F1CBFA71A}" srcOrd="4" destOrd="0" presId="urn:microsoft.com/office/officeart/2005/8/layout/funnel1"/>
    <dgm:cxn modelId="{262AC4FA-A278-4DE9-A19A-13E64BC35E44}" type="presParOf" srcId="{E5375B88-DFD2-4ECA-AB51-69318493EC71}" destId="{B614CCC1-0577-4481-948E-EEB089C19B35}" srcOrd="5" destOrd="0" presId="urn:microsoft.com/office/officeart/2005/8/layout/funnel1"/>
    <dgm:cxn modelId="{50BB824F-B754-449C-B4A8-DD43A8C60659}" type="presParOf" srcId="{E5375B88-DFD2-4ECA-AB51-69318493EC71}" destId="{6DC83E79-E965-4D41-A4BF-C671768B234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8E1BD-A5E4-4ADE-823B-CA92665EBEEC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98BE80-F1EF-4CF6-825D-7CD174DB8E5D}">
      <dgm:prSet/>
      <dgm:spPr/>
      <dgm:t>
        <a:bodyPr/>
        <a:lstStyle/>
        <a:p>
          <a:r>
            <a:rPr lang="pt-BR" dirty="0"/>
            <a:t>Africanos </a:t>
          </a:r>
        </a:p>
      </dgm:t>
    </dgm:pt>
    <dgm:pt modelId="{7F0C774A-BF82-4A0A-AABE-0232C9DB3EA5}" type="parTrans" cxnId="{994FEDCB-B428-4BC8-B3F9-3BC0BBBB4220}">
      <dgm:prSet/>
      <dgm:spPr/>
      <dgm:t>
        <a:bodyPr/>
        <a:lstStyle/>
        <a:p>
          <a:endParaRPr lang="pt-BR"/>
        </a:p>
      </dgm:t>
    </dgm:pt>
    <dgm:pt modelId="{7636F245-D9DE-4598-B996-3764F9A12F3F}" type="sibTrans" cxnId="{994FEDCB-B428-4BC8-B3F9-3BC0BBBB4220}">
      <dgm:prSet/>
      <dgm:spPr/>
      <dgm:t>
        <a:bodyPr/>
        <a:lstStyle/>
        <a:p>
          <a:endParaRPr lang="pt-BR"/>
        </a:p>
      </dgm:t>
    </dgm:pt>
    <dgm:pt modelId="{729B2790-463D-4437-A161-344561D09AEC}">
      <dgm:prSet/>
      <dgm:spPr/>
      <dgm:t>
        <a:bodyPr/>
        <a:lstStyle/>
        <a:p>
          <a:r>
            <a:rPr lang="pt-BR" dirty="0"/>
            <a:t>Português</a:t>
          </a:r>
        </a:p>
      </dgm:t>
    </dgm:pt>
    <dgm:pt modelId="{B2BE94AB-2862-43D6-BBCE-6E0208D16740}" type="parTrans" cxnId="{D6349062-9DE3-44A9-A532-00B7EA1D158C}">
      <dgm:prSet/>
      <dgm:spPr/>
      <dgm:t>
        <a:bodyPr/>
        <a:lstStyle/>
        <a:p>
          <a:endParaRPr lang="pt-BR"/>
        </a:p>
      </dgm:t>
    </dgm:pt>
    <dgm:pt modelId="{433A1AE8-B00D-47C1-A616-9AD5E387E16E}" type="sibTrans" cxnId="{D6349062-9DE3-44A9-A532-00B7EA1D158C}">
      <dgm:prSet/>
      <dgm:spPr/>
      <dgm:t>
        <a:bodyPr/>
        <a:lstStyle/>
        <a:p>
          <a:endParaRPr lang="pt-BR"/>
        </a:p>
      </dgm:t>
    </dgm:pt>
    <dgm:pt modelId="{98E8D19D-EF3B-4C33-BCAF-196984ED6946}">
      <dgm:prSet/>
      <dgm:spPr/>
      <dgm:t>
        <a:bodyPr/>
        <a:lstStyle/>
        <a:p>
          <a:r>
            <a:rPr lang="pt-BR" dirty="0"/>
            <a:t>Indígena </a:t>
          </a:r>
        </a:p>
      </dgm:t>
    </dgm:pt>
    <dgm:pt modelId="{28D2F1F8-30F4-4F2A-9507-53D3E571389D}" type="sibTrans" cxnId="{5EA4B3D4-6A59-413A-B057-33FCC9EA9916}">
      <dgm:prSet/>
      <dgm:spPr/>
      <dgm:t>
        <a:bodyPr/>
        <a:lstStyle/>
        <a:p>
          <a:endParaRPr lang="pt-BR"/>
        </a:p>
      </dgm:t>
    </dgm:pt>
    <dgm:pt modelId="{28A111EE-ADFA-4567-8C60-B69541AF6CD1}" type="parTrans" cxnId="{5EA4B3D4-6A59-413A-B057-33FCC9EA9916}">
      <dgm:prSet/>
      <dgm:spPr/>
      <dgm:t>
        <a:bodyPr/>
        <a:lstStyle/>
        <a:p>
          <a:endParaRPr lang="pt-BR"/>
        </a:p>
      </dgm:t>
    </dgm:pt>
    <dgm:pt modelId="{6807D940-D185-42D8-821E-5B109F46F50D}" type="pres">
      <dgm:prSet presAssocID="{E188E1BD-A5E4-4ADE-823B-CA92665EBEEC}" presName="Name0" presStyleCnt="0">
        <dgm:presLayoutVars>
          <dgm:dir/>
          <dgm:resizeHandles val="exact"/>
        </dgm:presLayoutVars>
      </dgm:prSet>
      <dgm:spPr/>
    </dgm:pt>
    <dgm:pt modelId="{E30A1F7F-F90D-4F46-BCEB-1A0C74B8B6FA}" type="pres">
      <dgm:prSet presAssocID="{E188E1BD-A5E4-4ADE-823B-CA92665EBEEC}" presName="fgShape" presStyleLbl="fgShp" presStyleIdx="0" presStyleCnt="1"/>
      <dgm:spPr/>
    </dgm:pt>
    <dgm:pt modelId="{CFB9EFD2-49AC-44FB-8B82-CE2A8F63D04A}" type="pres">
      <dgm:prSet presAssocID="{E188E1BD-A5E4-4ADE-823B-CA92665EBEEC}" presName="linComp" presStyleCnt="0"/>
      <dgm:spPr/>
    </dgm:pt>
    <dgm:pt modelId="{27509559-2F80-4284-AD2A-FBAA1A67C218}" type="pres">
      <dgm:prSet presAssocID="{98E8D19D-EF3B-4C33-BCAF-196984ED6946}" presName="compNode" presStyleCnt="0"/>
      <dgm:spPr/>
    </dgm:pt>
    <dgm:pt modelId="{97F3D8FC-4769-4124-8A11-661C17D1DCA6}" type="pres">
      <dgm:prSet presAssocID="{98E8D19D-EF3B-4C33-BCAF-196984ED6946}" presName="bkgdShape" presStyleLbl="node1" presStyleIdx="0" presStyleCnt="3" custLinFactNeighborX="-3908" custLinFactNeighborY="-364"/>
      <dgm:spPr/>
    </dgm:pt>
    <dgm:pt modelId="{B1821695-4F44-444A-A3AB-B483D2CC6756}" type="pres">
      <dgm:prSet presAssocID="{98E8D19D-EF3B-4C33-BCAF-196984ED6946}" presName="nodeTx" presStyleLbl="node1" presStyleIdx="0" presStyleCnt="3">
        <dgm:presLayoutVars>
          <dgm:bulletEnabled val="1"/>
        </dgm:presLayoutVars>
      </dgm:prSet>
      <dgm:spPr/>
    </dgm:pt>
    <dgm:pt modelId="{1A410855-F323-4FF8-9A30-3415040881BC}" type="pres">
      <dgm:prSet presAssocID="{98E8D19D-EF3B-4C33-BCAF-196984ED6946}" presName="invisiNode" presStyleLbl="node1" presStyleIdx="0" presStyleCnt="3"/>
      <dgm:spPr/>
    </dgm:pt>
    <dgm:pt modelId="{DEA9CBD9-62CE-4EA3-9EB7-9DC71157E6A1}" type="pres">
      <dgm:prSet presAssocID="{98E8D19D-EF3B-4C33-BCAF-196984ED694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</dgm:spPr>
    </dgm:pt>
    <dgm:pt modelId="{BBED10D4-F087-4172-986B-8BA0D063F962}" type="pres">
      <dgm:prSet presAssocID="{28D2F1F8-30F4-4F2A-9507-53D3E571389D}" presName="sibTrans" presStyleLbl="sibTrans2D1" presStyleIdx="0" presStyleCnt="0"/>
      <dgm:spPr/>
    </dgm:pt>
    <dgm:pt modelId="{CA74F377-2F6A-448E-AC9B-97A5956F5CA8}" type="pres">
      <dgm:prSet presAssocID="{1698BE80-F1EF-4CF6-825D-7CD174DB8E5D}" presName="compNode" presStyleCnt="0"/>
      <dgm:spPr/>
    </dgm:pt>
    <dgm:pt modelId="{EC0914FA-1FA6-402F-B1F1-6B41A62BB0F9}" type="pres">
      <dgm:prSet presAssocID="{1698BE80-F1EF-4CF6-825D-7CD174DB8E5D}" presName="bkgdShape" presStyleLbl="node1" presStyleIdx="1" presStyleCnt="3"/>
      <dgm:spPr/>
    </dgm:pt>
    <dgm:pt modelId="{687A7CE8-64DB-4237-AACE-43A7EB0FFBF7}" type="pres">
      <dgm:prSet presAssocID="{1698BE80-F1EF-4CF6-825D-7CD174DB8E5D}" presName="nodeTx" presStyleLbl="node1" presStyleIdx="1" presStyleCnt="3">
        <dgm:presLayoutVars>
          <dgm:bulletEnabled val="1"/>
        </dgm:presLayoutVars>
      </dgm:prSet>
      <dgm:spPr/>
    </dgm:pt>
    <dgm:pt modelId="{67BD28D7-B27E-4CC6-B1EE-935D61490D44}" type="pres">
      <dgm:prSet presAssocID="{1698BE80-F1EF-4CF6-825D-7CD174DB8E5D}" presName="invisiNode" presStyleLbl="node1" presStyleIdx="1" presStyleCnt="3"/>
      <dgm:spPr/>
    </dgm:pt>
    <dgm:pt modelId="{7142A3A1-A930-4BB6-8A21-643ECD601FDC}" type="pres">
      <dgm:prSet presAssocID="{1698BE80-F1EF-4CF6-825D-7CD174DB8E5D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D321CCD3-5590-446F-AF42-3D6461A2B0BF}" type="pres">
      <dgm:prSet presAssocID="{7636F245-D9DE-4598-B996-3764F9A12F3F}" presName="sibTrans" presStyleLbl="sibTrans2D1" presStyleIdx="0" presStyleCnt="0"/>
      <dgm:spPr/>
    </dgm:pt>
    <dgm:pt modelId="{C210D10C-7A85-4F34-8048-E3165B744F57}" type="pres">
      <dgm:prSet presAssocID="{729B2790-463D-4437-A161-344561D09AEC}" presName="compNode" presStyleCnt="0"/>
      <dgm:spPr/>
    </dgm:pt>
    <dgm:pt modelId="{CC4D7B0E-B63E-40FD-8414-D235281DF3DF}" type="pres">
      <dgm:prSet presAssocID="{729B2790-463D-4437-A161-344561D09AEC}" presName="bkgdShape" presStyleLbl="node1" presStyleIdx="2" presStyleCnt="3"/>
      <dgm:spPr/>
    </dgm:pt>
    <dgm:pt modelId="{F37E2DD6-C618-4064-BF59-E79EBBDF8E62}" type="pres">
      <dgm:prSet presAssocID="{729B2790-463D-4437-A161-344561D09AEC}" presName="nodeTx" presStyleLbl="node1" presStyleIdx="2" presStyleCnt="3">
        <dgm:presLayoutVars>
          <dgm:bulletEnabled val="1"/>
        </dgm:presLayoutVars>
      </dgm:prSet>
      <dgm:spPr/>
    </dgm:pt>
    <dgm:pt modelId="{D0C41261-9AEE-4114-B974-A7CE2D6EE54F}" type="pres">
      <dgm:prSet presAssocID="{729B2790-463D-4437-A161-344561D09AEC}" presName="invisiNode" presStyleLbl="node1" presStyleIdx="2" presStyleCnt="3"/>
      <dgm:spPr/>
    </dgm:pt>
    <dgm:pt modelId="{6389566E-1BB6-4933-B89C-D3BF1CAA6FE4}" type="pres">
      <dgm:prSet presAssocID="{729B2790-463D-4437-A161-344561D09AE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F32EBC12-20A3-4E06-BBAB-101B0BD0A6F1}" type="presOf" srcId="{28D2F1F8-30F4-4F2A-9507-53D3E571389D}" destId="{BBED10D4-F087-4172-986B-8BA0D063F962}" srcOrd="0" destOrd="0" presId="urn:microsoft.com/office/officeart/2005/8/layout/hList7"/>
    <dgm:cxn modelId="{59422533-01A4-4849-BBE3-86B93C6E149E}" type="presOf" srcId="{1698BE80-F1EF-4CF6-825D-7CD174DB8E5D}" destId="{EC0914FA-1FA6-402F-B1F1-6B41A62BB0F9}" srcOrd="0" destOrd="0" presId="urn:microsoft.com/office/officeart/2005/8/layout/hList7"/>
    <dgm:cxn modelId="{69B04E60-1D25-4ACF-B5D5-9C1F910FC80F}" type="presOf" srcId="{729B2790-463D-4437-A161-344561D09AEC}" destId="{CC4D7B0E-B63E-40FD-8414-D235281DF3DF}" srcOrd="0" destOrd="0" presId="urn:microsoft.com/office/officeart/2005/8/layout/hList7"/>
    <dgm:cxn modelId="{D6349062-9DE3-44A9-A532-00B7EA1D158C}" srcId="{E188E1BD-A5E4-4ADE-823B-CA92665EBEEC}" destId="{729B2790-463D-4437-A161-344561D09AEC}" srcOrd="2" destOrd="0" parTransId="{B2BE94AB-2862-43D6-BBCE-6E0208D16740}" sibTransId="{433A1AE8-B00D-47C1-A616-9AD5E387E16E}"/>
    <dgm:cxn modelId="{CCE0714D-8DBA-49B4-A8B2-2A070D8340EC}" type="presOf" srcId="{E188E1BD-A5E4-4ADE-823B-CA92665EBEEC}" destId="{6807D940-D185-42D8-821E-5B109F46F50D}" srcOrd="0" destOrd="0" presId="urn:microsoft.com/office/officeart/2005/8/layout/hList7"/>
    <dgm:cxn modelId="{9DD0A94D-3081-41AA-AE5D-37116E4BC573}" type="presOf" srcId="{98E8D19D-EF3B-4C33-BCAF-196984ED6946}" destId="{97F3D8FC-4769-4124-8A11-661C17D1DCA6}" srcOrd="0" destOrd="0" presId="urn:microsoft.com/office/officeart/2005/8/layout/hList7"/>
    <dgm:cxn modelId="{FA146D88-CE3A-4BF6-BB19-AD38352364C7}" type="presOf" srcId="{7636F245-D9DE-4598-B996-3764F9A12F3F}" destId="{D321CCD3-5590-446F-AF42-3D6461A2B0BF}" srcOrd="0" destOrd="0" presId="urn:microsoft.com/office/officeart/2005/8/layout/hList7"/>
    <dgm:cxn modelId="{4CA37EB4-4A20-45C5-AD59-FD5680B6C78B}" type="presOf" srcId="{729B2790-463D-4437-A161-344561D09AEC}" destId="{F37E2DD6-C618-4064-BF59-E79EBBDF8E62}" srcOrd="1" destOrd="0" presId="urn:microsoft.com/office/officeart/2005/8/layout/hList7"/>
    <dgm:cxn modelId="{C77B95B7-6189-45E8-9599-AAD854D4D63E}" type="presOf" srcId="{98E8D19D-EF3B-4C33-BCAF-196984ED6946}" destId="{B1821695-4F44-444A-A3AB-B483D2CC6756}" srcOrd="1" destOrd="0" presId="urn:microsoft.com/office/officeart/2005/8/layout/hList7"/>
    <dgm:cxn modelId="{2F7D19C4-12F4-4FE6-8579-4F6880E47A57}" type="presOf" srcId="{1698BE80-F1EF-4CF6-825D-7CD174DB8E5D}" destId="{687A7CE8-64DB-4237-AACE-43A7EB0FFBF7}" srcOrd="1" destOrd="0" presId="urn:microsoft.com/office/officeart/2005/8/layout/hList7"/>
    <dgm:cxn modelId="{994FEDCB-B428-4BC8-B3F9-3BC0BBBB4220}" srcId="{E188E1BD-A5E4-4ADE-823B-CA92665EBEEC}" destId="{1698BE80-F1EF-4CF6-825D-7CD174DB8E5D}" srcOrd="1" destOrd="0" parTransId="{7F0C774A-BF82-4A0A-AABE-0232C9DB3EA5}" sibTransId="{7636F245-D9DE-4598-B996-3764F9A12F3F}"/>
    <dgm:cxn modelId="{5EA4B3D4-6A59-413A-B057-33FCC9EA9916}" srcId="{E188E1BD-A5E4-4ADE-823B-CA92665EBEEC}" destId="{98E8D19D-EF3B-4C33-BCAF-196984ED6946}" srcOrd="0" destOrd="0" parTransId="{28A111EE-ADFA-4567-8C60-B69541AF6CD1}" sibTransId="{28D2F1F8-30F4-4F2A-9507-53D3E571389D}"/>
    <dgm:cxn modelId="{4C5A7795-B688-440B-9128-A79C3DD70E84}" type="presParOf" srcId="{6807D940-D185-42D8-821E-5B109F46F50D}" destId="{E30A1F7F-F90D-4F46-BCEB-1A0C74B8B6FA}" srcOrd="0" destOrd="0" presId="urn:microsoft.com/office/officeart/2005/8/layout/hList7"/>
    <dgm:cxn modelId="{90C68F54-C6B6-423B-9ABF-29B448CF2950}" type="presParOf" srcId="{6807D940-D185-42D8-821E-5B109F46F50D}" destId="{CFB9EFD2-49AC-44FB-8B82-CE2A8F63D04A}" srcOrd="1" destOrd="0" presId="urn:microsoft.com/office/officeart/2005/8/layout/hList7"/>
    <dgm:cxn modelId="{37BA91A2-74E8-450A-9811-CB589247DB5E}" type="presParOf" srcId="{CFB9EFD2-49AC-44FB-8B82-CE2A8F63D04A}" destId="{27509559-2F80-4284-AD2A-FBAA1A67C218}" srcOrd="0" destOrd="0" presId="urn:microsoft.com/office/officeart/2005/8/layout/hList7"/>
    <dgm:cxn modelId="{10EB7D53-E977-4D0D-85ED-A770B0D2517E}" type="presParOf" srcId="{27509559-2F80-4284-AD2A-FBAA1A67C218}" destId="{97F3D8FC-4769-4124-8A11-661C17D1DCA6}" srcOrd="0" destOrd="0" presId="urn:microsoft.com/office/officeart/2005/8/layout/hList7"/>
    <dgm:cxn modelId="{4BC04D5A-B9CF-4F87-BAF9-520881AFC1AE}" type="presParOf" srcId="{27509559-2F80-4284-AD2A-FBAA1A67C218}" destId="{B1821695-4F44-444A-A3AB-B483D2CC6756}" srcOrd="1" destOrd="0" presId="urn:microsoft.com/office/officeart/2005/8/layout/hList7"/>
    <dgm:cxn modelId="{C693205B-2B90-4AB6-AC74-AC5F961DD33A}" type="presParOf" srcId="{27509559-2F80-4284-AD2A-FBAA1A67C218}" destId="{1A410855-F323-4FF8-9A30-3415040881BC}" srcOrd="2" destOrd="0" presId="urn:microsoft.com/office/officeart/2005/8/layout/hList7"/>
    <dgm:cxn modelId="{FF096BA5-7EE2-4740-97E6-FCB52886217E}" type="presParOf" srcId="{27509559-2F80-4284-AD2A-FBAA1A67C218}" destId="{DEA9CBD9-62CE-4EA3-9EB7-9DC71157E6A1}" srcOrd="3" destOrd="0" presId="urn:microsoft.com/office/officeart/2005/8/layout/hList7"/>
    <dgm:cxn modelId="{F8852E04-DA37-4425-9327-A629A2DAD5E8}" type="presParOf" srcId="{CFB9EFD2-49AC-44FB-8B82-CE2A8F63D04A}" destId="{BBED10D4-F087-4172-986B-8BA0D063F962}" srcOrd="1" destOrd="0" presId="urn:microsoft.com/office/officeart/2005/8/layout/hList7"/>
    <dgm:cxn modelId="{22633CB2-7C78-431F-9BF3-8B074C46EB98}" type="presParOf" srcId="{CFB9EFD2-49AC-44FB-8B82-CE2A8F63D04A}" destId="{CA74F377-2F6A-448E-AC9B-97A5956F5CA8}" srcOrd="2" destOrd="0" presId="urn:microsoft.com/office/officeart/2005/8/layout/hList7"/>
    <dgm:cxn modelId="{BB36E4E9-2B8E-4381-B027-35B154331961}" type="presParOf" srcId="{CA74F377-2F6A-448E-AC9B-97A5956F5CA8}" destId="{EC0914FA-1FA6-402F-B1F1-6B41A62BB0F9}" srcOrd="0" destOrd="0" presId="urn:microsoft.com/office/officeart/2005/8/layout/hList7"/>
    <dgm:cxn modelId="{37F6273C-53D8-4BC3-A2B8-3887E74EA7A5}" type="presParOf" srcId="{CA74F377-2F6A-448E-AC9B-97A5956F5CA8}" destId="{687A7CE8-64DB-4237-AACE-43A7EB0FFBF7}" srcOrd="1" destOrd="0" presId="urn:microsoft.com/office/officeart/2005/8/layout/hList7"/>
    <dgm:cxn modelId="{28F101AD-9245-4A1D-93F7-CE31518B8D00}" type="presParOf" srcId="{CA74F377-2F6A-448E-AC9B-97A5956F5CA8}" destId="{67BD28D7-B27E-4CC6-B1EE-935D61490D44}" srcOrd="2" destOrd="0" presId="urn:microsoft.com/office/officeart/2005/8/layout/hList7"/>
    <dgm:cxn modelId="{C204C0C2-D704-4524-B9B9-31AFAB537B45}" type="presParOf" srcId="{CA74F377-2F6A-448E-AC9B-97A5956F5CA8}" destId="{7142A3A1-A930-4BB6-8A21-643ECD601FDC}" srcOrd="3" destOrd="0" presId="urn:microsoft.com/office/officeart/2005/8/layout/hList7"/>
    <dgm:cxn modelId="{CC15D572-12DC-417E-AC29-09EA0297EE67}" type="presParOf" srcId="{CFB9EFD2-49AC-44FB-8B82-CE2A8F63D04A}" destId="{D321CCD3-5590-446F-AF42-3D6461A2B0BF}" srcOrd="3" destOrd="0" presId="urn:microsoft.com/office/officeart/2005/8/layout/hList7"/>
    <dgm:cxn modelId="{95373F9D-028C-46E1-8889-517A98B43A39}" type="presParOf" srcId="{CFB9EFD2-49AC-44FB-8B82-CE2A8F63D04A}" destId="{C210D10C-7A85-4F34-8048-E3165B744F57}" srcOrd="4" destOrd="0" presId="urn:microsoft.com/office/officeart/2005/8/layout/hList7"/>
    <dgm:cxn modelId="{FE48680F-E17B-42CD-AD19-5A60B5DB76B9}" type="presParOf" srcId="{C210D10C-7A85-4F34-8048-E3165B744F57}" destId="{CC4D7B0E-B63E-40FD-8414-D235281DF3DF}" srcOrd="0" destOrd="0" presId="urn:microsoft.com/office/officeart/2005/8/layout/hList7"/>
    <dgm:cxn modelId="{32D09AFD-E62A-42C4-995D-5175CEDA1F5F}" type="presParOf" srcId="{C210D10C-7A85-4F34-8048-E3165B744F57}" destId="{F37E2DD6-C618-4064-BF59-E79EBBDF8E62}" srcOrd="1" destOrd="0" presId="urn:microsoft.com/office/officeart/2005/8/layout/hList7"/>
    <dgm:cxn modelId="{2D147050-0907-4FA5-9098-060926935F08}" type="presParOf" srcId="{C210D10C-7A85-4F34-8048-E3165B744F57}" destId="{D0C41261-9AEE-4114-B974-A7CE2D6EE54F}" srcOrd="2" destOrd="0" presId="urn:microsoft.com/office/officeart/2005/8/layout/hList7"/>
    <dgm:cxn modelId="{68C007A0-A95E-4613-82D7-03E33BDF599F}" type="presParOf" srcId="{C210D10C-7A85-4F34-8048-E3165B744F57}" destId="{6389566E-1BB6-4933-B89C-D3BF1CAA6FE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B9E76-54F8-4E2E-B614-AD942C980EBF}">
      <dsp:nvSpPr>
        <dsp:cNvPr id="0" name=""/>
        <dsp:cNvSpPr/>
      </dsp:nvSpPr>
      <dsp:spPr>
        <a:xfrm>
          <a:off x="1103589" y="409638"/>
          <a:ext cx="4032948" cy="140058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260CF-472A-4282-B615-4CC61CA960E6}">
      <dsp:nvSpPr>
        <dsp:cNvPr id="0" name=""/>
        <dsp:cNvSpPr/>
      </dsp:nvSpPr>
      <dsp:spPr>
        <a:xfrm>
          <a:off x="2735526" y="3839208"/>
          <a:ext cx="781579" cy="50021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361A2-1BD6-4575-9C61-D73F75D66D68}">
      <dsp:nvSpPr>
        <dsp:cNvPr id="0" name=""/>
        <dsp:cNvSpPr/>
      </dsp:nvSpPr>
      <dsp:spPr>
        <a:xfrm>
          <a:off x="1250526" y="4239376"/>
          <a:ext cx="3751579" cy="93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Intensificar a busca por Ouro</a:t>
          </a:r>
        </a:p>
      </dsp:txBody>
      <dsp:txXfrm>
        <a:off x="1250526" y="4239376"/>
        <a:ext cx="3751579" cy="937894"/>
      </dsp:txXfrm>
    </dsp:sp>
    <dsp:sp modelId="{FE79FE49-32F9-4F11-8131-FC04E29DADDE}">
      <dsp:nvSpPr>
        <dsp:cNvPr id="0" name=""/>
        <dsp:cNvSpPr/>
      </dsp:nvSpPr>
      <dsp:spPr>
        <a:xfrm>
          <a:off x="2450560" y="2207969"/>
          <a:ext cx="1406842" cy="1406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Metalismo</a:t>
          </a:r>
        </a:p>
      </dsp:txBody>
      <dsp:txXfrm>
        <a:off x="2656587" y="2413996"/>
        <a:ext cx="994788" cy="994788"/>
      </dsp:txXfrm>
    </dsp:sp>
    <dsp:sp modelId="{6609CB32-8969-4626-B6AD-7E1F1CBFA71A}">
      <dsp:nvSpPr>
        <dsp:cNvPr id="0" name=""/>
        <dsp:cNvSpPr/>
      </dsp:nvSpPr>
      <dsp:spPr>
        <a:xfrm>
          <a:off x="1563158" y="862954"/>
          <a:ext cx="1406842" cy="1406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Crise na economia canavieira</a:t>
          </a:r>
        </a:p>
      </dsp:txBody>
      <dsp:txXfrm>
        <a:off x="1769185" y="1068981"/>
        <a:ext cx="994788" cy="994788"/>
      </dsp:txXfrm>
    </dsp:sp>
    <dsp:sp modelId="{B614CCC1-0577-4481-948E-EEB089C19B35}">
      <dsp:nvSpPr>
        <dsp:cNvPr id="0" name=""/>
        <dsp:cNvSpPr/>
      </dsp:nvSpPr>
      <dsp:spPr>
        <a:xfrm>
          <a:off x="3001263" y="522811"/>
          <a:ext cx="1406842" cy="1406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Crise na economia portuguesa</a:t>
          </a:r>
        </a:p>
      </dsp:txBody>
      <dsp:txXfrm>
        <a:off x="3207290" y="728838"/>
        <a:ext cx="994788" cy="994788"/>
      </dsp:txXfrm>
    </dsp:sp>
    <dsp:sp modelId="{6DC83E79-E965-4D41-A4BF-C671768B2340}">
      <dsp:nvSpPr>
        <dsp:cNvPr id="0" name=""/>
        <dsp:cNvSpPr/>
      </dsp:nvSpPr>
      <dsp:spPr>
        <a:xfrm>
          <a:off x="914347" y="245849"/>
          <a:ext cx="4376843" cy="35014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3D8FC-4769-4124-8A11-661C17D1DCA6}">
      <dsp:nvSpPr>
        <dsp:cNvPr id="0" name=""/>
        <dsp:cNvSpPr/>
      </dsp:nvSpPr>
      <dsp:spPr>
        <a:xfrm>
          <a:off x="0" y="0"/>
          <a:ext cx="3447758" cy="36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 dirty="0"/>
            <a:t>Indígena </a:t>
          </a:r>
        </a:p>
      </dsp:txBody>
      <dsp:txXfrm>
        <a:off x="0" y="1454604"/>
        <a:ext cx="3447758" cy="1454604"/>
      </dsp:txXfrm>
    </dsp:sp>
    <dsp:sp modelId="{DEA9CBD9-62CE-4EA3-9EB7-9DC71157E6A1}">
      <dsp:nvSpPr>
        <dsp:cNvPr id="0" name=""/>
        <dsp:cNvSpPr/>
      </dsp:nvSpPr>
      <dsp:spPr>
        <a:xfrm>
          <a:off x="1120616" y="218190"/>
          <a:ext cx="1210958" cy="12109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914FA-1FA6-402F-B1F1-6B41A62BB0F9}">
      <dsp:nvSpPr>
        <dsp:cNvPr id="0" name=""/>
        <dsp:cNvSpPr/>
      </dsp:nvSpPr>
      <dsp:spPr>
        <a:xfrm>
          <a:off x="3553407" y="0"/>
          <a:ext cx="3447758" cy="36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 dirty="0"/>
            <a:t>Africanos </a:t>
          </a:r>
        </a:p>
      </dsp:txBody>
      <dsp:txXfrm>
        <a:off x="3553407" y="1454604"/>
        <a:ext cx="3447758" cy="1454604"/>
      </dsp:txXfrm>
    </dsp:sp>
    <dsp:sp modelId="{7142A3A1-A930-4BB6-8A21-643ECD601FDC}">
      <dsp:nvSpPr>
        <dsp:cNvPr id="0" name=""/>
        <dsp:cNvSpPr/>
      </dsp:nvSpPr>
      <dsp:spPr>
        <a:xfrm>
          <a:off x="4671807" y="218190"/>
          <a:ext cx="1210958" cy="12109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D7B0E-B63E-40FD-8414-D235281DF3DF}">
      <dsp:nvSpPr>
        <dsp:cNvPr id="0" name=""/>
        <dsp:cNvSpPr/>
      </dsp:nvSpPr>
      <dsp:spPr>
        <a:xfrm>
          <a:off x="7104599" y="0"/>
          <a:ext cx="3447758" cy="36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 dirty="0"/>
            <a:t>Português</a:t>
          </a:r>
        </a:p>
      </dsp:txBody>
      <dsp:txXfrm>
        <a:off x="7104599" y="1454604"/>
        <a:ext cx="3447758" cy="1454604"/>
      </dsp:txXfrm>
    </dsp:sp>
    <dsp:sp modelId="{6389566E-1BB6-4933-B89C-D3BF1CAA6FE4}">
      <dsp:nvSpPr>
        <dsp:cNvPr id="0" name=""/>
        <dsp:cNvSpPr/>
      </dsp:nvSpPr>
      <dsp:spPr>
        <a:xfrm>
          <a:off x="8222999" y="218190"/>
          <a:ext cx="1210958" cy="12109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A1F7F-F90D-4F46-BCEB-1A0C74B8B6FA}">
      <dsp:nvSpPr>
        <dsp:cNvPr id="0" name=""/>
        <dsp:cNvSpPr/>
      </dsp:nvSpPr>
      <dsp:spPr>
        <a:xfrm>
          <a:off x="422182" y="2909208"/>
          <a:ext cx="9710208" cy="5454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2218-34C2-4A07-95EB-6BDFB92F71C0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0704A-BB0E-47B7-99DF-5F8C88D2AA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40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6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065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517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607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6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7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7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63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7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3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8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2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9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CBC1C18-307B-4F68-A007-B5B542270E8D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529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02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3526D-79E0-4FDF-A4C7-2078A93E2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Colônia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6F42E4-39A1-4557-96EE-EC272AB07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Pioneirismo Português</a:t>
            </a:r>
          </a:p>
        </p:txBody>
      </p:sp>
    </p:spTree>
    <p:extLst>
      <p:ext uri="{BB962C8B-B14F-4D97-AF65-F5344CB8AC3E}">
        <p14:creationId xmlns:p14="http://schemas.microsoft.com/office/powerpoint/2010/main" val="39398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3A4DE-04BD-4E55-A9C7-6928195BC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Colonial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371525-1977-4710-9064-714F7862C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1500 - 1822</a:t>
            </a:r>
          </a:p>
        </p:txBody>
      </p:sp>
    </p:spTree>
    <p:extLst>
      <p:ext uri="{BB962C8B-B14F-4D97-AF65-F5344CB8AC3E}">
        <p14:creationId xmlns:p14="http://schemas.microsoft.com/office/powerpoint/2010/main" val="30693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9D8ADF-1B41-4D05-94B1-7EAC9373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Chegada dos europeus</a:t>
            </a:r>
          </a:p>
        </p:txBody>
      </p:sp>
      <p:pic>
        <p:nvPicPr>
          <p:cNvPr id="7" name="Picture 4" descr="Tratado de Tordesilhas – Amigo Pai">
            <a:extLst>
              <a:ext uri="{FF2B5EF4-FFF2-40B4-BE49-F238E27FC236}">
                <a16:creationId xmlns:a16="http://schemas.microsoft.com/office/drawing/2014/main" id="{CF7A655B-A4C6-4504-86D6-8D4AE8B926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027" y="2285999"/>
            <a:ext cx="5923228" cy="37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BA14E20-6E5D-4F8A-A564-CE2D4A0CF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9076" y="2285999"/>
            <a:ext cx="4447786" cy="3581401"/>
          </a:xfrm>
        </p:spPr>
        <p:txBody>
          <a:bodyPr>
            <a:noAutofit/>
          </a:bodyPr>
          <a:lstStyle/>
          <a:p>
            <a:r>
              <a:rPr lang="pt-BR" sz="2000" dirty="0"/>
              <a:t>Brasil e o processo mercantilista</a:t>
            </a:r>
            <a:endParaRPr lang="pt-BR" dirty="0"/>
          </a:p>
          <a:p>
            <a:r>
              <a:rPr lang="pt-BR" sz="2000" dirty="0"/>
              <a:t>Primeiro contato com terras americanas</a:t>
            </a:r>
            <a:endParaRPr lang="pt-BR" dirty="0"/>
          </a:p>
          <a:p>
            <a:r>
              <a:rPr lang="pt-BR" sz="2000" dirty="0"/>
              <a:t>Bula </a:t>
            </a:r>
            <a:r>
              <a:rPr lang="pt-BR" sz="2000" dirty="0" err="1"/>
              <a:t>inter</a:t>
            </a:r>
            <a:r>
              <a:rPr lang="pt-BR" sz="2000" dirty="0"/>
              <a:t> </a:t>
            </a:r>
            <a:r>
              <a:rPr lang="pt-BR" sz="2000" dirty="0" err="1"/>
              <a:t>coeteira</a:t>
            </a:r>
            <a:r>
              <a:rPr lang="pt-BR" sz="2000" dirty="0"/>
              <a:t>  (1493)</a:t>
            </a:r>
            <a:endParaRPr lang="pt-BR" dirty="0"/>
          </a:p>
          <a:p>
            <a:r>
              <a:rPr lang="pt-BR" sz="2000" dirty="0"/>
              <a:t>Tratado de Tordesilhas (1494)</a:t>
            </a:r>
            <a:endParaRPr lang="pt-BR" dirty="0"/>
          </a:p>
          <a:p>
            <a:r>
              <a:rPr lang="pt-BR" sz="2000" dirty="0"/>
              <a:t>Chegada intencional?</a:t>
            </a:r>
          </a:p>
        </p:txBody>
      </p:sp>
    </p:spTree>
    <p:extLst>
      <p:ext uri="{BB962C8B-B14F-4D97-AF65-F5344CB8AC3E}">
        <p14:creationId xmlns:p14="http://schemas.microsoft.com/office/powerpoint/2010/main" val="23768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55CFB05-1F25-4884-AF6A-695B6C3B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595" y="925642"/>
            <a:ext cx="2858749" cy="400878"/>
          </a:xfrm>
        </p:spPr>
        <p:txBody>
          <a:bodyPr/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Pindorama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5D17EDE-39F5-4B11-BB66-758DD3276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6109" y="3880579"/>
            <a:ext cx="2840256" cy="128264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A compreensão de Brasil só surge após a independência em 1822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098" name="Picture 2" descr="A descoberta de Pindorama: por que não deveríamos falar em ...">
            <a:extLst>
              <a:ext uri="{FF2B5EF4-FFF2-40B4-BE49-F238E27FC236}">
                <a16:creationId xmlns:a16="http://schemas.microsoft.com/office/drawing/2014/main" id="{4E0223B2-B20B-41BF-B27B-3FF0C14A88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07" y="2583039"/>
            <a:ext cx="7270730" cy="387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00702-322F-47CF-956D-341EA324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16" y="996949"/>
            <a:ext cx="10571998" cy="569627"/>
          </a:xfrm>
        </p:spPr>
        <p:txBody>
          <a:bodyPr/>
          <a:lstStyle/>
          <a:p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colonial (1500 – 1530)</a:t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Ciclo do pau-brasil - Fase pré-colonial, exploração, fim do ciclo ...">
            <a:extLst>
              <a:ext uri="{FF2B5EF4-FFF2-40B4-BE49-F238E27FC236}">
                <a16:creationId xmlns:a16="http://schemas.microsoft.com/office/drawing/2014/main" id="{5826E67B-119B-4377-B9D9-F0F81DFA4C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390" y="2271000"/>
            <a:ext cx="6507893" cy="372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7A631D-A1D3-4811-B442-D433453C2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283" y="2271000"/>
            <a:ext cx="5194583" cy="2600326"/>
          </a:xfrm>
        </p:spPr>
        <p:txBody>
          <a:bodyPr/>
          <a:lstStyle/>
          <a:p>
            <a:r>
              <a:rPr lang="pt-BR" dirty="0"/>
              <a:t>Invasões externas por corsários franceses</a:t>
            </a:r>
          </a:p>
          <a:p>
            <a:r>
              <a:rPr lang="pt-BR" dirty="0"/>
              <a:t>Expedições militares de conhecimento</a:t>
            </a:r>
          </a:p>
          <a:p>
            <a:r>
              <a:rPr lang="pt-BR" dirty="0"/>
              <a:t>Extração do Pau Brasil (construção de moveis e navios)</a:t>
            </a:r>
          </a:p>
          <a:p>
            <a:r>
              <a:rPr lang="pt-BR" dirty="0"/>
              <a:t>Mão de obra e relação com o indígena por meio das feitorias </a:t>
            </a:r>
          </a:p>
        </p:txBody>
      </p:sp>
    </p:spTree>
    <p:extLst>
      <p:ext uri="{BB962C8B-B14F-4D97-AF65-F5344CB8AC3E}">
        <p14:creationId xmlns:p14="http://schemas.microsoft.com/office/powerpoint/2010/main" val="39481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35308-7E24-4179-9005-A39B308F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 da colônia (1530 - 1815) </a:t>
            </a:r>
          </a:p>
        </p:txBody>
      </p:sp>
      <p:pic>
        <p:nvPicPr>
          <p:cNvPr id="3074" name="Picture 2" descr="Capitanias hereditárias: significado, mapa, motivos do fracasso ...">
            <a:extLst>
              <a:ext uri="{FF2B5EF4-FFF2-40B4-BE49-F238E27FC236}">
                <a16:creationId xmlns:a16="http://schemas.microsoft.com/office/drawing/2014/main" id="{13489DE2-DD88-48B2-AA5A-A50C49FC7D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684" y="2222287"/>
            <a:ext cx="4751883" cy="42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7B66C6-E044-42C5-AE85-3E87E7E82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6030"/>
            <a:ext cx="5194583" cy="3638764"/>
          </a:xfrm>
        </p:spPr>
        <p:txBody>
          <a:bodyPr>
            <a:normAutofit/>
          </a:bodyPr>
          <a:lstStyle/>
          <a:p>
            <a:r>
              <a:rPr lang="pt-BR" dirty="0"/>
              <a:t>Terceirização da colonização</a:t>
            </a:r>
          </a:p>
          <a:p>
            <a:r>
              <a:rPr lang="pt-BR" dirty="0"/>
              <a:t>Doação de terra para donatários</a:t>
            </a:r>
          </a:p>
          <a:p>
            <a:r>
              <a:rPr lang="pt-BR" dirty="0"/>
              <a:t>Fundação das </a:t>
            </a:r>
            <a:r>
              <a:rPr lang="pt-BR" b="1" dirty="0"/>
              <a:t>Capitanias Hereditárias</a:t>
            </a:r>
            <a:br>
              <a:rPr lang="pt-BR" dirty="0"/>
            </a:br>
            <a:r>
              <a:rPr lang="pt-BR" b="1" dirty="0"/>
              <a:t>Foral </a:t>
            </a:r>
            <a:r>
              <a:rPr lang="pt-BR" dirty="0"/>
              <a:t>– direitos e deveres dentro dessas capitanias </a:t>
            </a:r>
          </a:p>
          <a:p>
            <a:r>
              <a:rPr lang="pt-BR" dirty="0"/>
              <a:t>Centralização do governo no Brasil ocorre a organização do </a:t>
            </a:r>
            <a:r>
              <a:rPr lang="pt-BR" b="1" dirty="0"/>
              <a:t>Governo Geral</a:t>
            </a:r>
          </a:p>
          <a:p>
            <a:r>
              <a:rPr lang="pt-BR" dirty="0"/>
              <a:t>Primeiros 200 anos será marcado de colonização litorânea </a:t>
            </a:r>
          </a:p>
          <a:p>
            <a:r>
              <a:rPr lang="pt-BR" dirty="0"/>
              <a:t>Reino Unido de Portugal (1815 – 1822)</a:t>
            </a:r>
          </a:p>
        </p:txBody>
      </p:sp>
    </p:spTree>
    <p:extLst>
      <p:ext uri="{BB962C8B-B14F-4D97-AF65-F5344CB8AC3E}">
        <p14:creationId xmlns:p14="http://schemas.microsoft.com/office/powerpoint/2010/main" val="39244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20BD69-F17D-47F0-A43C-4D1CC006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Entrada das Bandeiras – Expansão do território brasileiro</a:t>
            </a:r>
          </a:p>
        </p:txBody>
      </p:sp>
      <p:pic>
        <p:nvPicPr>
          <p:cNvPr id="18" name="Espaço Reservado para Imagem 17">
            <a:extLst>
              <a:ext uri="{FF2B5EF4-FFF2-40B4-BE49-F238E27FC236}">
                <a16:creationId xmlns:a16="http://schemas.microsoft.com/office/drawing/2014/main" id="{3E8D8EBF-1197-4EB1-8F06-9BB38611F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660" y="56321"/>
            <a:ext cx="7222009" cy="6745357"/>
          </a:xfr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F9CB9FE-A66D-4D5E-BAD1-1D78AB1CD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Além da exploração das drogas do sertão o governo português investiu em grupos expedicionários que buscassem o aprisionamento de indígenas, esse grupo eram os bandeirantes, que em sua maioria saiam de São Paulo em busca de novas fontes de riquezas .</a:t>
            </a:r>
          </a:p>
        </p:txBody>
      </p:sp>
    </p:spTree>
    <p:extLst>
      <p:ext uri="{BB962C8B-B14F-4D97-AF65-F5344CB8AC3E}">
        <p14:creationId xmlns:p14="http://schemas.microsoft.com/office/powerpoint/2010/main" val="189528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B425F542-4721-4E60-BCB9-BE3D3F8B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Governo Geral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6CE79AE5-26DE-4968-B475-AD69105D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principal objetivo de instaurar um governo geral era </a:t>
            </a:r>
            <a:r>
              <a:rPr lang="pt-BR" b="1" dirty="0"/>
              <a:t>centralizar</a:t>
            </a:r>
            <a:r>
              <a:rPr lang="pt-BR" dirty="0"/>
              <a:t> o poder dentro da colônia, tentando iniciar uma </a:t>
            </a:r>
            <a:r>
              <a:rPr lang="pt-BR" b="1" dirty="0"/>
              <a:t>política absolutista  </a:t>
            </a:r>
          </a:p>
          <a:p>
            <a:r>
              <a:rPr lang="pt-BR" dirty="0"/>
              <a:t>Incentivar a implantação de engenhos, começando uma nova economia colonial</a:t>
            </a:r>
          </a:p>
          <a:p>
            <a:r>
              <a:rPr lang="pt-BR" dirty="0"/>
              <a:t>Organizar uma resistência contra ataque indígenas </a:t>
            </a:r>
          </a:p>
          <a:p>
            <a:r>
              <a:rPr lang="pt-BR" dirty="0"/>
              <a:t>Para o desenvolvimento do Governo Geral alguns cargos foram criados</a:t>
            </a:r>
          </a:p>
          <a:p>
            <a:pPr lvl="1"/>
            <a:r>
              <a:rPr lang="pt-BR" b="1" dirty="0"/>
              <a:t>Ouvidor Mor –</a:t>
            </a:r>
            <a:r>
              <a:rPr lang="pt-BR" dirty="0"/>
              <a:t> Responsável pela finanças e arrecadação de imposto </a:t>
            </a:r>
          </a:p>
          <a:p>
            <a:pPr lvl="1"/>
            <a:r>
              <a:rPr lang="pt-BR" b="1" dirty="0"/>
              <a:t>Capitão Mor – </a:t>
            </a:r>
            <a:r>
              <a:rPr lang="pt-BR" dirty="0"/>
              <a:t>Responsável pela defesa da colônia </a:t>
            </a:r>
          </a:p>
          <a:p>
            <a:r>
              <a:rPr lang="pt-BR" dirty="0"/>
              <a:t>Governadores Gerais</a:t>
            </a:r>
          </a:p>
          <a:p>
            <a:pPr lvl="1"/>
            <a:r>
              <a:rPr lang="pt-BR" dirty="0"/>
              <a:t>Tomé de Souza</a:t>
            </a:r>
          </a:p>
          <a:p>
            <a:pPr lvl="1"/>
            <a:r>
              <a:rPr lang="pt-BR" dirty="0"/>
              <a:t>Duarte Costa</a:t>
            </a:r>
          </a:p>
          <a:p>
            <a:pPr lvl="1"/>
            <a:r>
              <a:rPr lang="pt-BR" dirty="0"/>
              <a:t>Mem de Sá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CB41B54D-3111-4F48-8AB9-8A8EAA14E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Modelo de administração política utilizada pela metrópole portuguesa a partir de 1548</a:t>
            </a:r>
          </a:p>
        </p:txBody>
      </p:sp>
    </p:spTree>
    <p:extLst>
      <p:ext uri="{BB962C8B-B14F-4D97-AF65-F5344CB8AC3E}">
        <p14:creationId xmlns:p14="http://schemas.microsoft.com/office/powerpoint/2010/main" val="61420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81AD112-CD43-42C9-BC33-CF1E2116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Governo geral – Tomé de Souza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7A7ECDB-82DD-42E0-AD4A-1C7AF55B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600772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Fortalecer a colonização e se tornar </a:t>
            </a:r>
            <a:r>
              <a:rPr lang="pt-BR" b="1" dirty="0"/>
              <a:t>resistência contra os indígenas </a:t>
            </a:r>
          </a:p>
          <a:p>
            <a:r>
              <a:rPr lang="pt-BR" dirty="0"/>
              <a:t>Redistribuição de Terras</a:t>
            </a:r>
          </a:p>
          <a:p>
            <a:r>
              <a:rPr lang="pt-BR" dirty="0"/>
              <a:t>Relação entre os colonos e nativos</a:t>
            </a:r>
          </a:p>
          <a:p>
            <a:r>
              <a:rPr lang="pt-BR" dirty="0"/>
              <a:t>Exploração ao sertão - Entradas</a:t>
            </a:r>
          </a:p>
          <a:p>
            <a:r>
              <a:rPr lang="pt-BR" b="1" dirty="0"/>
              <a:t>Tomé de Souza – </a:t>
            </a:r>
            <a:r>
              <a:rPr lang="pt-BR" dirty="0"/>
              <a:t>foi escolhido como primeiro governador geral do Brasil, era um politico e militar português </a:t>
            </a:r>
          </a:p>
          <a:p>
            <a:pPr lvl="1"/>
            <a:r>
              <a:rPr lang="pt-BR" dirty="0"/>
              <a:t>Soldados, colonos, homens de oficio e materiais para se construir a primeira cidade e alguns animais.</a:t>
            </a:r>
          </a:p>
          <a:p>
            <a:pPr lvl="1"/>
            <a:r>
              <a:rPr lang="pt-BR" dirty="0"/>
              <a:t>Fundou a cidade de Salvador – herdando a Baía de todos os Santos do antigo donatário Francisco Pereira</a:t>
            </a:r>
          </a:p>
          <a:p>
            <a:pPr lvl="1"/>
            <a:r>
              <a:rPr lang="pt-BR" dirty="0"/>
              <a:t>Distribuiu armas e munições aos colonos e construiu várias fortalezas em áreas estratégicas</a:t>
            </a:r>
          </a:p>
          <a:p>
            <a:pPr lvl="1"/>
            <a:r>
              <a:rPr lang="pt-BR" dirty="0"/>
              <a:t>Chegada dos primeiros Jesuítas ao Brasil</a:t>
            </a:r>
          </a:p>
          <a:p>
            <a:r>
              <a:rPr lang="pt-BR" dirty="0"/>
              <a:t>Dom Pedro Fernandes Sardinha – Primeiro bispado no Brasil </a:t>
            </a:r>
          </a:p>
          <a:p>
            <a:r>
              <a:rPr lang="pt-BR" dirty="0"/>
              <a:t>Colégio dos meninos de Jesus – Primeiro Colégio do Brasil</a:t>
            </a:r>
          </a:p>
          <a:p>
            <a:r>
              <a:rPr lang="pt-BR" dirty="0"/>
              <a:t>Conselho de Vereança – Os homens bons</a:t>
            </a:r>
          </a:p>
        </p:txBody>
      </p:sp>
      <p:pic>
        <p:nvPicPr>
          <p:cNvPr id="1026" name="Picture 2" descr="Tomé de Sousa: quem foi e o que fez? [resumo completo]">
            <a:extLst>
              <a:ext uri="{FF2B5EF4-FFF2-40B4-BE49-F238E27FC236}">
                <a16:creationId xmlns:a16="http://schemas.microsoft.com/office/drawing/2014/main" id="{FE4425A3-2F93-44B7-B681-825BEEE4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91409"/>
            <a:ext cx="3265753" cy="423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8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2EADB16-5780-416F-A89C-51B6A976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Governadores Gerais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F431B6-E76A-461C-B145-B223555E6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17052"/>
          </a:xfrm>
        </p:spPr>
        <p:txBody>
          <a:bodyPr>
            <a:normAutofit/>
          </a:bodyPr>
          <a:lstStyle/>
          <a:p>
            <a:r>
              <a:rPr lang="pt-BR" b="1" dirty="0"/>
              <a:t>Governador Duarte Costa (1553 – 1558)</a:t>
            </a:r>
          </a:p>
          <a:p>
            <a:pPr lvl="1"/>
            <a:r>
              <a:rPr lang="pt-BR" b="1" dirty="0"/>
              <a:t>Duarte da Costa e José Anchieta </a:t>
            </a:r>
            <a:r>
              <a:rPr lang="pt-BR" dirty="0"/>
              <a:t>que ajudaram na formação dos primeiros centros urbanos</a:t>
            </a:r>
          </a:p>
          <a:p>
            <a:pPr lvl="1"/>
            <a:r>
              <a:rPr lang="pt-BR" dirty="0"/>
              <a:t>Conflito contra os francesas na chefiado pelo missionário Anchieta no território onde hoje é o Rio de Janeiro </a:t>
            </a:r>
          </a:p>
          <a:p>
            <a:pPr lvl="1"/>
            <a:r>
              <a:rPr lang="pt-BR" dirty="0"/>
              <a:t>Agressividade na atuação contra os indígenas </a:t>
            </a:r>
          </a:p>
          <a:p>
            <a:r>
              <a:rPr lang="pt-BR" b="1" dirty="0"/>
              <a:t>Governador Mem de Sá (1558 – 1572)</a:t>
            </a:r>
          </a:p>
          <a:p>
            <a:pPr lvl="1"/>
            <a:r>
              <a:rPr lang="pt-BR" dirty="0"/>
              <a:t>Finalizou o conflito com os franceses </a:t>
            </a:r>
          </a:p>
          <a:p>
            <a:pPr lvl="1"/>
            <a:r>
              <a:rPr lang="pt-BR" dirty="0"/>
              <a:t>Paz de </a:t>
            </a:r>
            <a:r>
              <a:rPr lang="pt-BR" i="1" dirty="0" err="1"/>
              <a:t>Iperoig</a:t>
            </a:r>
            <a:r>
              <a:rPr lang="pt-BR" dirty="0"/>
              <a:t> – Tratado que possibilitou a prosperidade em </a:t>
            </a:r>
            <a:r>
              <a:rPr lang="pt-BR" dirty="0" err="1"/>
              <a:t>Ubatuda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Enfrentou crise de varíola na Bahia</a:t>
            </a:r>
          </a:p>
          <a:p>
            <a:pPr lvl="1"/>
            <a:r>
              <a:rPr lang="pt-BR" dirty="0"/>
              <a:t>Após o retorno do governador a Portugal a liderança da colônia ficou dividida entre um governo na Bahia e outra no Rio de Janeiro </a:t>
            </a:r>
          </a:p>
        </p:txBody>
      </p:sp>
    </p:spTree>
    <p:extLst>
      <p:ext uri="{BB962C8B-B14F-4D97-AF65-F5344CB8AC3E}">
        <p14:creationId xmlns:p14="http://schemas.microsoft.com/office/powerpoint/2010/main" val="226522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D71D5-1A7C-43E1-9237-0E20E088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características do governador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F42A10-8875-40CA-ADA1-52F5099D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objetivo do Governo-Geral era promover a centralização administrativa da Colônia como forma de torná-la mais lucrativa.</a:t>
            </a:r>
          </a:p>
          <a:p>
            <a:r>
              <a:rPr lang="pt-BR" dirty="0"/>
              <a:t>Incentivar a economia açucareira</a:t>
            </a:r>
          </a:p>
          <a:p>
            <a:r>
              <a:rPr lang="pt-BR" dirty="0"/>
              <a:t>Organizar a colônia politicamente </a:t>
            </a:r>
          </a:p>
          <a:p>
            <a:r>
              <a:rPr lang="pt-BR" dirty="0"/>
              <a:t>Montar proteção militar contra os indígenas</a:t>
            </a:r>
          </a:p>
        </p:txBody>
      </p:sp>
    </p:spTree>
    <p:extLst>
      <p:ext uri="{BB962C8B-B14F-4D97-AF65-F5344CB8AC3E}">
        <p14:creationId xmlns:p14="http://schemas.microsoft.com/office/powerpoint/2010/main" val="124693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A3293-BFE7-40BE-B429-A3145B5B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Pioneirismo Português e Expansão Marítimo Comercial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938B8A-D680-4777-9568-8DF05050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Reorganização política pós crise do sistema feudal e a fundação dos Estados Nacionais</a:t>
            </a:r>
          </a:p>
          <a:p>
            <a:r>
              <a:rPr lang="pt-BR" dirty="0"/>
              <a:t>Localização geográfica</a:t>
            </a:r>
          </a:p>
          <a:p>
            <a:r>
              <a:rPr lang="pt-BR" dirty="0"/>
              <a:t>Avanço na modernização naval graças as </a:t>
            </a:r>
            <a:r>
              <a:rPr lang="pt-BR" b="1" dirty="0"/>
              <a:t>Escola de Sagres</a:t>
            </a:r>
          </a:p>
          <a:p>
            <a:r>
              <a:rPr lang="pt-BR" dirty="0"/>
              <a:t>Revolução de Avis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054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EC295-B7C2-41BE-A1FB-9076AB54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98783"/>
            <a:ext cx="10571998" cy="1444142"/>
          </a:xfrm>
        </p:spPr>
        <p:txBody>
          <a:bodyPr/>
          <a:lstStyle/>
          <a:p>
            <a:r>
              <a:rPr lang="pt-BR" sz="1800" b="0" i="0" dirty="0">
                <a:solidFill>
                  <a:schemeClr val="tx1"/>
                </a:solidFill>
                <a:effectLst/>
                <a:latin typeface="Raleway"/>
              </a:rPr>
              <a:t>Sobre a implantação do sistema de capitanias hereditárias, responda:</a:t>
            </a:r>
            <a:br>
              <a:rPr lang="pt-BR" sz="1800" b="0" i="0" dirty="0">
                <a:solidFill>
                  <a:schemeClr val="tx1"/>
                </a:solidFill>
                <a:effectLst/>
                <a:latin typeface="Raleway"/>
              </a:rPr>
            </a:br>
            <a:r>
              <a:rPr lang="pt-BR" sz="1800" b="0" i="0" dirty="0">
                <a:solidFill>
                  <a:schemeClr val="tx1"/>
                </a:solidFill>
                <a:effectLst/>
                <a:latin typeface="Raleway"/>
              </a:rPr>
              <a:t>a) O Brasil foi o primeiro local onde Portugal implementou as capitanias hereditárias? Justifique a sua resposta.</a:t>
            </a:r>
            <a:br>
              <a:rPr lang="pt-BR" sz="1800" b="0" i="0" dirty="0">
                <a:solidFill>
                  <a:schemeClr val="tx1"/>
                </a:solidFill>
                <a:effectLst/>
                <a:latin typeface="Raleway"/>
              </a:rPr>
            </a:br>
            <a:r>
              <a:rPr lang="pt-BR" sz="1800" b="0" i="0" dirty="0">
                <a:solidFill>
                  <a:schemeClr val="tx1"/>
                </a:solidFill>
                <a:effectLst/>
                <a:latin typeface="Raleway"/>
              </a:rPr>
              <a:t>b) Explique uma das razões que levaram Portugal a adotar o sistema de capitanias hereditárias no Brasil.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231F8-42B2-465B-960F-F68DF34D9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b="1" i="0" dirty="0">
                <a:effectLst/>
                <a:latin typeface="inherit"/>
              </a:rPr>
              <a:t>GABARITO A</a:t>
            </a:r>
            <a:r>
              <a:rPr lang="pt-BR" b="0" i="0" dirty="0">
                <a:effectLst/>
                <a:latin typeface="Raleway"/>
              </a:rPr>
              <a:t>: Não. Antes de adotar esse sistema em terras brasileiras, Portugal já havia experimentado a organização das capitanias hereditárias nas ilhas atlânticas, também colonizadas pela Coroa.</a:t>
            </a:r>
          </a:p>
          <a:p>
            <a:pPr algn="l"/>
            <a:r>
              <a:rPr lang="pt-BR" b="1" i="0" dirty="0">
                <a:effectLst/>
                <a:latin typeface="inherit"/>
              </a:rPr>
              <a:t>GABARITO B</a:t>
            </a:r>
            <a:r>
              <a:rPr lang="pt-BR" b="0" i="0" dirty="0">
                <a:effectLst/>
                <a:latin typeface="Raleway"/>
              </a:rPr>
              <a:t>: Entre as razões que justificam o sistema de capitanias hereditárias, podemos destacar que Portugal buscava resolver os constantes problemas sofridos com a invasão dos corsários estrangeiros no litoral brasileiro. De tal forma, o sistema de capitanias aparecia como uma solução para que o território fosse ocupado e os invasores fossem devidamente combatidos.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11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1E6D9-99E3-4D45-AA7D-534DF35A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Quais as principais alterações ocorreram das capitanias hereditárias para o governo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8A8DC3-C4D7-468A-A483-35E23A7F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modelo administrativo se altera totalmente, antes dentro das capitanias cada região tinha um o seu representantes político, a partir de agora todos esses capitães deveriam responder o governador geral </a:t>
            </a:r>
          </a:p>
        </p:txBody>
      </p:sp>
    </p:spTree>
    <p:extLst>
      <p:ext uri="{BB962C8B-B14F-4D97-AF65-F5344CB8AC3E}">
        <p14:creationId xmlns:p14="http://schemas.microsoft.com/office/powerpoint/2010/main" val="2705281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C5DDC-DD35-4ADE-AD26-14647758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613914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5. Nos dias de hoje os Estados Unidos ainda são marcados por uma forte diferença cultural entre o Norte e o Sul, essa desarmonia iniciou – se ainda durante a colonização. Tendo como base o período colonial, levante os principais pontos que marcam a diferença entre a colônia do sul e a colônia do norte.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Explique quem eram os pais fundadores dentro da colônia e qual sua importância para a administração colonial.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Toda a colonização na américa tinha a economia mercantilista como base. Explique o que era e como funcionava o mercantilismo.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Quais eram as principais atividades desenvolvidas pelas colônias do centro e qual o papel dessa região dentro do conflito entre as colônias do Sul e do Norte.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57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4AF223F-9B5C-44F0-931D-2C82EAB2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Geral – Economia e Política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927EA1-67BF-4F43-B09A-B6770A650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Interesse na plantação de </a:t>
            </a:r>
            <a:r>
              <a:rPr lang="pt-BR" b="1" dirty="0"/>
              <a:t>cana açúcar </a:t>
            </a:r>
          </a:p>
          <a:p>
            <a:r>
              <a:rPr lang="pt-BR" dirty="0"/>
              <a:t>Extração de consideráveis riquezas nas colônias (plantações de cana de açúcar nos chamados engenho)</a:t>
            </a:r>
          </a:p>
          <a:p>
            <a:pPr lvl="1"/>
            <a:r>
              <a:rPr lang="pt-BR" dirty="0"/>
              <a:t>Casa Grande</a:t>
            </a:r>
          </a:p>
          <a:p>
            <a:pPr lvl="1"/>
            <a:r>
              <a:rPr lang="pt-BR" dirty="0"/>
              <a:t>Senzala</a:t>
            </a:r>
          </a:p>
          <a:p>
            <a:pPr lvl="1"/>
            <a:r>
              <a:rPr lang="pt-BR" dirty="0"/>
              <a:t>Capela</a:t>
            </a:r>
          </a:p>
          <a:p>
            <a:pPr lvl="1"/>
            <a:r>
              <a:rPr lang="pt-BR" dirty="0"/>
              <a:t>Fábrica de açúcar</a:t>
            </a:r>
          </a:p>
          <a:p>
            <a:r>
              <a:rPr lang="pt-BR" i="1" dirty="0"/>
              <a:t>Plantation – Economia baseada na monocultura, produção em massa e voltada para exportação</a:t>
            </a:r>
          </a:p>
          <a:p>
            <a:r>
              <a:rPr lang="pt-BR" dirty="0"/>
              <a:t>O nordeste foi a principal região onde se desenvolveu essa economia açucareira </a:t>
            </a:r>
          </a:p>
          <a:p>
            <a:r>
              <a:rPr lang="pt-BR" dirty="0"/>
              <a:t>Parceria entre portugueses e holandeses para refinação do açúcar produzido dentro da colônia </a:t>
            </a:r>
          </a:p>
          <a:p>
            <a:r>
              <a:rPr lang="pt-BR" dirty="0"/>
              <a:t>Inicio da escravidão na colônia</a:t>
            </a:r>
          </a:p>
          <a:p>
            <a:r>
              <a:rPr lang="pt-BR" dirty="0"/>
              <a:t>Pecuária no sertão do nordeste</a:t>
            </a:r>
          </a:p>
          <a:p>
            <a:r>
              <a:rPr lang="pt-BR" dirty="0"/>
              <a:t>Drogas do sertão (raízes, fumo e cacau)</a:t>
            </a:r>
          </a:p>
        </p:txBody>
      </p:sp>
    </p:spTree>
    <p:extLst>
      <p:ext uri="{BB962C8B-B14F-4D97-AF65-F5344CB8AC3E}">
        <p14:creationId xmlns:p14="http://schemas.microsoft.com/office/powerpoint/2010/main" val="37176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1D415CB-ED44-456E-BE7E-FB3DC6E5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Companhia de Jesus (1534)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4111155-838F-44F0-874E-26AE691D8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Missão jesuíta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A251139-5CF2-48B9-AB7B-3293E8F38D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Faziam parte da contrarreforma, como uma forma da Igreja Católica promover a sua fé. Chegaram ao Brasil junto com o governo geral.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88A4B4E-D5A6-4ACE-AA5C-BDF2A4971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/>
              <a:t>Catequização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62FB7636-99F5-4EC5-B37C-3CC5EE8D6B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Os Jesuítas tentavam angariar novos fiéis, a partir do momento em que se catequizava os nativos, esses se transformavam em um irmão a serviço da fé católica</a:t>
            </a:r>
          </a:p>
        </p:txBody>
      </p:sp>
    </p:spTree>
    <p:extLst>
      <p:ext uri="{BB962C8B-B14F-4D97-AF65-F5344CB8AC3E}">
        <p14:creationId xmlns:p14="http://schemas.microsoft.com/office/powerpoint/2010/main" val="22670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GV-SP) - Escravidão no Brasil">
            <a:extLst>
              <a:ext uri="{FF2B5EF4-FFF2-40B4-BE49-F238E27FC236}">
                <a16:creationId xmlns:a16="http://schemas.microsoft.com/office/drawing/2014/main" id="{4E18303E-3866-4E4D-9AFB-31FCEDBD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0" y="324056"/>
            <a:ext cx="11850060" cy="62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35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765ED94D-EC44-4F15-9608-CCAC2381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1026493"/>
            <a:ext cx="3547533" cy="540301"/>
          </a:xfrm>
        </p:spPr>
        <p:txBody>
          <a:bodyPr/>
          <a:lstStyle/>
          <a:p>
            <a:r>
              <a:rPr lang="pt-BR" dirty="0"/>
              <a:t>Atividade Mineradora – Ciclo do Outro </a:t>
            </a:r>
          </a:p>
        </p:txBody>
      </p:sp>
      <p:graphicFrame>
        <p:nvGraphicFramePr>
          <p:cNvPr id="16" name="Espaço Reservado para Conteúdo 15">
            <a:extLst>
              <a:ext uri="{FF2B5EF4-FFF2-40B4-BE49-F238E27FC236}">
                <a16:creationId xmlns:a16="http://schemas.microsoft.com/office/drawing/2014/main" id="{0FAC1EA3-6E28-46CB-8DFA-9E118D943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470671"/>
              </p:ext>
            </p:extLst>
          </p:nvPr>
        </p:nvGraphicFramePr>
        <p:xfrm>
          <a:off x="4855633" y="446088"/>
          <a:ext cx="6252633" cy="541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D67A82B6-7A48-46F3-BA39-FB6B69F1E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Durante o Século XVIII a economia da colônia se transformava novamente, se dá inicio ao que chamamos de ciclo do ouro </a:t>
            </a:r>
          </a:p>
        </p:txBody>
      </p:sp>
    </p:spTree>
    <p:extLst>
      <p:ext uri="{BB962C8B-B14F-4D97-AF65-F5344CB8AC3E}">
        <p14:creationId xmlns:p14="http://schemas.microsoft.com/office/powerpoint/2010/main" val="24181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5BB63960-2C61-46DB-A775-9A713099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86" y="2256772"/>
            <a:ext cx="5893840" cy="713242"/>
          </a:xfrm>
        </p:spPr>
        <p:txBody>
          <a:bodyPr/>
          <a:lstStyle/>
          <a:p>
            <a:r>
              <a:rPr lang="pt-BR" sz="3200" dirty="0"/>
              <a:t>Tratado de </a:t>
            </a:r>
            <a:r>
              <a:rPr lang="pt-BR" sz="3200" dirty="0" err="1"/>
              <a:t>Methuen</a:t>
            </a:r>
            <a:r>
              <a:rPr lang="pt-BR" sz="3200" dirty="0"/>
              <a:t> - 1703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7EE7B705-4DDB-473F-9262-2894CD91F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Tratado de Panos e Vinhos</a:t>
            </a:r>
          </a:p>
        </p:txBody>
      </p:sp>
      <p:pic>
        <p:nvPicPr>
          <p:cNvPr id="2050" name="Picture 2" descr="MH : Roteiro de estudos: Tratado de Methuen">
            <a:extLst>
              <a:ext uri="{FF2B5EF4-FFF2-40B4-BE49-F238E27FC236}">
                <a16:creationId xmlns:a16="http://schemas.microsoft.com/office/drawing/2014/main" id="{A9938D36-96DA-415E-B71B-966AED70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86" y="1238502"/>
            <a:ext cx="5009851" cy="39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73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issões Jesuíticas">
            <a:extLst>
              <a:ext uri="{FF2B5EF4-FFF2-40B4-BE49-F238E27FC236}">
                <a16:creationId xmlns:a16="http://schemas.microsoft.com/office/drawing/2014/main" id="{25B49371-1283-4605-855C-23482F9B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35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CEB4D20-8779-4616-8F47-951838FFD309}"/>
              </a:ext>
            </a:extLst>
          </p:cNvPr>
          <p:cNvSpPr txBox="1"/>
          <p:nvPr/>
        </p:nvSpPr>
        <p:spPr>
          <a:xfrm>
            <a:off x="6880486" y="823742"/>
            <a:ext cx="5094664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Os Jesuítas além de difundir a religião cristã,</a:t>
            </a:r>
          </a:p>
          <a:p>
            <a:r>
              <a:rPr lang="pt-BR" dirty="0"/>
              <a:t>eles também tentavam combater algumas </a:t>
            </a:r>
          </a:p>
          <a:p>
            <a:r>
              <a:rPr lang="pt-BR" dirty="0"/>
              <a:t>praticas que não condiziam com a religião </a:t>
            </a:r>
          </a:p>
          <a:p>
            <a:r>
              <a:rPr lang="pt-BR" dirty="0"/>
              <a:t>cristã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C9162F-65B9-456B-B06F-B4F222BAD095}"/>
              </a:ext>
            </a:extLst>
          </p:cNvPr>
          <p:cNvSpPr txBox="1"/>
          <p:nvPr/>
        </p:nvSpPr>
        <p:spPr>
          <a:xfrm>
            <a:off x="6880486" y="3429000"/>
            <a:ext cx="476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Combate a poligamia e antropofagia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9725B7C-2DC4-403B-8627-434295B2A267}"/>
              </a:ext>
            </a:extLst>
          </p:cNvPr>
          <p:cNvSpPr txBox="1"/>
          <p:nvPr/>
        </p:nvSpPr>
        <p:spPr>
          <a:xfrm>
            <a:off x="6880485" y="3942412"/>
            <a:ext cx="4631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Jesuítas utilizavam –se do tupi guarani para atingir ao máximo dos indígenas</a:t>
            </a:r>
          </a:p>
        </p:txBody>
      </p:sp>
    </p:spTree>
    <p:extLst>
      <p:ext uri="{BB962C8B-B14F-4D97-AF65-F5344CB8AC3E}">
        <p14:creationId xmlns:p14="http://schemas.microsoft.com/office/powerpoint/2010/main" val="5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FB883D2-E1C4-459A-858B-4C9D9424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drogas do sertão 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5B165C4E-ABDD-4077-A98C-4201B5A8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procura pelas drogas do sertão será impulsionada pelo interesse europeu em especiarias culinárias. A exploração amazônica será feita a partir da procura por cacau, cravo e guaraná</a:t>
            </a:r>
          </a:p>
        </p:txBody>
      </p:sp>
      <p:pic>
        <p:nvPicPr>
          <p:cNvPr id="1026" name="Picture 2" descr="As Drogas do Sertão - Brasil Escola">
            <a:extLst>
              <a:ext uri="{FF2B5EF4-FFF2-40B4-BE49-F238E27FC236}">
                <a16:creationId xmlns:a16="http://schemas.microsoft.com/office/drawing/2014/main" id="{37BFCC2E-357C-433A-BDBF-650F0226B4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15" y="2124143"/>
            <a:ext cx="50800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8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quista de Ceuta: o começo das grandes navegações - Toda Matéria">
            <a:extLst>
              <a:ext uri="{FF2B5EF4-FFF2-40B4-BE49-F238E27FC236}">
                <a16:creationId xmlns:a16="http://schemas.microsoft.com/office/drawing/2014/main" id="{41FE2D5C-72B9-4C27-8493-C109E8A5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62" y="217279"/>
            <a:ext cx="8972876" cy="64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E2AE5E4-436D-4C03-AA97-7311FC43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0" i="0" dirty="0">
                <a:solidFill>
                  <a:schemeClr val="tx1"/>
                </a:solidFill>
                <a:effectLst/>
                <a:latin typeface="Raleway"/>
              </a:rPr>
              <a:t>(</a:t>
            </a:r>
            <a:r>
              <a:rPr lang="pt-BR" sz="2000" b="0" i="0" dirty="0" err="1">
                <a:solidFill>
                  <a:schemeClr val="tx1"/>
                </a:solidFill>
                <a:effectLst/>
                <a:latin typeface="Raleway"/>
              </a:rPr>
              <a:t>Cesgranrio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Raleway"/>
              </a:rPr>
              <a:t>-RJ) Apesar do predomínio da </a:t>
            </a:r>
            <a:r>
              <a:rPr lang="pt-BR" sz="2000" b="0" i="0" dirty="0" err="1">
                <a:solidFill>
                  <a:schemeClr val="tx1"/>
                </a:solidFill>
                <a:effectLst/>
                <a:latin typeface="Raleway"/>
              </a:rPr>
              <a:t>agromanufatura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Raleway"/>
              </a:rPr>
              <a:t> açucareira na economia colonial brasileira, a pecuária e a extração das "drogas do sertão" foram fundamentais. A esse respeito, podemos afirmar que: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5908A1F-BDD6-4FDA-90EE-EBC9C08E8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9597A0"/>
                </a:solidFill>
                <a:effectLst/>
                <a:latin typeface="Raleway"/>
              </a:rPr>
              <a:t>a) ocorreu uma grande absorção da mão de obra escrava negra, particularmente na pecuária.</a:t>
            </a:r>
          </a:p>
          <a:p>
            <a:pPr algn="just"/>
            <a:r>
              <a:rPr lang="pt-BR" b="0" i="0" dirty="0">
                <a:solidFill>
                  <a:srgbClr val="9597A0"/>
                </a:solidFill>
                <a:effectLst/>
                <a:latin typeface="Raleway"/>
              </a:rPr>
              <a:t>b) a presença do indígena na extração das "drogas do sertão" foi essencial pelo conhecimento da geografia da região Nordeste.</a:t>
            </a:r>
          </a:p>
          <a:p>
            <a:pPr algn="just"/>
            <a:r>
              <a:rPr lang="pt-BR" b="0" i="0" dirty="0">
                <a:solidFill>
                  <a:srgbClr val="9597A0"/>
                </a:solidFill>
                <a:effectLst/>
                <a:latin typeface="Raleway"/>
              </a:rPr>
              <a:t>c) por serem atividades complementares, a força de trabalho não se dedicava integralmente a elas.</a:t>
            </a:r>
          </a:p>
          <a:p>
            <a:pPr algn="just"/>
            <a:r>
              <a:rPr lang="pt-BR" b="0" i="0" dirty="0">
                <a:solidFill>
                  <a:srgbClr val="9597A0"/>
                </a:solidFill>
                <a:effectLst/>
                <a:latin typeface="Raleway"/>
              </a:rPr>
              <a:t>d) ambas foram responsáveis pelo processo de interiorização do Brasil colonial.</a:t>
            </a:r>
          </a:p>
          <a:p>
            <a:pPr algn="just"/>
            <a:r>
              <a:rPr lang="pt-BR" b="0" i="0" dirty="0">
                <a:solidFill>
                  <a:srgbClr val="9597A0"/>
                </a:solidFill>
                <a:effectLst/>
                <a:latin typeface="Raleway"/>
              </a:rPr>
              <a:t>e) possibilitaram o surgimento de um mercado interno que se contrapunha às flutuações do comércio internacional.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0632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A592F-702C-401E-B93E-4280556B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Presença Holandesa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640D9E-DCA9-4239-89E8-262237B80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presença holandesa vai se concentrar no nordeste brasileiro durante os anos de 1630 e 1654, a chegada desses holandesas também esta ligada as refinarias de açúcar </a:t>
            </a:r>
          </a:p>
          <a:p>
            <a:r>
              <a:rPr lang="pt-BR" dirty="0"/>
              <a:t>O processo de ocupação desse território se inicia por conflitos diplomáticos entre Portugal, Espanha e Holanda </a:t>
            </a:r>
          </a:p>
          <a:p>
            <a:pPr lvl="1"/>
            <a:r>
              <a:rPr lang="pt-BR" dirty="0"/>
              <a:t>Crise na </a:t>
            </a:r>
            <a:r>
              <a:rPr lang="pt-BR" b="1" dirty="0"/>
              <a:t>Dinastia de Avis</a:t>
            </a:r>
          </a:p>
          <a:p>
            <a:pPr lvl="1"/>
            <a:r>
              <a:rPr lang="pt-BR" dirty="0"/>
              <a:t>Formação da </a:t>
            </a:r>
            <a:r>
              <a:rPr lang="pt-BR" b="1" dirty="0"/>
              <a:t>União Ibérica</a:t>
            </a:r>
          </a:p>
          <a:p>
            <a:pPr lvl="1"/>
            <a:r>
              <a:rPr lang="pt-BR" dirty="0"/>
              <a:t>Holanda tentava se desvencilhar do domínio Habsburgo imposto pela Espanha </a:t>
            </a:r>
          </a:p>
          <a:p>
            <a:r>
              <a:rPr lang="pt-BR" dirty="0"/>
              <a:t>A </a:t>
            </a:r>
            <a:r>
              <a:rPr lang="pt-BR" b="1" dirty="0"/>
              <a:t>Invasão de Pernambuco </a:t>
            </a:r>
            <a:r>
              <a:rPr lang="pt-BR" dirty="0"/>
              <a:t>foi um momento importante das ações holandesas no Brasil, chefiada pelo alemão </a:t>
            </a:r>
            <a:r>
              <a:rPr lang="pt-BR" b="1" dirty="0"/>
              <a:t>Mauricio da Nassau </a:t>
            </a:r>
          </a:p>
          <a:p>
            <a:r>
              <a:rPr lang="pt-BR" dirty="0"/>
              <a:t>A partir de 1640 a administração holandesa começa a mostrar desgaste:</a:t>
            </a:r>
          </a:p>
          <a:p>
            <a:pPr lvl="1"/>
            <a:r>
              <a:rPr lang="pt-BR" dirty="0"/>
              <a:t>Fracasso das </a:t>
            </a:r>
            <a:r>
              <a:rPr lang="pt-BR" b="1" dirty="0"/>
              <a:t>Companhia das Índias Ocidentais  </a:t>
            </a:r>
          </a:p>
          <a:p>
            <a:pPr lvl="1"/>
            <a:r>
              <a:rPr lang="pt-BR" dirty="0"/>
              <a:t>Restauração de Portugal e </a:t>
            </a:r>
            <a:r>
              <a:rPr lang="pt-BR" b="1" dirty="0"/>
              <a:t>inicio da Dinastia Bragança</a:t>
            </a:r>
          </a:p>
        </p:txBody>
      </p:sp>
    </p:spTree>
    <p:extLst>
      <p:ext uri="{BB962C8B-B14F-4D97-AF65-F5344CB8AC3E}">
        <p14:creationId xmlns:p14="http://schemas.microsoft.com/office/powerpoint/2010/main" val="1733772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824CD85-7095-435C-9B8B-93C03C95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Mineração no período colonial - Ouro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2D5251AB-0360-49B5-965B-9E775999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23070"/>
          </a:xfrm>
        </p:spPr>
        <p:txBody>
          <a:bodyPr/>
          <a:lstStyle/>
          <a:p>
            <a:r>
              <a:rPr lang="pt-BR" dirty="0"/>
              <a:t>A colônia volta para o extrativismo mineral, alguns dos </a:t>
            </a:r>
            <a:r>
              <a:rPr lang="pt-BR" b="1" dirty="0"/>
              <a:t>principais focos de extração são: Minas Gerais, Mato Grosso e Goiás – </a:t>
            </a:r>
            <a:r>
              <a:rPr lang="pt-BR" dirty="0"/>
              <a:t>Capitanias das minas</a:t>
            </a:r>
          </a:p>
          <a:p>
            <a:r>
              <a:rPr lang="pt-BR" dirty="0"/>
              <a:t>Extrativismo baseado a partir do </a:t>
            </a:r>
            <a:r>
              <a:rPr lang="pt-BR" b="1" dirty="0"/>
              <a:t>ouro de aluvião  </a:t>
            </a:r>
          </a:p>
          <a:p>
            <a:pPr lvl="1"/>
            <a:r>
              <a:rPr lang="pt-BR" b="1" dirty="0"/>
              <a:t>Lavras – </a:t>
            </a:r>
            <a:r>
              <a:rPr lang="pt-BR" dirty="0"/>
              <a:t>Esse tipo de extração era representada por uma empresa e se utilizava mão – de – obra escrava</a:t>
            </a:r>
            <a:endParaRPr lang="pt-BR" b="1" dirty="0"/>
          </a:p>
          <a:p>
            <a:pPr lvl="1"/>
            <a:r>
              <a:rPr lang="pt-BR" b="1" dirty="0"/>
              <a:t>Faiscação – </a:t>
            </a:r>
            <a:r>
              <a:rPr lang="pt-BR" dirty="0"/>
              <a:t>Era uma extração individual feita por homens livres</a:t>
            </a:r>
          </a:p>
          <a:p>
            <a:r>
              <a:rPr lang="pt-BR" b="1" dirty="0"/>
              <a:t>Regimento das Terras Minerais – </a:t>
            </a:r>
            <a:r>
              <a:rPr lang="pt-BR" dirty="0"/>
              <a:t>Estabelecia as normas para exploração mineradora e regimentava o </a:t>
            </a:r>
            <a:r>
              <a:rPr lang="pt-BR" b="1" dirty="0"/>
              <a:t>Quinto</a:t>
            </a:r>
            <a:r>
              <a:rPr lang="pt-BR" dirty="0"/>
              <a:t> – que era o imposto da quinta parte de toda a extração (20%)</a:t>
            </a:r>
          </a:p>
          <a:p>
            <a:pPr lvl="1"/>
            <a:r>
              <a:rPr lang="pt-BR" dirty="0"/>
              <a:t>Criação das casas de fundição </a:t>
            </a:r>
          </a:p>
          <a:p>
            <a:pPr lvl="1"/>
            <a:r>
              <a:rPr lang="pt-BR" dirty="0"/>
              <a:t>Capitação – imposto baseado no numero de trabalhadores n</a:t>
            </a:r>
          </a:p>
          <a:p>
            <a:pPr lvl="1"/>
            <a:r>
              <a:rPr lang="pt-BR" dirty="0"/>
              <a:t>Derrama – possibilidade de invasão </a:t>
            </a:r>
          </a:p>
          <a:p>
            <a:pPr lvl="1"/>
            <a:r>
              <a:rPr lang="pt-BR" dirty="0"/>
              <a:t>Finta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99060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824CD85-7095-435C-9B8B-93C03C95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209334"/>
          </a:xfrm>
        </p:spPr>
        <p:txBody>
          <a:bodyPr/>
          <a:lstStyle/>
          <a:p>
            <a:r>
              <a:rPr lang="pt-BR" dirty="0"/>
              <a:t>Mineração no período colonial - Diamante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2D5251AB-0360-49B5-965B-9E775999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23070"/>
          </a:xfrm>
        </p:spPr>
        <p:txBody>
          <a:bodyPr/>
          <a:lstStyle/>
          <a:p>
            <a:r>
              <a:rPr lang="pt-BR" dirty="0"/>
              <a:t>Bernardo da Fonseca Lobo descobre jazidas diamantíferas no arraial do Tijuca, hoje conhecida como </a:t>
            </a:r>
            <a:r>
              <a:rPr lang="pt-BR" b="1" dirty="0"/>
              <a:t>Diamantina</a:t>
            </a:r>
            <a:r>
              <a:rPr lang="pt-BR" dirty="0"/>
              <a:t> </a:t>
            </a:r>
          </a:p>
          <a:p>
            <a:r>
              <a:rPr lang="pt-BR" dirty="0"/>
              <a:t>Também era cobrado o quinto sobre a mineração de diamantes</a:t>
            </a:r>
          </a:p>
          <a:p>
            <a:pPr lvl="1"/>
            <a:r>
              <a:rPr lang="pt-BR" dirty="0"/>
              <a:t>Sistema de contrato </a:t>
            </a:r>
          </a:p>
          <a:p>
            <a:pPr lvl="1"/>
            <a:r>
              <a:rPr lang="pt-BR" dirty="0"/>
              <a:t>Contratadores </a:t>
            </a:r>
          </a:p>
          <a:p>
            <a:r>
              <a:rPr lang="pt-BR" dirty="0"/>
              <a:t>Régia extração – escravos alugados pela coroa </a:t>
            </a:r>
          </a:p>
          <a:p>
            <a:r>
              <a:rPr lang="pt-BR" dirty="0"/>
              <a:t>Regimento do Diamantes – estabelecia o monopólio dessa mineração pela coroa </a:t>
            </a:r>
          </a:p>
        </p:txBody>
      </p:sp>
    </p:spTree>
    <p:extLst>
      <p:ext uri="{BB962C8B-B14F-4D97-AF65-F5344CB8AC3E}">
        <p14:creationId xmlns:p14="http://schemas.microsoft.com/office/powerpoint/2010/main" val="2047384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C51B1-1552-4680-A141-E880884A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400" b="0" i="0" dirty="0">
                <a:solidFill>
                  <a:schemeClr val="tx1"/>
                </a:solidFill>
                <a:effectLst/>
                <a:latin typeface="NewsGothicMt"/>
              </a:rPr>
              <a:t>(UFCE) Leia o trecho abaixo.</a:t>
            </a:r>
            <a:br>
              <a:rPr lang="pt-BR" sz="1400" b="0" i="0" dirty="0">
                <a:solidFill>
                  <a:schemeClr val="tx1"/>
                </a:solidFill>
                <a:effectLst/>
                <a:latin typeface="NewsGothicMt"/>
              </a:rPr>
            </a:br>
            <a:r>
              <a:rPr lang="pt-BR" sz="1400" b="0" i="1" dirty="0">
                <a:solidFill>
                  <a:schemeClr val="tx1"/>
                </a:solidFill>
                <a:effectLst/>
                <a:latin typeface="NewsGothicMt"/>
              </a:rPr>
              <a:t>"Na mineração, como de resto em qualquer atividade primordial da colônia, a força de trabalho era basicamente escrava, havendo entretanto os interstícios ocupados pelo trabalho livre ou </a:t>
            </a:r>
            <a:r>
              <a:rPr lang="pt-BR" sz="1400" b="0" i="1" dirty="0" err="1">
                <a:solidFill>
                  <a:schemeClr val="tx1"/>
                </a:solidFill>
                <a:effectLst/>
                <a:latin typeface="NewsGothicMt"/>
              </a:rPr>
              <a:t>semi-livre</a:t>
            </a:r>
            <a:r>
              <a:rPr lang="pt-BR" sz="1400" b="0" i="1" dirty="0">
                <a:solidFill>
                  <a:schemeClr val="tx1"/>
                </a:solidFill>
                <a:effectLst/>
                <a:latin typeface="NewsGothicMt"/>
              </a:rPr>
              <a:t>."</a:t>
            </a:r>
            <a:r>
              <a:rPr lang="pt-BR" sz="1400" b="0" i="0" dirty="0">
                <a:solidFill>
                  <a:schemeClr val="tx1"/>
                </a:solidFill>
                <a:effectLst/>
                <a:latin typeface="NewsGothicMt"/>
              </a:rPr>
              <a:t> (Souza, Laura de M. </a:t>
            </a:r>
            <a:r>
              <a:rPr lang="pt-BR" sz="1400" b="0" i="1" dirty="0">
                <a:solidFill>
                  <a:schemeClr val="tx1"/>
                </a:solidFill>
                <a:effectLst/>
                <a:latin typeface="NewsGothicMt"/>
              </a:rPr>
              <a:t>Desclassificados do Ouro: pobreza mineira no século XVIII</a:t>
            </a:r>
            <a:r>
              <a:rPr lang="pt-BR" sz="1400" b="0" i="0" dirty="0">
                <a:solidFill>
                  <a:schemeClr val="tx1"/>
                </a:solidFill>
                <a:effectLst/>
                <a:latin typeface="NewsGothicMt"/>
              </a:rPr>
              <a:t>. 3 ed. Rio de Janeiro: Graal, 1990, p.68)</a:t>
            </a:r>
            <a:br>
              <a:rPr lang="pt-BR" sz="1400" b="0" i="0" dirty="0">
                <a:solidFill>
                  <a:schemeClr val="tx1"/>
                </a:solidFill>
                <a:effectLst/>
                <a:latin typeface="NewsGothicMt"/>
              </a:rPr>
            </a:br>
            <a:r>
              <a:rPr lang="pt-BR" sz="1400" b="0" i="0" dirty="0">
                <a:solidFill>
                  <a:schemeClr val="tx1"/>
                </a:solidFill>
                <a:effectLst/>
                <a:latin typeface="NewsGothicMt"/>
              </a:rPr>
              <a:t>Com base neste trecho sobre o trabalho livre praticado nas áreas mineradoras do Brasil Colônia, é correto afirmar que: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809CAE-794F-4EA0-8673-E137E6367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97783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NewsGothicMt"/>
              </a:rPr>
              <a:t>a) devido à abundância de escravos no período do apogeu da mineração, os homens livres conseguiam viver exclusivamente do comércio de ouro.</a:t>
            </a:r>
          </a:p>
          <a:p>
            <a:pPr algn="just"/>
            <a:r>
              <a:rPr lang="pt-BR" b="0" i="0" dirty="0">
                <a:effectLst/>
                <a:latin typeface="NewsGothicMt"/>
              </a:rPr>
              <a:t>b) em função da riqueza geral proporcionada pelo ouro, os homens livres dedicavam-se à agricultura comercial, vivendo com relativo conforto nas fazendas.</a:t>
            </a:r>
          </a:p>
          <a:p>
            <a:pPr algn="just"/>
            <a:r>
              <a:rPr lang="pt-BR" b="0" i="0" dirty="0">
                <a:effectLst/>
                <a:latin typeface="NewsGothicMt"/>
              </a:rPr>
              <a:t>c) perseguidos pela Igreja e pela Coroa, os homens livres procuravam sobreviver às custas da mendicância e da caridade pública.</a:t>
            </a:r>
          </a:p>
          <a:p>
            <a:pPr algn="just"/>
            <a:r>
              <a:rPr lang="pt-BR" b="0" i="0" dirty="0">
                <a:effectLst/>
                <a:latin typeface="NewsGothicMt"/>
              </a:rPr>
              <a:t>d) sem condições de competir com as grandes empresas mineradoras, os homens livres dedicavam-se à "</a:t>
            </a:r>
            <a:r>
              <a:rPr lang="pt-BR" b="0" i="0" dirty="0" err="1">
                <a:effectLst/>
                <a:latin typeface="NewsGothicMt"/>
              </a:rPr>
              <a:t>faiscagem</a:t>
            </a:r>
            <a:r>
              <a:rPr lang="pt-BR" b="0" i="0" dirty="0">
                <a:effectLst/>
                <a:latin typeface="NewsGothicMt"/>
              </a:rPr>
              <a:t>" e à agricultura de subsistência.</a:t>
            </a:r>
          </a:p>
          <a:p>
            <a:pPr algn="just"/>
            <a:r>
              <a:rPr lang="pt-BR" b="0" i="0" dirty="0">
                <a:effectLst/>
                <a:latin typeface="NewsGothicMt"/>
              </a:rPr>
              <a:t>e) em função de sua educação, os homens livres conseguiam trabalho especializado nas grandes empresas mineradoras, obtendo confortáveis condições de vida.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56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B07B1-43C0-4C7A-BD91-54C169A9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400" b="0" dirty="0"/>
              <a:t>(UFES) A expansão do ouro aparentemente simples atraiu milhares de pessoas para a América Portuguesa cuja população estimada passou de 300 000 habitantes em 1690 para 2 500 000 em 1780. Metade desse aumento demográfico ocorreu na região mineradora. Considerando essas afirmações, pode-se afirmar que:</a:t>
            </a:r>
            <a:endParaRPr lang="pt-BR" sz="1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EE4E7B-BAF2-484D-917C-AA3A900AC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a) O denominado “ciclo do ouro” possibilitou uma espécie de atração centrípeta para o mercado interno desenvolvido pela mineração e, assim, contribuiu como fator de integração regional na América Portuguesa.</a:t>
            </a:r>
          </a:p>
          <a:p>
            <a:r>
              <a:rPr lang="pt-BR" dirty="0"/>
              <a:t>b) A população atraída para a mineração também desenvolveu intensa atividade agrária de subsistência, propiciando reconhecida autossuficiência que inibiu qualquer tipo de polarização.</a:t>
            </a:r>
          </a:p>
          <a:p>
            <a:r>
              <a:rPr lang="pt-BR" dirty="0"/>
              <a:t>c) O Regimento dos Superintendentes / Guardas-Mores e Oficiais Deputados para as Minas que em 1702 instituiu a Intendência das Minas mantinha rigorosa disciplina militar e constante vigilância na Estrada Real, impedindo o ingresso de emboabas e mascates nas regiões de ouro e diamantes.</a:t>
            </a:r>
          </a:p>
          <a:p>
            <a:r>
              <a:rPr lang="pt-BR" dirty="0"/>
              <a:t>d) O denominado “ciclo do ouro” ocasionou uma espécie de atração centrífuga, pois as riquezas auríferas de Goiás e da Bahia contribuíram para financiar simultaneamente o denominado renascimento agrícola no Nordeste do Brasil no final do século XVII.</a:t>
            </a:r>
          </a:p>
          <a:p>
            <a:r>
              <a:rPr lang="pt-BR" dirty="0"/>
              <a:t>e) A integração regional da América Portuguesa consolidou-se durante a União Ibérica (1580-1640) quando foi removida a linha de Tordesilhas, possibilitando a convergência das regiões de pecuária para o grande entreposto comercial que consagrou a região de Minas Gerais.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6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78B4A4-4FB0-4DE7-A0A7-F2632605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4" y="996951"/>
            <a:ext cx="3547533" cy="646320"/>
          </a:xfrm>
        </p:spPr>
        <p:txBody>
          <a:bodyPr/>
          <a:lstStyle/>
          <a:p>
            <a:r>
              <a:rPr lang="pt-BR" dirty="0"/>
              <a:t>Consequências dessa nova fase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C53AA83-5BD4-4AD2-B69D-B493069DB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colônia sofre um surto populacional, cerca de 40% da população portuguesa migraram para o Brasil</a:t>
            </a:r>
          </a:p>
          <a:p>
            <a:r>
              <a:rPr lang="pt-BR" dirty="0"/>
              <a:t>Reajuste da administração escravista  </a:t>
            </a:r>
          </a:p>
          <a:p>
            <a:r>
              <a:rPr lang="pt-BR" dirty="0"/>
              <a:t>Grande massacre da população indígena </a:t>
            </a:r>
          </a:p>
          <a:p>
            <a:r>
              <a:rPr lang="pt-BR" dirty="0"/>
              <a:t>Urbanização de Minas Gerais, criando inclusive, uma elite mineira </a:t>
            </a:r>
          </a:p>
          <a:p>
            <a:r>
              <a:rPr lang="pt-BR" dirty="0"/>
              <a:t>Transferência da capital, de Salvador para o Rio de Janeiro </a:t>
            </a:r>
          </a:p>
          <a:p>
            <a:r>
              <a:rPr lang="pt-BR" dirty="0"/>
              <a:t>Grandes conflitos entre colonos e a coroa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9066EF-DBA9-4ADA-95E1-4529CBAE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42" y="2457035"/>
            <a:ext cx="35528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F37FAD8-3C84-4C37-89C2-454C7C2B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1066250"/>
            <a:ext cx="3547533" cy="421033"/>
          </a:xfrm>
        </p:spPr>
        <p:txBody>
          <a:bodyPr/>
          <a:lstStyle/>
          <a:p>
            <a:r>
              <a:rPr lang="pt-BR" dirty="0"/>
              <a:t>Guerra dos Emboabas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FB6EDDB-CD18-49A0-97C9-32BE9AD30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Concepção Paulista a respeito  da colônia como um todo</a:t>
            </a:r>
          </a:p>
          <a:p>
            <a:r>
              <a:rPr lang="pt-BR" dirty="0"/>
              <a:t>Conflito entre bandeirantes paulistas e portugueses, onde os bandeirantes acreditavam que a extração do ouro era um direito deles e os portugueses eram estrangeiros  </a:t>
            </a:r>
          </a:p>
          <a:p>
            <a:r>
              <a:rPr lang="pt-BR" dirty="0"/>
              <a:t>Manuel Borba Gato x Manuel Nunes Viana</a:t>
            </a:r>
          </a:p>
          <a:p>
            <a:r>
              <a:rPr lang="pt-BR" dirty="0"/>
              <a:t>O conflito se encerra com a derrota dos bandeirantes que acabam todos mortos</a:t>
            </a:r>
          </a:p>
          <a:p>
            <a:r>
              <a:rPr lang="pt-BR" dirty="0"/>
              <a:t>Conflito de Felipe do Santos</a:t>
            </a:r>
          </a:p>
          <a:p>
            <a:pPr lvl="1"/>
            <a:r>
              <a:rPr lang="pt-BR" dirty="0"/>
              <a:t>Conde de </a:t>
            </a:r>
            <a:r>
              <a:rPr lang="pt-BR" dirty="0" err="1"/>
              <a:t>Assumar</a:t>
            </a:r>
            <a:endParaRPr lang="pt-BR" dirty="0"/>
          </a:p>
          <a:p>
            <a:pPr lvl="1"/>
            <a:r>
              <a:rPr lang="pt-BR" dirty="0"/>
              <a:t>Casa de fundição</a:t>
            </a:r>
          </a:p>
          <a:p>
            <a:pPr lvl="1"/>
            <a:r>
              <a:rPr lang="pt-BR" dirty="0"/>
              <a:t>Defesa feita pelos dragões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FCF1125-6FBD-4DE5-A004-FF342E50E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Emboaba na linguagem tupi se referia a uma ave que tinha sua pernas cobertas por penas</a:t>
            </a:r>
          </a:p>
        </p:txBody>
      </p:sp>
    </p:spTree>
    <p:extLst>
      <p:ext uri="{BB962C8B-B14F-4D97-AF65-F5344CB8AC3E}">
        <p14:creationId xmlns:p14="http://schemas.microsoft.com/office/powerpoint/2010/main" val="9511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DC38AC4-7918-471A-A7E1-7BACDE17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4" y="1245704"/>
            <a:ext cx="3547533" cy="368206"/>
          </a:xfrm>
        </p:spPr>
        <p:txBody>
          <a:bodyPr/>
          <a:lstStyle/>
          <a:p>
            <a:r>
              <a:rPr lang="pt-BR" dirty="0"/>
              <a:t>Tratados e limites coloniais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8DC231-5EE7-4B2B-90F3-7EE29AD02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Tratado de Lisboa (1681) – </a:t>
            </a:r>
            <a:r>
              <a:rPr lang="pt-BR" dirty="0"/>
              <a:t>Colônia de Sacramento </a:t>
            </a:r>
            <a:endParaRPr lang="pt-BR" b="1" dirty="0"/>
          </a:p>
          <a:p>
            <a:r>
              <a:rPr lang="pt-BR" b="1" dirty="0"/>
              <a:t>Tratado de Utrecht (1713) - </a:t>
            </a:r>
            <a:r>
              <a:rPr lang="pt-BR" dirty="0"/>
              <a:t>Definiu os limites do Brasil e da Guiana Francesa e redefiniu o Amapá</a:t>
            </a:r>
          </a:p>
          <a:p>
            <a:r>
              <a:rPr lang="pt-BR" dirty="0"/>
              <a:t> Tratado de Utrecht II (1715) – Retorno da colônia de sacramento para Espanha </a:t>
            </a:r>
          </a:p>
          <a:p>
            <a:r>
              <a:rPr lang="pt-BR" b="1" dirty="0"/>
              <a:t>Tratado de Madri (1750)</a:t>
            </a:r>
            <a:r>
              <a:rPr lang="pt-BR" dirty="0"/>
              <a:t> – O território é de colonizou de fato </a:t>
            </a:r>
          </a:p>
          <a:p>
            <a:pPr lvl="1"/>
            <a:r>
              <a:rPr lang="pt-BR" dirty="0"/>
              <a:t>Sacramento - Espanha</a:t>
            </a:r>
          </a:p>
          <a:p>
            <a:pPr lvl="1"/>
            <a:r>
              <a:rPr lang="pt-BR" dirty="0"/>
              <a:t>Sete Povos – Portugal </a:t>
            </a:r>
          </a:p>
          <a:p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1DAE6E1-8BB8-45A8-B281-667D3AF25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Nitidamente Portugal extrapola os limites do tratado de Tordesilhas, tudo isso ocasionado pela exploração dos territórios brasileiros </a:t>
            </a:r>
          </a:p>
        </p:txBody>
      </p:sp>
    </p:spTree>
    <p:extLst>
      <p:ext uri="{BB962C8B-B14F-4D97-AF65-F5344CB8AC3E}">
        <p14:creationId xmlns:p14="http://schemas.microsoft.com/office/powerpoint/2010/main" val="3929148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yrics by | Fronteiras do brasil, Geografia, Ensino de história">
            <a:extLst>
              <a:ext uri="{FF2B5EF4-FFF2-40B4-BE49-F238E27FC236}">
                <a16:creationId xmlns:a16="http://schemas.microsoft.com/office/drawing/2014/main" id="{937C3EE6-B451-4DED-838D-461BBEDA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0"/>
            <a:ext cx="836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0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volução Comercial - História - Educabras - Ensino Medio">
            <a:extLst>
              <a:ext uri="{FF2B5EF4-FFF2-40B4-BE49-F238E27FC236}">
                <a16:creationId xmlns:a16="http://schemas.microsoft.com/office/drawing/2014/main" id="{51D4A75B-CADE-4B19-9994-10169F244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75" y="414680"/>
            <a:ext cx="10025650" cy="60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993A6-550A-45F1-8E65-3738D488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t-BR" sz="1600" b="1" i="0" dirty="0">
                <a:solidFill>
                  <a:schemeClr val="tx1"/>
                </a:solidFill>
                <a:effectLst/>
                <a:latin typeface="inherit"/>
              </a:rPr>
              <a:t>(</a:t>
            </a:r>
            <a:r>
              <a:rPr lang="pt-BR" sz="1600" b="1" i="0" dirty="0" err="1">
                <a:solidFill>
                  <a:schemeClr val="tx1"/>
                </a:solidFill>
                <a:effectLst/>
                <a:latin typeface="inherit"/>
              </a:rPr>
              <a:t>Unibero</a:t>
            </a:r>
            <a:r>
              <a:rPr lang="pt-BR" sz="1600" b="1" i="0" dirty="0">
                <a:solidFill>
                  <a:schemeClr val="tx1"/>
                </a:solidFill>
                <a:effectLst/>
                <a:latin typeface="inherit"/>
              </a:rPr>
              <a:t>-SP)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Open Sans"/>
              </a:rPr>
              <a:t> </a:t>
            </a:r>
            <a:br>
              <a:rPr lang="pt-BR" sz="1600" b="0" i="0" dirty="0">
                <a:solidFill>
                  <a:schemeClr val="tx1"/>
                </a:solidFill>
                <a:effectLst/>
                <a:latin typeface="Open Sans"/>
              </a:rPr>
            </a:br>
            <a:r>
              <a:rPr lang="pt-BR" sz="1600" b="0" i="0" dirty="0">
                <a:solidFill>
                  <a:schemeClr val="tx1"/>
                </a:solidFill>
                <a:effectLst/>
                <a:latin typeface="Open Sans"/>
              </a:rPr>
              <a:t>A Guerra dos Emboabas (1707-1709) e a Inconfidência Mineira (1789) foram revoltas ocorridas no Brasil. Sobre elas, assinale a alternativa correta: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3E02AD-324C-49F2-9FAC-C3F7BCBB0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pt-BR" b="0" i="0" dirty="0">
                <a:effectLst/>
                <a:latin typeface="Open Sans"/>
              </a:rPr>
              <a:t>a) Ambas tinham o objetivo de separar o Brasil de Portugal e ocorreram na região da mineração.</a:t>
            </a:r>
          </a:p>
          <a:p>
            <a:pPr algn="l" fontAlgn="base"/>
            <a:r>
              <a:rPr lang="pt-BR" b="0" i="0" dirty="0">
                <a:effectLst/>
                <a:latin typeface="Open Sans"/>
              </a:rPr>
              <a:t>b) A primeira e considerada uma revolução separatista e mais radical do que a segunda, tendo ocorrido na região de São Paulo e liderada pelos Bandeirantes.</a:t>
            </a:r>
          </a:p>
          <a:p>
            <a:pPr algn="l" fontAlgn="base"/>
            <a:r>
              <a:rPr lang="pt-BR" b="0" i="0" dirty="0">
                <a:effectLst/>
                <a:latin typeface="Open Sans"/>
              </a:rPr>
              <a:t>c) Tanto a primeira como a segunda foram influenciadas pelas ideias iluministas e pela independência das Treze Colônias inglesas, mas só a segunda teve êxito nos seus objetivos.</a:t>
            </a:r>
          </a:p>
          <a:p>
            <a:pPr algn="l" fontAlgn="base"/>
            <a:r>
              <a:rPr lang="pt-BR" b="0" i="0" dirty="0">
                <a:effectLst/>
                <a:latin typeface="Open Sans"/>
              </a:rPr>
              <a:t>d) A primeira foi bem-sucedida, garantindo aos paulistas a posse da região da mineração, enquanto a segunda foi reprimida pela Coroa portuguesa antes de acontecer.</a:t>
            </a:r>
          </a:p>
          <a:p>
            <a:pPr algn="l" fontAlgn="base"/>
            <a:r>
              <a:rPr lang="pt-BR" b="0" i="0" dirty="0">
                <a:effectLst/>
                <a:latin typeface="Open Sans"/>
              </a:rPr>
              <a:t>e) Ambas ocorreram na mesma região do Brasil, contra a dominação portuguesa na área da mineração, no entanto, somente a segunda teve influência das ideias iluministas europeias.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7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as de Fundição – HISTÓRIA PRIMEIRO ANO A – 2015">
            <a:extLst>
              <a:ext uri="{FF2B5EF4-FFF2-40B4-BE49-F238E27FC236}">
                <a16:creationId xmlns:a16="http://schemas.microsoft.com/office/drawing/2014/main" id="{CC225A9A-54F0-4A58-8237-2DFD831E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41" y="0"/>
            <a:ext cx="7580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4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45C6A-8AA8-4693-8EAD-BFC9B76C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Povo Brasileiro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FCEFEF-6AC1-4D08-899D-D4DA61004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Etnias que compõe a sociedade brasileira </a:t>
            </a:r>
          </a:p>
        </p:txBody>
      </p:sp>
    </p:spTree>
    <p:extLst>
      <p:ext uri="{BB962C8B-B14F-4D97-AF65-F5344CB8AC3E}">
        <p14:creationId xmlns:p14="http://schemas.microsoft.com/office/powerpoint/2010/main" val="1964290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D81F3E0-920B-4944-89D2-D0E5C3AC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Etnias que compõe o Brasil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C25D2141-349D-4621-BDE1-06A61B92C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085322"/>
              </p:ext>
            </p:extLst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7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5C727F8-9315-404B-B83F-070D919E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Povos do Brasil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CC9C6D4-5EDC-4765-836D-149D66773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2951156"/>
            <a:ext cx="5185873" cy="3638763"/>
          </a:xfrm>
        </p:spPr>
        <p:txBody>
          <a:bodyPr/>
          <a:lstStyle/>
          <a:p>
            <a:r>
              <a:rPr lang="pt-BR" dirty="0"/>
              <a:t>Nativos das terras brasileiras</a:t>
            </a:r>
          </a:p>
          <a:p>
            <a:r>
              <a:rPr lang="pt-BR" dirty="0"/>
              <a:t>Eram povos seminômades </a:t>
            </a:r>
          </a:p>
          <a:p>
            <a:r>
              <a:rPr lang="pt-BR" dirty="0"/>
              <a:t>Podemos dividi – </a:t>
            </a:r>
            <a:r>
              <a:rPr lang="pt-BR" dirty="0" err="1"/>
              <a:t>los</a:t>
            </a:r>
            <a:r>
              <a:rPr lang="pt-BR" dirty="0"/>
              <a:t> em quatro troncos linguísticos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A693E2-4A58-44AC-9213-07DBB68EF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129" y="2960330"/>
            <a:ext cx="5194583" cy="3638764"/>
          </a:xfrm>
        </p:spPr>
        <p:txBody>
          <a:bodyPr/>
          <a:lstStyle/>
          <a:p>
            <a:r>
              <a:rPr lang="pt-BR" dirty="0"/>
              <a:t>A África também sofreu severas interferências europeias, além da colonização temo a </a:t>
            </a:r>
            <a:r>
              <a:rPr lang="pt-BR" b="1" dirty="0"/>
              <a:t>escravização</a:t>
            </a:r>
          </a:p>
          <a:p>
            <a:r>
              <a:rPr lang="pt-BR" dirty="0"/>
              <a:t>A escravização ocorria principalmente da parte subsaariana 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E9DB98-7BBF-4652-AED4-EAA8DB87A033}"/>
              </a:ext>
            </a:extLst>
          </p:cNvPr>
          <p:cNvSpPr txBox="1"/>
          <p:nvPr/>
        </p:nvSpPr>
        <p:spPr>
          <a:xfrm>
            <a:off x="1086678" y="2570922"/>
            <a:ext cx="340580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Indígenas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2F15CE-2E07-49F3-B392-29DA9768B43E}"/>
              </a:ext>
            </a:extLst>
          </p:cNvPr>
          <p:cNvSpPr txBox="1"/>
          <p:nvPr/>
        </p:nvSpPr>
        <p:spPr>
          <a:xfrm>
            <a:off x="5996610" y="2570922"/>
            <a:ext cx="3405809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Africanos</a:t>
            </a:r>
          </a:p>
        </p:txBody>
      </p:sp>
    </p:spTree>
    <p:extLst>
      <p:ext uri="{BB962C8B-B14F-4D97-AF65-F5344CB8AC3E}">
        <p14:creationId xmlns:p14="http://schemas.microsoft.com/office/powerpoint/2010/main" val="21650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0B428-447D-4F61-8CCD-8CDC6FFD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“Pai soturno, mulher submissa, filhos aterrados”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C392B69-2C4C-49AE-89DA-D9EAE2712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3885810" cy="3873713"/>
          </a:xfrm>
        </p:spPr>
        <p:txBody>
          <a:bodyPr/>
          <a:lstStyle/>
          <a:p>
            <a:r>
              <a:rPr lang="pt-BR" dirty="0"/>
              <a:t>Na família colonial a administração doméstica era feita pelo homem, nela ele impunha suas normas, os demais membros da família eram como se fosse “posses”</a:t>
            </a:r>
          </a:p>
          <a:p>
            <a:r>
              <a:rPr lang="pt-BR" dirty="0"/>
              <a:t>Os laços familiares era de suma importância para acessão social </a:t>
            </a:r>
          </a:p>
          <a:p>
            <a:r>
              <a:rPr lang="pt-BR" dirty="0"/>
              <a:t>Civilização patriarcal latifundiária</a:t>
            </a:r>
          </a:p>
          <a:p>
            <a:endParaRPr lang="pt-BR" dirty="0"/>
          </a:p>
        </p:txBody>
      </p:sp>
      <p:pic>
        <p:nvPicPr>
          <p:cNvPr id="1026" name="Picture 2" descr="O MATUTO - YouTube">
            <a:extLst>
              <a:ext uri="{FF2B5EF4-FFF2-40B4-BE49-F238E27FC236}">
                <a16:creationId xmlns:a16="http://schemas.microsoft.com/office/drawing/2014/main" id="{6936600B-D0C3-410F-983D-50A1F953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69" y="2743201"/>
            <a:ext cx="4629426" cy="26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28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C9EF6-9269-4A81-BEE3-9779482A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Sociedade Açucareira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87FECD-31BC-4911-9106-27204E7E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3634018" cy="3636511"/>
          </a:xfrm>
        </p:spPr>
        <p:txBody>
          <a:bodyPr/>
          <a:lstStyle/>
          <a:p>
            <a:r>
              <a:rPr lang="pt-BR" dirty="0"/>
              <a:t>Inicio da da cultura latifundiária </a:t>
            </a:r>
          </a:p>
          <a:p>
            <a:r>
              <a:rPr lang="pt-BR" dirty="0"/>
              <a:t>Nessa sociedade existia basicamente dois grupos, os senhores de engenho e os escravos</a:t>
            </a:r>
          </a:p>
          <a:p>
            <a:r>
              <a:rPr lang="pt-BR" b="1" dirty="0"/>
              <a:t>“Homens bons” – Aqueles que ocupavam cargos políticos </a:t>
            </a:r>
          </a:p>
        </p:txBody>
      </p:sp>
      <p:pic>
        <p:nvPicPr>
          <p:cNvPr id="3074" name="Picture 2" descr="Sociedade açucareira - Alunos Online">
            <a:extLst>
              <a:ext uri="{FF2B5EF4-FFF2-40B4-BE49-F238E27FC236}">
                <a16:creationId xmlns:a16="http://schemas.microsoft.com/office/drawing/2014/main" id="{0E01FB82-9C75-47CD-99D9-49C1CFC5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09" y="2222287"/>
            <a:ext cx="5828679" cy="43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81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62C810C-DF19-4EF1-87E9-0261EB3F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1099931"/>
            <a:ext cx="3547533" cy="397565"/>
          </a:xfrm>
        </p:spPr>
        <p:txBody>
          <a:bodyPr/>
          <a:lstStyle/>
          <a:p>
            <a:r>
              <a:rPr lang="pt-BR" dirty="0"/>
              <a:t>Sociedade mineradora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D01423-1DD7-4C48-AFAA-EF4EEA74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51" y="2266122"/>
            <a:ext cx="3547533" cy="4346713"/>
          </a:xfrm>
        </p:spPr>
        <p:txBody>
          <a:bodyPr/>
          <a:lstStyle/>
          <a:p>
            <a:r>
              <a:rPr lang="pt-BR" dirty="0"/>
              <a:t>Quem compõe essa sociedade? Donos de venda, alfaiate, artesão, tropeiros...</a:t>
            </a:r>
          </a:p>
          <a:p>
            <a:r>
              <a:rPr lang="pt-BR" dirty="0"/>
              <a:t>A criação da “utilidade” como forma de repressão e os “vadios”</a:t>
            </a:r>
          </a:p>
        </p:txBody>
      </p:sp>
      <p:pic>
        <p:nvPicPr>
          <p:cNvPr id="2050" name="Picture 2" descr="A heroica e bela Vila Rica | GaúchaZH">
            <a:extLst>
              <a:ext uri="{FF2B5EF4-FFF2-40B4-BE49-F238E27FC236}">
                <a16:creationId xmlns:a16="http://schemas.microsoft.com/office/drawing/2014/main" id="{B55EA30D-D874-4770-ACB3-BF4D4201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49" y="2805940"/>
            <a:ext cx="6096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84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0674248-5AAD-4603-BAD6-4890FB8B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Aspectos da escravidão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A58D90D-223C-4AEA-A6CF-E34932F09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Resistência africana – existiam diversas formas de resistência dentro da sociedade escravista </a:t>
            </a:r>
          </a:p>
          <a:p>
            <a:r>
              <a:rPr lang="pt-BR" dirty="0"/>
              <a:t>Diversas atividades escravas dentro da colônia: Mucama, Escravo de ganho e capitão do Mato</a:t>
            </a:r>
          </a:p>
          <a:p>
            <a:r>
              <a:rPr lang="pt-BR" dirty="0"/>
              <a:t>Alforria – Liberdade </a:t>
            </a:r>
          </a:p>
          <a:p>
            <a:r>
              <a:rPr lang="pt-BR" dirty="0"/>
              <a:t>Senzala – Ambiente de descanso para os escravizados </a:t>
            </a:r>
          </a:p>
        </p:txBody>
      </p:sp>
    </p:spTree>
    <p:extLst>
      <p:ext uri="{BB962C8B-B14F-4D97-AF65-F5344CB8AC3E}">
        <p14:creationId xmlns:p14="http://schemas.microsoft.com/office/powerpoint/2010/main" val="2516511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5979F-E555-4B15-BFCA-BD8B14C1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Vida de um escravo no período colonial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E6D0CD-8836-4837-A749-208FB4137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escravo era capturado nas mais diversas regiões da África</a:t>
            </a:r>
          </a:p>
          <a:p>
            <a:r>
              <a:rPr lang="pt-BR" dirty="0"/>
              <a:t>A partir das feiras de comercio de escravos, esses testemunhavam um isolamento cultural e social</a:t>
            </a:r>
          </a:p>
          <a:p>
            <a:r>
              <a:rPr lang="pt-BR" dirty="0"/>
              <a:t>Eram vendidos aos europeus </a:t>
            </a:r>
          </a:p>
          <a:p>
            <a:r>
              <a:rPr lang="pt-BR" dirty="0"/>
              <a:t>A travessia do trafego negreiro era exaustiva, enclausurados em um pequeno espaço eram vitimas das condições insalubres e acometidos dos mais diversos tipos de doenças </a:t>
            </a:r>
          </a:p>
          <a:p>
            <a:r>
              <a:rPr lang="pt-BR" dirty="0"/>
              <a:t>Quando chegavam aos portos eram separados em lote</a:t>
            </a:r>
          </a:p>
          <a:p>
            <a:pPr marL="14859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346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0232567-0B22-4528-9DD2-B521C129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59" y="386716"/>
            <a:ext cx="3970986" cy="779476"/>
          </a:xfrm>
        </p:spPr>
        <p:txBody>
          <a:bodyPr>
            <a:normAutofit fontScale="90000"/>
          </a:bodyPr>
          <a:lstStyle/>
          <a:p>
            <a:r>
              <a:rPr lang="pt-BR" dirty="0"/>
              <a:t>Empreitada Portuguesa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5A324186-9F85-4D1D-B7C5-6188809EC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28591" y="3229"/>
            <a:ext cx="6248205" cy="6858000"/>
          </a:xfrm>
        </p:spPr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7699EB-F474-424C-A2CD-67D39FC15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371" y="2232846"/>
            <a:ext cx="3971874" cy="238639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1498 </a:t>
            </a:r>
            <a:r>
              <a:rPr lang="pt-BR" b="1" dirty="0"/>
              <a:t>Vasco da Gama </a:t>
            </a:r>
            <a:r>
              <a:rPr lang="pt-BR" dirty="0"/>
              <a:t>chega nas Índias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22 de Abril de1500 </a:t>
            </a:r>
            <a:r>
              <a:rPr lang="pt-BR" b="1" dirty="0"/>
              <a:t>Pedro Alvares Cabral</a:t>
            </a:r>
            <a:r>
              <a:rPr lang="pt-BR" dirty="0"/>
              <a:t> chega ao Brasil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Equipada de 10 Naus e uma tripulação experiente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Uso do astrolábio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Ilha de Vera Cruz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Primeiro contato com os nativos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Marco da posse em </a:t>
            </a:r>
            <a:r>
              <a:rPr lang="pt-BR" b="1" dirty="0"/>
              <a:t>Porto Seguro</a:t>
            </a:r>
          </a:p>
        </p:txBody>
      </p:sp>
      <p:pic>
        <p:nvPicPr>
          <p:cNvPr id="4104" name="Picture 8" descr="flat_earth | The world is flat, Flat earth">
            <a:extLst>
              <a:ext uri="{FF2B5EF4-FFF2-40B4-BE49-F238E27FC236}">
                <a16:creationId xmlns:a16="http://schemas.microsoft.com/office/drawing/2014/main" id="{445EB8A9-74C6-4DE8-B0A7-5063FE801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73" y="161429"/>
            <a:ext cx="6008493" cy="652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6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195CB4-E53C-4F70-B17F-D7F60602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119" y="1016391"/>
            <a:ext cx="10353762" cy="4825218"/>
          </a:xfrm>
        </p:spPr>
        <p:txBody>
          <a:bodyPr>
            <a:normAutofit fontScale="92500"/>
          </a:bodyPr>
          <a:lstStyle/>
          <a:p>
            <a:pPr marL="148590" indent="0" algn="ctr">
              <a:buNone/>
            </a:pPr>
            <a:r>
              <a:rPr lang="pt-BR" sz="1800" i="1" dirty="0"/>
              <a:t>“Os traficantes sempre traziam alguns escravos a mais, em número superior as encomendas</a:t>
            </a:r>
          </a:p>
          <a:p>
            <a:pPr marL="148590" indent="0" algn="ctr">
              <a:buNone/>
            </a:pPr>
            <a:r>
              <a:rPr lang="pt-BR" sz="1800" i="1" dirty="0"/>
              <a:t>para serem vendidos nas feiras ou leilões. Desembarcavam quase sem roupas, com apenas</a:t>
            </a:r>
          </a:p>
          <a:p>
            <a:pPr marL="148590" indent="0" algn="ctr">
              <a:buNone/>
            </a:pPr>
            <a:r>
              <a:rPr lang="pt-BR" sz="1800" i="1" dirty="0"/>
              <a:t>uma faixa de tecido cobrindo uma parte do corpo. Os cabelos e a barba eram cortados,</a:t>
            </a:r>
          </a:p>
          <a:p>
            <a:pPr marL="148590" indent="0" algn="ctr">
              <a:buNone/>
            </a:pPr>
            <a:r>
              <a:rPr lang="pt-BR" sz="1800" i="1" dirty="0"/>
              <a:t>determinava-se que tomassem um banho, recebiam algumas toscas roupas de tecido</a:t>
            </a:r>
          </a:p>
          <a:p>
            <a:pPr marL="148590" indent="0" algn="ctr">
              <a:buNone/>
            </a:pPr>
            <a:r>
              <a:rPr lang="pt-BR" sz="1800" i="1" dirty="0"/>
              <a:t>grosseiro, para que melhorassem a aparência e pudessem alcançar um maior preço no</a:t>
            </a:r>
          </a:p>
          <a:p>
            <a:pPr marL="148590" indent="0" algn="ctr">
              <a:buNone/>
            </a:pPr>
            <a:r>
              <a:rPr lang="pt-BR" sz="1800" i="1" dirty="0"/>
              <a:t>Mercado. Este era um imenso rancho, semelhante a uma cocheira. Os que apresentavam</a:t>
            </a:r>
          </a:p>
          <a:p>
            <a:pPr marL="148590" indent="0" algn="ctr">
              <a:buNone/>
            </a:pPr>
            <a:r>
              <a:rPr lang="pt-BR" sz="1800" i="1" dirty="0"/>
              <a:t>um quadro de debilidade em virtude de doenças adquiridas no transporte eram isolados e</a:t>
            </a:r>
          </a:p>
          <a:p>
            <a:pPr marL="148590" indent="0" algn="ctr">
              <a:buNone/>
            </a:pPr>
            <a:r>
              <a:rPr lang="pt-BR" sz="1800" i="1" dirty="0"/>
              <a:t>recebiam cuidados, para mais tarde, serem oferecidos aos compradores.”</a:t>
            </a:r>
          </a:p>
          <a:p>
            <a:pPr marL="148590" indent="0" algn="ctr">
              <a:buNone/>
            </a:pPr>
            <a:endParaRPr lang="pt-BR" sz="1800" i="1" dirty="0"/>
          </a:p>
          <a:p>
            <a:pPr marL="148590" indent="0" algn="ctr">
              <a:buNone/>
            </a:pPr>
            <a:r>
              <a:rPr lang="pt-BR" sz="1800" b="0" i="1" u="none" strike="noStrike" baseline="0" dirty="0">
                <a:latin typeface="Sorts Mill Goudy" panose="020B0604020202020204" charset="0"/>
              </a:rPr>
              <a:t>‘A chegada dos compradores fazia parte de um ritual considerado inconcebível nos dias de</a:t>
            </a:r>
          </a:p>
          <a:p>
            <a:pPr marL="148590" indent="0" algn="ctr">
              <a:buNone/>
            </a:pPr>
            <a:r>
              <a:rPr lang="pt-BR" sz="1800" b="0" i="1" u="none" strike="noStrike" baseline="0" dirty="0">
                <a:latin typeface="Sorts Mill Goudy" panose="020B0604020202020204" charset="0"/>
              </a:rPr>
              <a:t>hoje; os músculos dos negros eram apalpados, tinham os lábios levantados para o exame</a:t>
            </a:r>
          </a:p>
          <a:p>
            <a:pPr marL="148590" indent="0" algn="ctr">
              <a:buNone/>
            </a:pPr>
            <a:r>
              <a:rPr lang="pt-BR" sz="1800" b="0" i="1" u="none" strike="noStrike" baseline="0" dirty="0">
                <a:latin typeface="Sorts Mill Goudy" panose="020B0604020202020204" charset="0"/>
              </a:rPr>
              <a:t>dos dentes e eram obrigados a saltar, dançar, para que fosse examinado seu vigor físico.”</a:t>
            </a:r>
            <a:endParaRPr lang="pt-BR" sz="1800" i="1" dirty="0">
              <a:latin typeface="Sorts Mill Goud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4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26CC6-BDA7-4940-964F-7A15CB40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Quilombos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CD2476-3654-4C7A-B872-62964A8C3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526" y="1920973"/>
            <a:ext cx="5392176" cy="4676775"/>
          </a:xfrm>
        </p:spPr>
        <p:txBody>
          <a:bodyPr/>
          <a:lstStyle/>
          <a:p>
            <a:r>
              <a:rPr lang="pt-BR" sz="2000" dirty="0"/>
              <a:t>Os quilombos se tornaram um símbolo da resistência a escravidão </a:t>
            </a:r>
          </a:p>
          <a:p>
            <a:r>
              <a:rPr lang="pt-BR" sz="2000" dirty="0"/>
              <a:t>Neles abrigavam escravos refugiados que estavam dispostos a dar a vida pela permanência desses quilombos</a:t>
            </a:r>
          </a:p>
          <a:p>
            <a:r>
              <a:rPr lang="pt-BR" sz="2000" dirty="0"/>
              <a:t>Um quilombo podia ter de 5 a 20 mil pessoas</a:t>
            </a:r>
          </a:p>
          <a:p>
            <a:r>
              <a:rPr lang="pt-BR" sz="2000" dirty="0"/>
              <a:t>Muitos colonos se comoveram com manutenção desses quilombos</a:t>
            </a:r>
          </a:p>
          <a:p>
            <a:r>
              <a:rPr lang="pt-BR" sz="2000" dirty="0"/>
              <a:t>Quilombos maiores como o de Palmares inclusive mantinham um conjunto de regras</a:t>
            </a:r>
          </a:p>
        </p:txBody>
      </p:sp>
      <p:pic>
        <p:nvPicPr>
          <p:cNvPr id="1026" name="Picture 2" descr="Quilombo dos Palmares - Cola da Web">
            <a:extLst>
              <a:ext uri="{FF2B5EF4-FFF2-40B4-BE49-F238E27FC236}">
                <a16:creationId xmlns:a16="http://schemas.microsoft.com/office/drawing/2014/main" id="{DAF08B0F-F682-4F93-92DD-1F9DAFB72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00" y="2015930"/>
            <a:ext cx="5862738" cy="40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0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2A2BC8D-D137-455B-A27C-4C74F3D2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5385506"/>
            <a:ext cx="3970986" cy="6523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BR" sz="2400" dirty="0"/>
              <a:t>O que impulsionou a expansão marítima?</a:t>
            </a:r>
          </a:p>
        </p:txBody>
      </p:sp>
      <p:pic>
        <p:nvPicPr>
          <p:cNvPr id="3074" name="Picture 2" descr="Expansão Marítima Portuguesa - HistoriaLivre.com">
            <a:extLst>
              <a:ext uri="{FF2B5EF4-FFF2-40B4-BE49-F238E27FC236}">
                <a16:creationId xmlns:a16="http://schemas.microsoft.com/office/drawing/2014/main" id="{BA94E602-AF41-4ADE-9D4C-789E935CE0A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3" b="22173"/>
          <a:stretch>
            <a:fillRect/>
          </a:stretch>
        </p:blipFill>
        <p:spPr bwMode="auto">
          <a:xfrm>
            <a:off x="0" y="0"/>
            <a:ext cx="1218895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58DE97A-777E-4AB6-B5ED-861E255BB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9100" y="5088837"/>
            <a:ext cx="3971874" cy="124570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Crise dos metais (metalismo) e o interesse em especiarias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Incentivo da Igreja Católica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Espirito aventureiro </a:t>
            </a:r>
          </a:p>
        </p:txBody>
      </p:sp>
    </p:spTree>
    <p:extLst>
      <p:ext uri="{BB962C8B-B14F-4D97-AF65-F5344CB8AC3E}">
        <p14:creationId xmlns:p14="http://schemas.microsoft.com/office/powerpoint/2010/main" val="21882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DFCC9F7-CC35-4423-83A1-BD4DB599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Descoberta do Brasil??</a:t>
            </a:r>
          </a:p>
        </p:txBody>
      </p:sp>
      <p:pic>
        <p:nvPicPr>
          <p:cNvPr id="6150" name="Picture 6" descr="Genuíno Interesse: Texto 9 - Segundos Anos">
            <a:extLst>
              <a:ext uri="{FF2B5EF4-FFF2-40B4-BE49-F238E27FC236}">
                <a16:creationId xmlns:a16="http://schemas.microsoft.com/office/drawing/2014/main" id="{3B4D735D-B65F-4BB5-9C22-F7A97A70E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724" y="1417638"/>
            <a:ext cx="8216550" cy="52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1BF1D-B786-4947-8CF0-C7D03681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341855"/>
          </a:xfrm>
        </p:spPr>
        <p:txBody>
          <a:bodyPr/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Open Sans"/>
              </a:rPr>
              <a:t>No período pré-colonial a atividade econômica que teve maior destaque foi: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4DD791-8B7A-4A9D-A25C-776A141DA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i="0" dirty="0">
                <a:effectLst/>
                <a:latin typeface="Open Sans"/>
              </a:rPr>
              <a:t>a) pau-brasil</a:t>
            </a:r>
            <a:br>
              <a:rPr lang="pt-BR" dirty="0"/>
            </a:br>
            <a:r>
              <a:rPr lang="pt-BR" b="0" i="0" dirty="0">
                <a:effectLst/>
                <a:latin typeface="Open Sans"/>
              </a:rPr>
              <a:t>b) mineração</a:t>
            </a:r>
            <a:br>
              <a:rPr lang="pt-BR" dirty="0"/>
            </a:br>
            <a:r>
              <a:rPr lang="pt-BR" b="0" i="0" dirty="0">
                <a:effectLst/>
                <a:latin typeface="Open Sans"/>
              </a:rPr>
              <a:t>c) cana-de-açúcar</a:t>
            </a:r>
            <a:br>
              <a:rPr lang="pt-BR" dirty="0"/>
            </a:br>
            <a:r>
              <a:rPr lang="pt-BR" b="0" i="0" dirty="0">
                <a:effectLst/>
                <a:latin typeface="Open Sans"/>
              </a:rPr>
              <a:t>d) café</a:t>
            </a:r>
            <a:br>
              <a:rPr lang="pt-BR" dirty="0"/>
            </a:br>
            <a:r>
              <a:rPr lang="pt-BR" b="0" i="0" dirty="0">
                <a:effectLst/>
                <a:latin typeface="Open Sans"/>
              </a:rPr>
              <a:t>e) algodão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738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7825F-6F09-4C3C-9FA7-DC31CD6E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Open Sans"/>
              </a:rPr>
              <a:t>Sobre o período chamado Brasil Colônia, assinale a alternativa INCORRETA: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20F476-4031-4347-851B-022B186F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i="0" dirty="0">
                <a:effectLst/>
                <a:latin typeface="Open Sans"/>
              </a:rPr>
              <a:t>a) A esquadra de Pedro Álvares Cabral saiu da Espanha.</a:t>
            </a:r>
            <a:br>
              <a:rPr lang="pt-BR" dirty="0"/>
            </a:br>
            <a:r>
              <a:rPr lang="pt-BR" b="0" i="0" dirty="0">
                <a:effectLst/>
                <a:latin typeface="Open Sans"/>
              </a:rPr>
              <a:t>b) O monte que os portugueses avistaram foi chamado de Monte Pascoal.</a:t>
            </a:r>
            <a:br>
              <a:rPr lang="pt-BR" dirty="0"/>
            </a:br>
            <a:r>
              <a:rPr lang="pt-BR" b="0" i="0" dirty="0">
                <a:effectLst/>
                <a:latin typeface="Open Sans"/>
              </a:rPr>
              <a:t>c) Quando chegaram nas terras brasileiras os portugueses rezaram uma missa.</a:t>
            </a:r>
            <a:br>
              <a:rPr lang="pt-BR" dirty="0"/>
            </a:br>
            <a:r>
              <a:rPr lang="pt-BR" b="0" i="0" dirty="0">
                <a:effectLst/>
                <a:latin typeface="Open Sans"/>
              </a:rPr>
              <a:t>d) O escrivão da esquadra de Cabral era Pero Vaz de Caminha.</a:t>
            </a:r>
            <a:br>
              <a:rPr lang="pt-BR" dirty="0"/>
            </a:br>
            <a:r>
              <a:rPr lang="pt-BR" b="0" i="0" dirty="0">
                <a:effectLst/>
                <a:latin typeface="Open Sans"/>
              </a:rPr>
              <a:t>e) A motivação dos portugueses era conquistar novos territórios.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4801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itável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4521</TotalTime>
  <Words>3190</Words>
  <Application>Microsoft Office PowerPoint</Application>
  <PresentationFormat>Widescreen</PresentationFormat>
  <Paragraphs>259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Century Gothic</vt:lpstr>
      <vt:lpstr>inherit</vt:lpstr>
      <vt:lpstr>NewsGothicMt</vt:lpstr>
      <vt:lpstr>Open Sans</vt:lpstr>
      <vt:lpstr>Raleway</vt:lpstr>
      <vt:lpstr>Sorts Mill Goudy</vt:lpstr>
      <vt:lpstr>Wingdings 2</vt:lpstr>
      <vt:lpstr>Citável</vt:lpstr>
      <vt:lpstr>Brasil Colônia</vt:lpstr>
      <vt:lpstr>Pioneirismo Português e Expansão Marítimo Comercial</vt:lpstr>
      <vt:lpstr>Apresentação do PowerPoint</vt:lpstr>
      <vt:lpstr>Apresentação do PowerPoint</vt:lpstr>
      <vt:lpstr>Empreitada Portuguesa</vt:lpstr>
      <vt:lpstr>O que impulsionou a expansão marítima?</vt:lpstr>
      <vt:lpstr>Descoberta do Brasil??</vt:lpstr>
      <vt:lpstr>No período pré-colonial a atividade econômica que teve maior destaque foi:</vt:lpstr>
      <vt:lpstr>Sobre o período chamado Brasil Colônia, assinale a alternativa INCORRETA:</vt:lpstr>
      <vt:lpstr>Brasil Colonial</vt:lpstr>
      <vt:lpstr>Chegada dos europeus</vt:lpstr>
      <vt:lpstr>Pindorama</vt:lpstr>
      <vt:lpstr>Pré colonial (1500 – 1530) </vt:lpstr>
      <vt:lpstr>Inicio da colônia (1530 - 1815) </vt:lpstr>
      <vt:lpstr>Entrada das Bandeiras – Expansão do território brasileiro</vt:lpstr>
      <vt:lpstr>Governo Geral</vt:lpstr>
      <vt:lpstr>Governo geral – Tomé de Souza</vt:lpstr>
      <vt:lpstr>Governadores Gerais</vt:lpstr>
      <vt:lpstr>Principais características do governador geral</vt:lpstr>
      <vt:lpstr>Sobre a implantação do sistema de capitanias hereditárias, responda: a) O Brasil foi o primeiro local onde Portugal implementou as capitanias hereditárias? Justifique a sua resposta. b) Explique uma das razões que levaram Portugal a adotar o sistema de capitanias hereditárias no Brasil.</vt:lpstr>
      <vt:lpstr>Quais as principais alterações ocorreram das capitanias hereditárias para o governo geral</vt:lpstr>
      <vt:lpstr>       5. Nos dias de hoje os Estados Unidos ainda são marcados por uma forte diferença cultural entre o Norte e o Sul, essa desarmonia iniciou – se ainda durante a colonização. Tendo como base o período colonial, levante os principais pontos que marcam a diferença entre a colônia do sul e a colônia do norte.   6. Explique quem eram os pais fundadores dentro da colônia e qual sua importância para a administração colonial.   7. Toda a colonização na américa tinha a economia mercantilista como base. Explique o que era e como funcionava o mercantilismo.   8. Quais eram as principais atividades desenvolvidas pelas colônias do centro e qual o papel dessa região dentro do conflito entre as colônias do Sul e do Norte. </vt:lpstr>
      <vt:lpstr>Governo Geral – Economia e Política</vt:lpstr>
      <vt:lpstr>Companhia de Jesus (1534)</vt:lpstr>
      <vt:lpstr>Apresentação do PowerPoint</vt:lpstr>
      <vt:lpstr>Atividade Mineradora – Ciclo do Outro </vt:lpstr>
      <vt:lpstr>Tratado de Methuen - 1703</vt:lpstr>
      <vt:lpstr>Apresentação do PowerPoint</vt:lpstr>
      <vt:lpstr>As drogas do sertão </vt:lpstr>
      <vt:lpstr>(Cesgranrio-RJ) Apesar do predomínio da agromanufatura açucareira na economia colonial brasileira, a pecuária e a extração das "drogas do sertão" foram fundamentais. A esse respeito, podemos afirmar que:</vt:lpstr>
      <vt:lpstr>Presença Holandesa no Brasil</vt:lpstr>
      <vt:lpstr>Mineração no período colonial - Ouro</vt:lpstr>
      <vt:lpstr>Mineração no período colonial - Diamante</vt:lpstr>
      <vt:lpstr>(UFCE) Leia o trecho abaixo. "Na mineração, como de resto em qualquer atividade primordial da colônia, a força de trabalho era basicamente escrava, havendo entretanto os interstícios ocupados pelo trabalho livre ou semi-livre." (Souza, Laura de M. Desclassificados do Ouro: pobreza mineira no século XVIII. 3 ed. Rio de Janeiro: Graal, 1990, p.68) Com base neste trecho sobre o trabalho livre praticado nas áreas mineradoras do Brasil Colônia, é correto afirmar que:</vt:lpstr>
      <vt:lpstr>(UFES) A expansão do ouro aparentemente simples atraiu milhares de pessoas para a América Portuguesa cuja população estimada passou de 300 000 habitantes em 1690 para 2 500 000 em 1780. Metade desse aumento demográfico ocorreu na região mineradora. Considerando essas afirmações, pode-se afirmar que:</vt:lpstr>
      <vt:lpstr>Consequências dessa nova fase </vt:lpstr>
      <vt:lpstr>Guerra dos Emboabas </vt:lpstr>
      <vt:lpstr>Tratados e limites coloniais </vt:lpstr>
      <vt:lpstr>Apresentação do PowerPoint</vt:lpstr>
      <vt:lpstr>(Unibero-SP)  A Guerra dos Emboabas (1707-1709) e a Inconfidência Mineira (1789) foram revoltas ocorridas no Brasil. Sobre elas, assinale a alternativa correta:</vt:lpstr>
      <vt:lpstr>Apresentação do PowerPoint</vt:lpstr>
      <vt:lpstr>Povo Brasileiro </vt:lpstr>
      <vt:lpstr>Etnias que compõe o Brasil</vt:lpstr>
      <vt:lpstr>Povos do Brasil </vt:lpstr>
      <vt:lpstr>“Pai soturno, mulher submissa, filhos aterrados”</vt:lpstr>
      <vt:lpstr>Sociedade Açucareira</vt:lpstr>
      <vt:lpstr>Sociedade mineradora</vt:lpstr>
      <vt:lpstr>Aspectos da escravidão </vt:lpstr>
      <vt:lpstr>Vida de um escravo no período colonial </vt:lpstr>
      <vt:lpstr>Apresentação do PowerPoint</vt:lpstr>
      <vt:lpstr>Quilombos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Colônia</dc:title>
  <dc:creator>Murilo Moriera</dc:creator>
  <cp:lastModifiedBy>Murilo Moriera</cp:lastModifiedBy>
  <cp:revision>109</cp:revision>
  <dcterms:created xsi:type="dcterms:W3CDTF">2020-04-27T00:59:50Z</dcterms:created>
  <dcterms:modified xsi:type="dcterms:W3CDTF">2020-10-13T15:01:46Z</dcterms:modified>
</cp:coreProperties>
</file>