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88" r:id="rId2"/>
    <p:sldId id="293" r:id="rId3"/>
    <p:sldId id="284" r:id="rId4"/>
    <p:sldId id="294" r:id="rId5"/>
    <p:sldId id="295" r:id="rId6"/>
    <p:sldId id="335" r:id="rId7"/>
    <p:sldId id="336" r:id="rId8"/>
    <p:sldId id="337" r:id="rId9"/>
    <p:sldId id="297" r:id="rId10"/>
    <p:sldId id="298" r:id="rId11"/>
    <p:sldId id="299" r:id="rId12"/>
    <p:sldId id="300" r:id="rId13"/>
    <p:sldId id="301" r:id="rId14"/>
    <p:sldId id="302" r:id="rId15"/>
    <p:sldId id="303" r:id="rId16"/>
    <p:sldId id="304" r:id="rId17"/>
    <p:sldId id="305" r:id="rId18"/>
    <p:sldId id="306" r:id="rId19"/>
    <p:sldId id="307" r:id="rId20"/>
    <p:sldId id="338" r:id="rId21"/>
    <p:sldId id="342" r:id="rId22"/>
    <p:sldId id="343" r:id="rId23"/>
    <p:sldId id="344" r:id="rId24"/>
    <p:sldId id="318" r:id="rId25"/>
    <p:sldId id="319" r:id="rId26"/>
    <p:sldId id="345" r:id="rId27"/>
    <p:sldId id="353" r:id="rId28"/>
    <p:sldId id="354" r:id="rId29"/>
    <p:sldId id="346" r:id="rId30"/>
    <p:sldId id="348" r:id="rId31"/>
    <p:sldId id="349" r:id="rId32"/>
    <p:sldId id="357" r:id="rId33"/>
    <p:sldId id="351" r:id="rId34"/>
    <p:sldId id="359" r:id="rId35"/>
    <p:sldId id="358" r:id="rId36"/>
    <p:sldId id="355" r:id="rId37"/>
    <p:sldId id="356" r:id="rId38"/>
    <p:sldId id="35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0238D5D6-FA97-433C-8B97-C9822F9DCBD2}">
          <p14:sldIdLst>
            <p14:sldId id="288"/>
            <p14:sldId id="293"/>
            <p14:sldId id="284"/>
            <p14:sldId id="294"/>
            <p14:sldId id="295"/>
            <p14:sldId id="335"/>
            <p14:sldId id="336"/>
            <p14:sldId id="337"/>
            <p14:sldId id="297"/>
            <p14:sldId id="298"/>
            <p14:sldId id="299"/>
            <p14:sldId id="300"/>
            <p14:sldId id="301"/>
            <p14:sldId id="302"/>
            <p14:sldId id="303"/>
            <p14:sldId id="304"/>
            <p14:sldId id="305"/>
            <p14:sldId id="306"/>
            <p14:sldId id="307"/>
            <p14:sldId id="338"/>
            <p14:sldId id="342"/>
            <p14:sldId id="343"/>
            <p14:sldId id="344"/>
            <p14:sldId id="318"/>
            <p14:sldId id="319"/>
            <p14:sldId id="345"/>
            <p14:sldId id="353"/>
            <p14:sldId id="354"/>
            <p14:sldId id="346"/>
            <p14:sldId id="348"/>
            <p14:sldId id="349"/>
            <p14:sldId id="357"/>
            <p14:sldId id="351"/>
            <p14:sldId id="359"/>
            <p14:sldId id="358"/>
            <p14:sldId id="355"/>
            <p14:sldId id="356"/>
            <p14:sldId id="352"/>
          </p14:sldIdLst>
        </p14:section>
        <p14:section name="Seção sem Título" id="{F7FEA703-C050-48F4-9B3C-BD7DB8F0DBB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2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3A275-5CC7-417E-BDFA-518EC8EC2045}" type="doc">
      <dgm:prSet loTypeId="urn:microsoft.com/office/officeart/2005/8/layout/chart3" loCatId="relationship" qsTypeId="urn:microsoft.com/office/officeart/2005/8/quickstyle/simple4" qsCatId="simple" csTypeId="urn:microsoft.com/office/officeart/2005/8/colors/colorful4" csCatId="colorful" phldr="1"/>
      <dgm:spPr/>
      <dgm:t>
        <a:bodyPr/>
        <a:lstStyle/>
        <a:p>
          <a:endParaRPr lang="pt-BR"/>
        </a:p>
      </dgm:t>
    </dgm:pt>
    <dgm:pt modelId="{9E3F0F35-A4FC-429D-8F42-08772834424F}">
      <dgm:prSet custT="1"/>
      <dgm:spPr/>
      <dgm:t>
        <a:bodyPr/>
        <a:lstStyle/>
        <a:p>
          <a:r>
            <a:rPr lang="pt-BR" sz="1600" b="1" i="0" dirty="0"/>
            <a:t>Jânio Quadros</a:t>
          </a:r>
          <a:r>
            <a:rPr lang="pt-BR" sz="1600" b="0" i="0" dirty="0"/>
            <a:t> (UDN): 48% dos votos;</a:t>
          </a:r>
          <a:endParaRPr lang="pt-BR" sz="1600" dirty="0"/>
        </a:p>
      </dgm:t>
    </dgm:pt>
    <dgm:pt modelId="{CE918050-247E-487E-BB4A-09DD9C1338FA}" type="parTrans" cxnId="{681647BE-4ACB-4F30-904F-9AEDE0E8C1D2}">
      <dgm:prSet/>
      <dgm:spPr/>
      <dgm:t>
        <a:bodyPr/>
        <a:lstStyle/>
        <a:p>
          <a:endParaRPr lang="pt-BR"/>
        </a:p>
      </dgm:t>
    </dgm:pt>
    <dgm:pt modelId="{884B3B2A-75E9-408E-85AC-E613940F2BFF}" type="sibTrans" cxnId="{681647BE-4ACB-4F30-904F-9AEDE0E8C1D2}">
      <dgm:prSet/>
      <dgm:spPr/>
      <dgm:t>
        <a:bodyPr/>
        <a:lstStyle/>
        <a:p>
          <a:endParaRPr lang="pt-BR"/>
        </a:p>
      </dgm:t>
    </dgm:pt>
    <dgm:pt modelId="{7B8953D7-10DC-44A1-9718-E0BFB1F1407A}">
      <dgm:prSet custT="1"/>
      <dgm:spPr/>
      <dgm:t>
        <a:bodyPr/>
        <a:lstStyle/>
        <a:p>
          <a:r>
            <a:rPr lang="pt-BR" sz="1400" b="1" i="0" dirty="0"/>
            <a:t>Henrique</a:t>
          </a:r>
          <a:r>
            <a:rPr lang="pt-BR" sz="1400" b="0" i="0" dirty="0"/>
            <a:t> </a:t>
          </a:r>
          <a:r>
            <a:rPr lang="pt-BR" sz="1400" b="1" i="0" dirty="0"/>
            <a:t>Teixeira</a:t>
          </a:r>
          <a:r>
            <a:rPr lang="pt-BR" sz="1400" b="0" i="0" dirty="0"/>
            <a:t> </a:t>
          </a:r>
          <a:r>
            <a:rPr lang="pt-BR" sz="1400" b="1" i="0" dirty="0"/>
            <a:t>Lott</a:t>
          </a:r>
          <a:r>
            <a:rPr lang="pt-BR" sz="1400" b="0" i="0" dirty="0"/>
            <a:t> (PSD/PTB): 32% dos votos;</a:t>
          </a:r>
          <a:endParaRPr lang="pt-BR" sz="1400" dirty="0"/>
        </a:p>
      </dgm:t>
    </dgm:pt>
    <dgm:pt modelId="{40D4089A-D9C1-4C33-95D0-8D10F1C50C96}" type="parTrans" cxnId="{5E6EC165-4533-4345-8168-35F8969D84CA}">
      <dgm:prSet/>
      <dgm:spPr/>
      <dgm:t>
        <a:bodyPr/>
        <a:lstStyle/>
        <a:p>
          <a:endParaRPr lang="pt-BR"/>
        </a:p>
      </dgm:t>
    </dgm:pt>
    <dgm:pt modelId="{01DC15FA-0EB0-4A4F-B861-D3C4A125B630}" type="sibTrans" cxnId="{5E6EC165-4533-4345-8168-35F8969D84CA}">
      <dgm:prSet/>
      <dgm:spPr/>
      <dgm:t>
        <a:bodyPr/>
        <a:lstStyle/>
        <a:p>
          <a:endParaRPr lang="pt-BR"/>
        </a:p>
      </dgm:t>
    </dgm:pt>
    <dgm:pt modelId="{D31B59E3-792C-41EE-B969-B4A75E220908}">
      <dgm:prSet/>
      <dgm:spPr/>
      <dgm:t>
        <a:bodyPr/>
        <a:lstStyle/>
        <a:p>
          <a:r>
            <a:rPr lang="pt-BR" b="1" i="0" dirty="0"/>
            <a:t>Ademar</a:t>
          </a:r>
          <a:r>
            <a:rPr lang="pt-BR" b="0" i="0" dirty="0"/>
            <a:t> </a:t>
          </a:r>
          <a:r>
            <a:rPr lang="pt-BR" b="1" i="0" dirty="0"/>
            <a:t>de</a:t>
          </a:r>
          <a:r>
            <a:rPr lang="pt-BR" b="0" i="0" dirty="0"/>
            <a:t> </a:t>
          </a:r>
          <a:r>
            <a:rPr lang="pt-BR" b="1" i="0" dirty="0"/>
            <a:t>Barros</a:t>
          </a:r>
          <a:r>
            <a:rPr lang="pt-BR" b="0" i="0" dirty="0"/>
            <a:t> (PSP): 20% dos votos</a:t>
          </a:r>
          <a:endParaRPr lang="pt-BR" dirty="0"/>
        </a:p>
      </dgm:t>
    </dgm:pt>
    <dgm:pt modelId="{A38999CF-28DD-4FBF-B106-5D45FC7D17FE}" type="parTrans" cxnId="{F115726C-1C14-4926-A231-CF71A25D7AB0}">
      <dgm:prSet/>
      <dgm:spPr/>
      <dgm:t>
        <a:bodyPr/>
        <a:lstStyle/>
        <a:p>
          <a:endParaRPr lang="pt-BR"/>
        </a:p>
      </dgm:t>
    </dgm:pt>
    <dgm:pt modelId="{2E3160A5-89D0-44B6-8B03-FB32C7D7C2DB}" type="sibTrans" cxnId="{F115726C-1C14-4926-A231-CF71A25D7AB0}">
      <dgm:prSet/>
      <dgm:spPr/>
      <dgm:t>
        <a:bodyPr/>
        <a:lstStyle/>
        <a:p>
          <a:endParaRPr lang="pt-BR"/>
        </a:p>
      </dgm:t>
    </dgm:pt>
    <dgm:pt modelId="{75CBE053-0768-407B-AC68-9680E35740B3}" type="pres">
      <dgm:prSet presAssocID="{CF33A275-5CC7-417E-BDFA-518EC8EC2045}" presName="compositeShape" presStyleCnt="0">
        <dgm:presLayoutVars>
          <dgm:chMax val="7"/>
          <dgm:dir/>
          <dgm:resizeHandles val="exact"/>
        </dgm:presLayoutVars>
      </dgm:prSet>
      <dgm:spPr/>
    </dgm:pt>
    <dgm:pt modelId="{256D17EF-B992-4EF0-8C09-2B24370F5013}" type="pres">
      <dgm:prSet presAssocID="{CF33A275-5CC7-417E-BDFA-518EC8EC2045}" presName="wedge1" presStyleLbl="node1" presStyleIdx="0" presStyleCnt="3"/>
      <dgm:spPr/>
    </dgm:pt>
    <dgm:pt modelId="{65D55BED-78F5-45EB-8736-FE9D56C4EF17}" type="pres">
      <dgm:prSet presAssocID="{CF33A275-5CC7-417E-BDFA-518EC8EC2045}" presName="wedge1Tx" presStyleLbl="node1" presStyleIdx="0" presStyleCnt="3">
        <dgm:presLayoutVars>
          <dgm:chMax val="0"/>
          <dgm:chPref val="0"/>
          <dgm:bulletEnabled val="1"/>
        </dgm:presLayoutVars>
      </dgm:prSet>
      <dgm:spPr/>
    </dgm:pt>
    <dgm:pt modelId="{F6AF9676-464E-42EC-8E31-3FA2470CFFF8}" type="pres">
      <dgm:prSet presAssocID="{CF33A275-5CC7-417E-BDFA-518EC8EC2045}" presName="wedge2" presStyleLbl="node1" presStyleIdx="1" presStyleCnt="3"/>
      <dgm:spPr/>
    </dgm:pt>
    <dgm:pt modelId="{CCBABF84-B2E0-4200-8D15-3602696213A8}" type="pres">
      <dgm:prSet presAssocID="{CF33A275-5CC7-417E-BDFA-518EC8EC2045}" presName="wedge2Tx" presStyleLbl="node1" presStyleIdx="1" presStyleCnt="3">
        <dgm:presLayoutVars>
          <dgm:chMax val="0"/>
          <dgm:chPref val="0"/>
          <dgm:bulletEnabled val="1"/>
        </dgm:presLayoutVars>
      </dgm:prSet>
      <dgm:spPr/>
    </dgm:pt>
    <dgm:pt modelId="{33ABA258-DD4F-4806-9D97-78C932A5103F}" type="pres">
      <dgm:prSet presAssocID="{CF33A275-5CC7-417E-BDFA-518EC8EC2045}" presName="wedge3" presStyleLbl="node1" presStyleIdx="2" presStyleCnt="3" custScaleX="100216" custScaleY="100074"/>
      <dgm:spPr/>
    </dgm:pt>
    <dgm:pt modelId="{C03CEF7E-43EA-41F5-B258-C40E20ACE29F}" type="pres">
      <dgm:prSet presAssocID="{CF33A275-5CC7-417E-BDFA-518EC8EC2045}" presName="wedge3Tx" presStyleLbl="node1" presStyleIdx="2" presStyleCnt="3">
        <dgm:presLayoutVars>
          <dgm:chMax val="0"/>
          <dgm:chPref val="0"/>
          <dgm:bulletEnabled val="1"/>
        </dgm:presLayoutVars>
      </dgm:prSet>
      <dgm:spPr/>
    </dgm:pt>
  </dgm:ptLst>
  <dgm:cxnLst>
    <dgm:cxn modelId="{ED195326-2285-409F-8CE9-919A67FB3E42}" type="presOf" srcId="{9E3F0F35-A4FC-429D-8F42-08772834424F}" destId="{256D17EF-B992-4EF0-8C09-2B24370F5013}" srcOrd="0" destOrd="0" presId="urn:microsoft.com/office/officeart/2005/8/layout/chart3"/>
    <dgm:cxn modelId="{08E38428-2860-4436-9AEF-3E67F2FC9CA6}" type="presOf" srcId="{7B8953D7-10DC-44A1-9718-E0BFB1F1407A}" destId="{CCBABF84-B2E0-4200-8D15-3602696213A8}" srcOrd="1" destOrd="0" presId="urn:microsoft.com/office/officeart/2005/8/layout/chart3"/>
    <dgm:cxn modelId="{5E6EC165-4533-4345-8168-35F8969D84CA}" srcId="{CF33A275-5CC7-417E-BDFA-518EC8EC2045}" destId="{7B8953D7-10DC-44A1-9718-E0BFB1F1407A}" srcOrd="1" destOrd="0" parTransId="{40D4089A-D9C1-4C33-95D0-8D10F1C50C96}" sibTransId="{01DC15FA-0EB0-4A4F-B861-D3C4A125B630}"/>
    <dgm:cxn modelId="{F115726C-1C14-4926-A231-CF71A25D7AB0}" srcId="{CF33A275-5CC7-417E-BDFA-518EC8EC2045}" destId="{D31B59E3-792C-41EE-B969-B4A75E220908}" srcOrd="2" destOrd="0" parTransId="{A38999CF-28DD-4FBF-B106-5D45FC7D17FE}" sibTransId="{2E3160A5-89D0-44B6-8B03-FB32C7D7C2DB}"/>
    <dgm:cxn modelId="{777ACB55-A1E2-440F-AEF0-A2B2E992AABA}" type="presOf" srcId="{9E3F0F35-A4FC-429D-8F42-08772834424F}" destId="{65D55BED-78F5-45EB-8736-FE9D56C4EF17}" srcOrd="1" destOrd="0" presId="urn:microsoft.com/office/officeart/2005/8/layout/chart3"/>
    <dgm:cxn modelId="{0E07C795-05C9-4A68-9159-8A25BA7B1802}" type="presOf" srcId="{D31B59E3-792C-41EE-B969-B4A75E220908}" destId="{33ABA258-DD4F-4806-9D97-78C932A5103F}" srcOrd="0" destOrd="0" presId="urn:microsoft.com/office/officeart/2005/8/layout/chart3"/>
    <dgm:cxn modelId="{2CAC55A6-1F67-4BD5-B947-D2FDAD015E31}" type="presOf" srcId="{D31B59E3-792C-41EE-B969-B4A75E220908}" destId="{C03CEF7E-43EA-41F5-B258-C40E20ACE29F}" srcOrd="1" destOrd="0" presId="urn:microsoft.com/office/officeart/2005/8/layout/chart3"/>
    <dgm:cxn modelId="{681647BE-4ACB-4F30-904F-9AEDE0E8C1D2}" srcId="{CF33A275-5CC7-417E-BDFA-518EC8EC2045}" destId="{9E3F0F35-A4FC-429D-8F42-08772834424F}" srcOrd="0" destOrd="0" parTransId="{CE918050-247E-487E-BB4A-09DD9C1338FA}" sibTransId="{884B3B2A-75E9-408E-85AC-E613940F2BFF}"/>
    <dgm:cxn modelId="{E8A34AD4-27C7-47DB-AFD5-347FA938E4D5}" type="presOf" srcId="{CF33A275-5CC7-417E-BDFA-518EC8EC2045}" destId="{75CBE053-0768-407B-AC68-9680E35740B3}" srcOrd="0" destOrd="0" presId="urn:microsoft.com/office/officeart/2005/8/layout/chart3"/>
    <dgm:cxn modelId="{5F6166D6-F61E-4EEF-AB94-BE60718CBBD9}" type="presOf" srcId="{7B8953D7-10DC-44A1-9718-E0BFB1F1407A}" destId="{F6AF9676-464E-42EC-8E31-3FA2470CFFF8}" srcOrd="0" destOrd="0" presId="urn:microsoft.com/office/officeart/2005/8/layout/chart3"/>
    <dgm:cxn modelId="{1A0AB06B-A95E-4052-B153-0F92D34EA39B}" type="presParOf" srcId="{75CBE053-0768-407B-AC68-9680E35740B3}" destId="{256D17EF-B992-4EF0-8C09-2B24370F5013}" srcOrd="0" destOrd="0" presId="urn:microsoft.com/office/officeart/2005/8/layout/chart3"/>
    <dgm:cxn modelId="{EC00A784-9521-4992-A5DC-839DFE94DD39}" type="presParOf" srcId="{75CBE053-0768-407B-AC68-9680E35740B3}" destId="{65D55BED-78F5-45EB-8736-FE9D56C4EF17}" srcOrd="1" destOrd="0" presId="urn:microsoft.com/office/officeart/2005/8/layout/chart3"/>
    <dgm:cxn modelId="{B25C8BEB-5018-4199-A6F9-B2413357769B}" type="presParOf" srcId="{75CBE053-0768-407B-AC68-9680E35740B3}" destId="{F6AF9676-464E-42EC-8E31-3FA2470CFFF8}" srcOrd="2" destOrd="0" presId="urn:microsoft.com/office/officeart/2005/8/layout/chart3"/>
    <dgm:cxn modelId="{3B84E8DF-AC54-4E4F-B54F-24C8D6AF1BB5}" type="presParOf" srcId="{75CBE053-0768-407B-AC68-9680E35740B3}" destId="{CCBABF84-B2E0-4200-8D15-3602696213A8}" srcOrd="3" destOrd="0" presId="urn:microsoft.com/office/officeart/2005/8/layout/chart3"/>
    <dgm:cxn modelId="{F1305B19-A8DA-4A17-8B83-8B29BF9DB4A1}" type="presParOf" srcId="{75CBE053-0768-407B-AC68-9680E35740B3}" destId="{33ABA258-DD4F-4806-9D97-78C932A5103F}" srcOrd="4" destOrd="0" presId="urn:microsoft.com/office/officeart/2005/8/layout/chart3"/>
    <dgm:cxn modelId="{4A43FFB7-752C-42D2-97CC-5840E9C934A4}" type="presParOf" srcId="{75CBE053-0768-407B-AC68-9680E35740B3}" destId="{C03CEF7E-43EA-41F5-B258-C40E20ACE29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17EF-B992-4EF0-8C09-2B24370F5013}">
      <dsp:nvSpPr>
        <dsp:cNvPr id="0" name=""/>
        <dsp:cNvSpPr/>
      </dsp:nvSpPr>
      <dsp:spPr>
        <a:xfrm>
          <a:off x="1731771" y="368095"/>
          <a:ext cx="4591309" cy="4591309"/>
        </a:xfrm>
        <a:prstGeom prst="pie">
          <a:avLst>
            <a:gd name="adj1" fmla="val 16200000"/>
            <a:gd name="adj2" fmla="val 180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1" i="0" kern="1200" dirty="0"/>
            <a:t>Jânio Quadros</a:t>
          </a:r>
          <a:r>
            <a:rPr lang="pt-BR" sz="1600" b="0" i="0" kern="1200" dirty="0"/>
            <a:t> (UDN): 48% dos votos;</a:t>
          </a:r>
          <a:endParaRPr lang="pt-BR" sz="1600" kern="1200" dirty="0"/>
        </a:p>
      </dsp:txBody>
      <dsp:txXfrm>
        <a:off x="4228022" y="1215301"/>
        <a:ext cx="1557765" cy="1530436"/>
      </dsp:txXfrm>
    </dsp:sp>
    <dsp:sp modelId="{F6AF9676-464E-42EC-8E31-3FA2470CFFF8}">
      <dsp:nvSpPr>
        <dsp:cNvPr id="0" name=""/>
        <dsp:cNvSpPr/>
      </dsp:nvSpPr>
      <dsp:spPr>
        <a:xfrm>
          <a:off x="1495100" y="504741"/>
          <a:ext cx="4591309" cy="4591309"/>
        </a:xfrm>
        <a:prstGeom prst="pie">
          <a:avLst>
            <a:gd name="adj1" fmla="val 1800000"/>
            <a:gd name="adj2" fmla="val 9000000"/>
          </a:avLst>
        </a:prstGeom>
        <a:gradFill rotWithShape="0">
          <a:gsLst>
            <a:gs pos="0">
              <a:schemeClr val="accent4">
                <a:hueOff val="-3345957"/>
                <a:satOff val="6822"/>
                <a:lumOff val="3039"/>
                <a:alphaOff val="0"/>
                <a:tint val="98000"/>
                <a:satMod val="110000"/>
                <a:lumMod val="104000"/>
              </a:schemeClr>
            </a:gs>
            <a:gs pos="69000">
              <a:schemeClr val="accent4">
                <a:hueOff val="-3345957"/>
                <a:satOff val="6822"/>
                <a:lumOff val="3039"/>
                <a:alphaOff val="0"/>
                <a:shade val="88000"/>
                <a:satMod val="130000"/>
                <a:lumMod val="92000"/>
              </a:schemeClr>
            </a:gs>
            <a:gs pos="100000">
              <a:schemeClr val="accent4">
                <a:hueOff val="-3345957"/>
                <a:satOff val="6822"/>
                <a:lumOff val="303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i="0" kern="1200" dirty="0"/>
            <a:t>Henrique</a:t>
          </a:r>
          <a:r>
            <a:rPr lang="pt-BR" sz="1400" b="0" i="0" kern="1200" dirty="0"/>
            <a:t> </a:t>
          </a:r>
          <a:r>
            <a:rPr lang="pt-BR" sz="1400" b="1" i="0" kern="1200" dirty="0"/>
            <a:t>Teixeira</a:t>
          </a:r>
          <a:r>
            <a:rPr lang="pt-BR" sz="1400" b="0" i="0" kern="1200" dirty="0"/>
            <a:t> </a:t>
          </a:r>
          <a:r>
            <a:rPr lang="pt-BR" sz="1400" b="1" i="0" kern="1200" dirty="0"/>
            <a:t>Lott</a:t>
          </a:r>
          <a:r>
            <a:rPr lang="pt-BR" sz="1400" b="0" i="0" kern="1200" dirty="0"/>
            <a:t> (PSD/PTB): 32% dos votos;</a:t>
          </a:r>
          <a:endParaRPr lang="pt-BR" sz="1400" kern="1200" dirty="0"/>
        </a:p>
      </dsp:txBody>
      <dsp:txXfrm>
        <a:off x="2752244" y="3401639"/>
        <a:ext cx="2077021" cy="1421119"/>
      </dsp:txXfrm>
    </dsp:sp>
    <dsp:sp modelId="{33ABA258-DD4F-4806-9D97-78C932A5103F}">
      <dsp:nvSpPr>
        <dsp:cNvPr id="0" name=""/>
        <dsp:cNvSpPr/>
      </dsp:nvSpPr>
      <dsp:spPr>
        <a:xfrm>
          <a:off x="1490141" y="503042"/>
          <a:ext cx="4601227" cy="4594707"/>
        </a:xfrm>
        <a:prstGeom prst="pie">
          <a:avLst>
            <a:gd name="adj1" fmla="val 9000000"/>
            <a:gd name="adj2" fmla="val 16200000"/>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b="1" i="0" kern="1200" dirty="0"/>
            <a:t>Ademar</a:t>
          </a:r>
          <a:r>
            <a:rPr lang="pt-BR" sz="1000" b="0" i="0" kern="1200" dirty="0"/>
            <a:t> </a:t>
          </a:r>
          <a:r>
            <a:rPr lang="pt-BR" sz="1000" b="1" i="0" kern="1200" dirty="0"/>
            <a:t>de</a:t>
          </a:r>
          <a:r>
            <a:rPr lang="pt-BR" sz="1000" b="0" i="0" kern="1200" dirty="0"/>
            <a:t> </a:t>
          </a:r>
          <a:r>
            <a:rPr lang="pt-BR" sz="1000" b="1" i="0" kern="1200" dirty="0"/>
            <a:t>Barros</a:t>
          </a:r>
          <a:r>
            <a:rPr lang="pt-BR" sz="1000" b="0" i="0" kern="1200" dirty="0"/>
            <a:t> (PSP): 20% dos votos</a:t>
          </a:r>
          <a:endParaRPr lang="pt-BR" sz="1000" kern="1200" dirty="0"/>
        </a:p>
      </dsp:txBody>
      <dsp:txXfrm>
        <a:off x="1983130" y="1405574"/>
        <a:ext cx="1561130" cy="153156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8529D-3A51-44D9-9065-0BDDB4803376}" type="datetimeFigureOut">
              <a:rPr lang="pt-BR" smtClean="0"/>
              <a:t>18/08/2020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AA651-1347-4089-B76D-335D3ED7DE89}" type="slidenum">
              <a:rPr lang="pt-BR" smtClean="0"/>
              <a:t>‹nº›</a:t>
            </a:fld>
            <a:endParaRPr lang="pt-BR"/>
          </a:p>
        </p:txBody>
      </p:sp>
    </p:spTree>
    <p:extLst>
      <p:ext uri="{BB962C8B-B14F-4D97-AF65-F5344CB8AC3E}">
        <p14:creationId xmlns:p14="http://schemas.microsoft.com/office/powerpoint/2010/main" val="343238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noProof="0" dirty="0"/>
          </a:p>
        </p:txBody>
      </p:sp>
      <p:sp>
        <p:nvSpPr>
          <p:cNvPr id="4" name="Espaço Reservado para Número de Slide 3"/>
          <p:cNvSpPr>
            <a:spLocks noGrp="1"/>
          </p:cNvSpPr>
          <p:nvPr>
            <p:ph type="sldNum" sz="quarter" idx="5"/>
          </p:nvPr>
        </p:nvSpPr>
        <p:spPr/>
        <p:txBody>
          <a:bodyPr/>
          <a:lstStyle/>
          <a:p>
            <a:pPr rtl="0"/>
            <a:fld id="{DF61EA0F-A667-4B49-8422-0062BC55E249}" type="slidenum">
              <a:rPr lang="pt-BR" smtClean="0"/>
              <a:t>4</a:t>
            </a:fld>
            <a:endParaRPr lang="pt-BR"/>
          </a:p>
        </p:txBody>
      </p:sp>
    </p:spTree>
    <p:extLst>
      <p:ext uri="{BB962C8B-B14F-4D97-AF65-F5344CB8AC3E}">
        <p14:creationId xmlns:p14="http://schemas.microsoft.com/office/powerpoint/2010/main" val="34362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9" name="Retâ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pt-BR" sz="1800" noProof="0"/>
          </a:p>
        </p:txBody>
      </p:sp>
      <p:cxnSp>
        <p:nvCxnSpPr>
          <p:cNvPr id="12" name="Conector re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pt-BR" noProof="0"/>
              <a:t>Clique para editar o estilo de título Mestre</a:t>
            </a:r>
          </a:p>
        </p:txBody>
      </p:sp>
      <p:sp>
        <p:nvSpPr>
          <p:cNvPr id="3" name="Espaço reservado para conteúdo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pt-BR" noProof="0"/>
              <a:t>Clique para editar o texto Mestre</a:t>
            </a:r>
          </a:p>
          <a:p>
            <a:pPr marL="0" lvl="1" indent="0" rtl="0">
              <a:lnSpc>
                <a:spcPct val="150000"/>
              </a:lnSpc>
              <a:spcBef>
                <a:spcPts val="1000"/>
              </a:spcBef>
              <a:spcAft>
                <a:spcPts val="1200"/>
              </a:spcAft>
              <a:buNone/>
            </a:pPr>
            <a:r>
              <a:rPr lang="pt-BR" noProof="0"/>
              <a:t>Segundo nível</a:t>
            </a:r>
          </a:p>
          <a:p>
            <a:pPr marL="0" lvl="2" indent="0" rtl="0">
              <a:lnSpc>
                <a:spcPct val="150000"/>
              </a:lnSpc>
              <a:spcBef>
                <a:spcPts val="1000"/>
              </a:spcBef>
              <a:spcAft>
                <a:spcPts val="1200"/>
              </a:spcAft>
              <a:buNone/>
            </a:pPr>
            <a:r>
              <a:rPr lang="pt-BR" noProof="0"/>
              <a:t>Terceiro nível</a:t>
            </a:r>
          </a:p>
          <a:p>
            <a:pPr marL="0" lvl="3" indent="0" rtl="0">
              <a:lnSpc>
                <a:spcPct val="150000"/>
              </a:lnSpc>
              <a:spcBef>
                <a:spcPts val="1000"/>
              </a:spcBef>
              <a:spcAft>
                <a:spcPts val="1200"/>
              </a:spcAft>
              <a:buNone/>
            </a:pPr>
            <a:r>
              <a:rPr lang="pt-BR" noProof="0"/>
              <a:t>Quarto nível</a:t>
            </a:r>
          </a:p>
          <a:p>
            <a:pPr marL="0" lvl="4" indent="0" rtl="0">
              <a:lnSpc>
                <a:spcPct val="150000"/>
              </a:lnSpc>
              <a:spcBef>
                <a:spcPts val="1000"/>
              </a:spcBef>
              <a:spcAft>
                <a:spcPts val="1200"/>
              </a:spcAft>
              <a:buNone/>
            </a:pPr>
            <a:r>
              <a:rPr lang="pt-BR" noProof="0"/>
              <a:t>Quinto nível</a:t>
            </a:r>
          </a:p>
        </p:txBody>
      </p:sp>
      <p:sp>
        <p:nvSpPr>
          <p:cNvPr id="6" name="Espaço Reservado para Dat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B5482A46-B58D-44BD-B615-3FF4A9AD9F87}" type="datetime1">
              <a:rPr lang="pt-BR" noProof="0" smtClean="0"/>
              <a:t>18/08/2020</a:t>
            </a:fld>
            <a:endParaRPr lang="pt-BR" noProof="0"/>
          </a:p>
        </p:txBody>
      </p:sp>
      <p:sp>
        <p:nvSpPr>
          <p:cNvPr id="7" name="Espaço Reservado para Rodapé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pt-BR" noProof="0"/>
          </a:p>
        </p:txBody>
      </p:sp>
      <p:sp>
        <p:nvSpPr>
          <p:cNvPr id="8" name="Espaço Reservado para o Número do Slide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pt-BR" noProof="0" smtClean="0"/>
              <a:pPr rtl="0"/>
              <a:t>‹nº›</a:t>
            </a:fld>
            <a:endParaRPr lang="pt-BR" noProof="0"/>
          </a:p>
        </p:txBody>
      </p:sp>
    </p:spTree>
    <p:extLst>
      <p:ext uri="{BB962C8B-B14F-4D97-AF65-F5344CB8AC3E}">
        <p14:creationId xmlns:p14="http://schemas.microsoft.com/office/powerpoint/2010/main" val="72932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sp>
        <p:nvSpPr>
          <p:cNvPr id="9" name="Retâ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800" noProof="0"/>
          </a:p>
        </p:txBody>
      </p:sp>
      <p:sp>
        <p:nvSpPr>
          <p:cNvPr id="10" name="Retâ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sz="1800" noProof="0"/>
          </a:p>
        </p:txBody>
      </p:sp>
      <p:sp>
        <p:nvSpPr>
          <p:cNvPr id="2" name="Título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pt-BR" noProof="0"/>
              <a:t>Clique para editar o estilo de título Mestre</a:t>
            </a:r>
          </a:p>
        </p:txBody>
      </p:sp>
      <p:sp>
        <p:nvSpPr>
          <p:cNvPr id="7" name="Espaço Reservado para Conteúdo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pt-BR" noProof="0"/>
              <a:t>Clique para editar o texto Mestre</a:t>
            </a:r>
          </a:p>
          <a:p>
            <a:pPr marL="0" lvl="1" indent="0" rtl="0">
              <a:lnSpc>
                <a:spcPct val="150000"/>
              </a:lnSpc>
              <a:spcBef>
                <a:spcPts val="1000"/>
              </a:spcBef>
              <a:spcAft>
                <a:spcPts val="1200"/>
              </a:spcAft>
              <a:buNone/>
            </a:pPr>
            <a:r>
              <a:rPr lang="pt-BR" noProof="0"/>
              <a:t>Segundo nível</a:t>
            </a:r>
          </a:p>
          <a:p>
            <a:pPr marL="0" lvl="2" indent="0" rtl="0">
              <a:lnSpc>
                <a:spcPct val="150000"/>
              </a:lnSpc>
              <a:spcBef>
                <a:spcPts val="1000"/>
              </a:spcBef>
              <a:spcAft>
                <a:spcPts val="1200"/>
              </a:spcAft>
              <a:buNone/>
            </a:pPr>
            <a:r>
              <a:rPr lang="pt-BR" noProof="0"/>
              <a:t>Terceiro nível</a:t>
            </a:r>
          </a:p>
          <a:p>
            <a:pPr marL="0" lvl="3" indent="0" rtl="0">
              <a:lnSpc>
                <a:spcPct val="150000"/>
              </a:lnSpc>
              <a:spcBef>
                <a:spcPts val="1000"/>
              </a:spcBef>
              <a:spcAft>
                <a:spcPts val="1200"/>
              </a:spcAft>
              <a:buNone/>
            </a:pPr>
            <a:r>
              <a:rPr lang="pt-BR" noProof="0"/>
              <a:t>Quarto nível</a:t>
            </a:r>
          </a:p>
          <a:p>
            <a:pPr marL="0" lvl="4" indent="0" rtl="0">
              <a:lnSpc>
                <a:spcPct val="150000"/>
              </a:lnSpc>
              <a:spcBef>
                <a:spcPts val="1000"/>
              </a:spcBef>
              <a:spcAft>
                <a:spcPts val="1200"/>
              </a:spcAft>
              <a:buNone/>
            </a:pPr>
            <a:r>
              <a:rPr lang="pt-BR" noProof="0"/>
              <a:t>Quinto nível</a:t>
            </a:r>
          </a:p>
        </p:txBody>
      </p:sp>
    </p:spTree>
    <p:extLst>
      <p:ext uri="{BB962C8B-B14F-4D97-AF65-F5344CB8AC3E}">
        <p14:creationId xmlns:p14="http://schemas.microsoft.com/office/powerpoint/2010/main" val="323107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29166" y="2974448"/>
            <a:ext cx="4645152" cy="24938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094337" y="2971669"/>
            <a:ext cx="4645152" cy="248719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8/18/2020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‹nº›</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X0K_d-YJloE?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JOEqTfVPrts?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52A90-DB85-4F03-B1E7-6F2131DACDDB}"/>
              </a:ext>
            </a:extLst>
          </p:cNvPr>
          <p:cNvSpPr>
            <a:spLocks noGrp="1"/>
          </p:cNvSpPr>
          <p:nvPr>
            <p:ph type="title"/>
          </p:nvPr>
        </p:nvSpPr>
        <p:spPr/>
        <p:txBody>
          <a:bodyPr>
            <a:normAutofit/>
          </a:bodyPr>
          <a:lstStyle/>
          <a:p>
            <a:r>
              <a:rPr lang="pt-BR" b="1" dirty="0"/>
              <a:t>Vislumbre do Estado Novo</a:t>
            </a:r>
          </a:p>
        </p:txBody>
      </p:sp>
      <p:sp>
        <p:nvSpPr>
          <p:cNvPr id="3" name="Espaço Reservado para Texto 2">
            <a:extLst>
              <a:ext uri="{FF2B5EF4-FFF2-40B4-BE49-F238E27FC236}">
                <a16:creationId xmlns:a16="http://schemas.microsoft.com/office/drawing/2014/main" id="{439E2CB0-DD10-4073-B386-545764AF83C8}"/>
              </a:ext>
            </a:extLst>
          </p:cNvPr>
          <p:cNvSpPr>
            <a:spLocks noGrp="1"/>
          </p:cNvSpPr>
          <p:nvPr>
            <p:ph sz="half" idx="1"/>
          </p:nvPr>
        </p:nvSpPr>
        <p:spPr>
          <a:xfrm>
            <a:off x="1288717" y="1553700"/>
            <a:ext cx="4645152" cy="4322694"/>
          </a:xfrm>
        </p:spPr>
        <p:txBody>
          <a:bodyPr>
            <a:normAutofit/>
          </a:bodyPr>
          <a:lstStyle/>
          <a:p>
            <a:r>
              <a:rPr lang="pt-BR" dirty="0"/>
              <a:t>Mudança política mundial por conta das revoluções que ocorriam no mundo</a:t>
            </a:r>
          </a:p>
          <a:p>
            <a:r>
              <a:rPr lang="pt-BR" dirty="0"/>
              <a:t>Inicio da produção de borracha – Compra do Acre</a:t>
            </a:r>
          </a:p>
          <a:p>
            <a:r>
              <a:rPr lang="pt-BR" dirty="0"/>
              <a:t>Movimento feminista</a:t>
            </a:r>
          </a:p>
          <a:p>
            <a:r>
              <a:rPr lang="pt-BR" dirty="0"/>
              <a:t>Getúlio e João Pessoa (Aliança Liberal)</a:t>
            </a:r>
          </a:p>
          <a:p>
            <a:r>
              <a:rPr lang="pt-BR" dirty="0"/>
              <a:t>Morte de João Pessoa na Paraíba</a:t>
            </a:r>
          </a:p>
        </p:txBody>
      </p:sp>
      <p:pic>
        <p:nvPicPr>
          <p:cNvPr id="7170" name="Picture 2">
            <a:extLst>
              <a:ext uri="{FF2B5EF4-FFF2-40B4-BE49-F238E27FC236}">
                <a16:creationId xmlns:a16="http://schemas.microsoft.com/office/drawing/2014/main" id="{5811A1A0-2EBD-4C6B-99D9-4CFF78ED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801" y="958037"/>
            <a:ext cx="3886861" cy="46642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6618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814AF85-AEE6-40D5-984A-6E939BDA7BD7}"/>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As três fases da Era Vargas</a:t>
            </a:r>
          </a:p>
        </p:txBody>
      </p:sp>
      <p:sp>
        <p:nvSpPr>
          <p:cNvPr id="5" name="Espaço Reservado para Conteúdo 4">
            <a:extLst>
              <a:ext uri="{FF2B5EF4-FFF2-40B4-BE49-F238E27FC236}">
                <a16:creationId xmlns:a16="http://schemas.microsoft.com/office/drawing/2014/main" id="{064D87CB-5086-4655-85C9-D30980E421B2}"/>
              </a:ext>
            </a:extLst>
          </p:cNvPr>
          <p:cNvSpPr>
            <a:spLocks noGrp="1"/>
          </p:cNvSpPr>
          <p:nvPr>
            <p:ph sz="quarter" idx="10"/>
          </p:nvPr>
        </p:nvSpPr>
        <p:spPr>
          <a:xfrm>
            <a:off x="539495" y="1435607"/>
            <a:ext cx="11003147" cy="5177227"/>
          </a:xfrm>
        </p:spPr>
        <p:txBody>
          <a:bodyPr>
            <a:normAutofit/>
          </a:bodyPr>
          <a:lstStyle/>
          <a:p>
            <a:pPr marL="171450"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effectLst>
                  <a:outerShdw blurRad="38100" dist="38100" dir="2700000" algn="tl">
                    <a:srgbClr val="000000">
                      <a:alpha val="43137"/>
                    </a:srgbClr>
                  </a:outerShdw>
                </a:effectLst>
              </a:rPr>
              <a:t>Governo Provisório (1930 – 1932)</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Inicia-se o processo de centralização, Getúlio dissolve o </a:t>
            </a:r>
            <a:r>
              <a:rPr lang="pt-BR" sz="1600" b="1" dirty="0"/>
              <a:t>Congresso Nacional </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Contra Revolução de São Paulo, a favor de uma nova </a:t>
            </a:r>
            <a:r>
              <a:rPr lang="pt-BR" sz="1600" b="1" dirty="0"/>
              <a:t>constituinte</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Constituição de 1934</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Formação do </a:t>
            </a:r>
            <a:r>
              <a:rPr lang="pt-BR" sz="1600" b="1" dirty="0"/>
              <a:t>Ministério do Trabalho </a:t>
            </a:r>
          </a:p>
          <a:p>
            <a:pPr>
              <a:lnSpc>
                <a:spcPct val="100000"/>
              </a:lnSpc>
              <a:spcBef>
                <a:spcPts val="0"/>
              </a:spcBef>
              <a:spcAft>
                <a:spcPts val="0"/>
              </a:spcAft>
              <a:buClr>
                <a:schemeClr val="accent2">
                  <a:lumMod val="75000"/>
                </a:schemeClr>
              </a:buClr>
            </a:pPr>
            <a:endParaRPr lang="pt-BR" sz="1600" dirty="0"/>
          </a:p>
          <a:p>
            <a:pPr marL="171450"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effectLst>
                  <a:outerShdw blurRad="38100" dist="38100" dir="2700000" algn="tl">
                    <a:srgbClr val="000000">
                      <a:alpha val="43137"/>
                    </a:srgbClr>
                  </a:outerShdw>
                </a:effectLst>
              </a:rPr>
              <a:t>Governo Constitucional (1932 – 1935)</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Radicalismo ideológico no país – </a:t>
            </a:r>
            <a:r>
              <a:rPr lang="pt-BR" sz="1600" b="1" dirty="0"/>
              <a:t>Ação Integralista Brasileira (AIB) x Ação Libertadora Nacional (ALN)</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Luís Carlos Prestes e a </a:t>
            </a:r>
            <a:r>
              <a:rPr lang="pt-BR" sz="1600" i="1" dirty="0"/>
              <a:t>Komintern</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b="1" dirty="0"/>
              <a:t>Intentona Comunista </a:t>
            </a:r>
            <a:r>
              <a:rPr lang="pt-BR" sz="1600" dirty="0"/>
              <a:t>– Movimento comunista ocorrido em Natal, Recife e Rio de Janeiro</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Em 1938 Getúlio finaliza essa fase com um golpe, ele divulga falsos documentos que relatavam sobre um suposto golpe comunista, essa falsa conspiração é chamada de</a:t>
            </a:r>
            <a:r>
              <a:rPr lang="pt-BR" sz="1600" b="1" dirty="0"/>
              <a:t> Plano Cohen</a:t>
            </a:r>
          </a:p>
          <a:p>
            <a:pPr marL="171450" indent="-171450">
              <a:lnSpc>
                <a:spcPct val="100000"/>
              </a:lnSpc>
              <a:spcBef>
                <a:spcPts val="0"/>
              </a:spcBef>
              <a:spcAft>
                <a:spcPts val="0"/>
              </a:spcAft>
              <a:buClr>
                <a:schemeClr val="accent2">
                  <a:lumMod val="75000"/>
                </a:schemeClr>
              </a:buClr>
              <a:buFont typeface="Segoe UI" panose="020B0502040204020203" pitchFamily="34" charset="0"/>
              <a:buChar char="•"/>
            </a:pPr>
            <a:endParaRPr lang="pt-BR" sz="1600" dirty="0"/>
          </a:p>
          <a:p>
            <a:pPr marL="171450"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effectLst>
                  <a:outerShdw blurRad="38100" dist="38100" dir="2700000" algn="tl">
                    <a:srgbClr val="000000">
                      <a:alpha val="43137"/>
                    </a:srgbClr>
                  </a:outerShdw>
                </a:effectLst>
              </a:rPr>
              <a:t>Estado Novo (1935 – 1945)</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Fase marcado pelo </a:t>
            </a:r>
            <a:r>
              <a:rPr lang="pt-BR" sz="1600" b="1" dirty="0"/>
              <a:t>autoritarismo</a:t>
            </a:r>
            <a:r>
              <a:rPr lang="pt-BR" sz="1600" dirty="0"/>
              <a:t> escancarado no governo de Vargas</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Inicia – se um amplo processo de centralização, </a:t>
            </a:r>
            <a:r>
              <a:rPr lang="pt-BR" sz="1600" b="1" dirty="0"/>
              <a:t>Getúlio fecha o Congresso, as Assembleias Estaduais e Câmaras Municipais</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dirty="0"/>
              <a:t>Getúlio para otimizar sua imagem, ele vai iniciar uma </a:t>
            </a:r>
            <a:r>
              <a:rPr lang="pt-BR" sz="1600" b="1" dirty="0"/>
              <a:t>interferência no meio artístico e educacional</a:t>
            </a:r>
            <a:r>
              <a:rPr lang="pt-BR" sz="1600" dirty="0"/>
              <a:t>, por meio do Departamento de impressa e propaganda (DIP) e Ministério da Educação</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r>
              <a:rPr lang="pt-BR" sz="1600" b="1" dirty="0"/>
              <a:t>Consolidação das Leis Trabalhistas</a:t>
            </a:r>
          </a:p>
          <a:p>
            <a:pPr marL="400050" lvl="1" indent="-171450">
              <a:lnSpc>
                <a:spcPct val="100000"/>
              </a:lnSpc>
              <a:spcBef>
                <a:spcPts val="0"/>
              </a:spcBef>
              <a:spcAft>
                <a:spcPts val="0"/>
              </a:spcAft>
              <a:buClr>
                <a:schemeClr val="accent2">
                  <a:lumMod val="75000"/>
                </a:schemeClr>
              </a:buClr>
              <a:buFont typeface="Segoe UI" panose="020B0502040204020203" pitchFamily="34" charset="0"/>
              <a:buChar char="•"/>
            </a:pPr>
            <a:endParaRPr lang="pt-BR" sz="1600" dirty="0"/>
          </a:p>
        </p:txBody>
      </p:sp>
    </p:spTree>
    <p:extLst>
      <p:ext uri="{BB962C8B-B14F-4D97-AF65-F5344CB8AC3E}">
        <p14:creationId xmlns:p14="http://schemas.microsoft.com/office/powerpoint/2010/main" val="276128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circle(in)">
                                      <p:cBhvr>
                                        <p:cTn id="24" dur="2000"/>
                                        <p:tgtEl>
                                          <p:spTgt spid="5">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circle(in)">
                                      <p:cBhvr>
                                        <p:cTn id="27" dur="2000"/>
                                        <p:tgtEl>
                                          <p:spTgt spid="5">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circle(in)">
                                      <p:cBhvr>
                                        <p:cTn id="30" dur="2000"/>
                                        <p:tgtEl>
                                          <p:spTgt spid="5">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circle(in)">
                                      <p:cBhvr>
                                        <p:cTn id="33" dur="2000"/>
                                        <p:tgtEl>
                                          <p:spTgt spid="5">
                                            <p:txEl>
                                              <p:pRg st="9" end="9"/>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circle(in)">
                                      <p:cBhvr>
                                        <p:cTn id="36" dur="2000"/>
                                        <p:tgtEl>
                                          <p:spTgt spid="5">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Effect transition="in" filter="circle(in)">
                                      <p:cBhvr>
                                        <p:cTn id="41" dur="2000"/>
                                        <p:tgtEl>
                                          <p:spTgt spid="5">
                                            <p:txEl>
                                              <p:pRg st="12" end="12"/>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5">
                                            <p:txEl>
                                              <p:pRg st="13" end="13"/>
                                            </p:txEl>
                                          </p:spTgt>
                                        </p:tgtEl>
                                        <p:attrNameLst>
                                          <p:attrName>style.visibility</p:attrName>
                                        </p:attrNameLst>
                                      </p:cBhvr>
                                      <p:to>
                                        <p:strVal val="visible"/>
                                      </p:to>
                                    </p:set>
                                    <p:animEffect transition="in" filter="circle(in)">
                                      <p:cBhvr>
                                        <p:cTn id="44" dur="2000"/>
                                        <p:tgtEl>
                                          <p:spTgt spid="5">
                                            <p:txEl>
                                              <p:pRg st="13" end="13"/>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animEffect transition="in" filter="circle(in)">
                                      <p:cBhvr>
                                        <p:cTn id="47" dur="2000"/>
                                        <p:tgtEl>
                                          <p:spTgt spid="5">
                                            <p:txEl>
                                              <p:pRg st="14" end="14"/>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5">
                                            <p:txEl>
                                              <p:pRg st="15" end="15"/>
                                            </p:txEl>
                                          </p:spTgt>
                                        </p:tgtEl>
                                        <p:attrNameLst>
                                          <p:attrName>style.visibility</p:attrName>
                                        </p:attrNameLst>
                                      </p:cBhvr>
                                      <p:to>
                                        <p:strVal val="visible"/>
                                      </p:to>
                                    </p:set>
                                    <p:animEffect transition="in" filter="circle(in)">
                                      <p:cBhvr>
                                        <p:cTn id="50" dur="2000"/>
                                        <p:tgtEl>
                                          <p:spTgt spid="5">
                                            <p:txEl>
                                              <p:pRg st="15" end="15"/>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5">
                                            <p:txEl>
                                              <p:pRg st="16" end="16"/>
                                            </p:txEl>
                                          </p:spTgt>
                                        </p:tgtEl>
                                        <p:attrNameLst>
                                          <p:attrName>style.visibility</p:attrName>
                                        </p:attrNameLst>
                                      </p:cBhvr>
                                      <p:to>
                                        <p:strVal val="visible"/>
                                      </p:to>
                                    </p:set>
                                    <p:animEffect transition="in" filter="circle(in)">
                                      <p:cBhvr>
                                        <p:cTn id="53"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8FF12-D698-4AD2-83EC-975489E292F3}"/>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Populismo</a:t>
            </a:r>
          </a:p>
        </p:txBody>
      </p:sp>
      <p:sp>
        <p:nvSpPr>
          <p:cNvPr id="3" name="Espaço Reservado para Conteúdo 2">
            <a:extLst>
              <a:ext uri="{FF2B5EF4-FFF2-40B4-BE49-F238E27FC236}">
                <a16:creationId xmlns:a16="http://schemas.microsoft.com/office/drawing/2014/main" id="{EA165273-A803-41A0-9369-D5B48D61EADB}"/>
              </a:ext>
            </a:extLst>
          </p:cNvPr>
          <p:cNvSpPr>
            <a:spLocks noGrp="1"/>
          </p:cNvSpPr>
          <p:nvPr>
            <p:ph sz="quarter" idx="13"/>
          </p:nvPr>
        </p:nvSpPr>
        <p:spPr>
          <a:xfrm>
            <a:off x="539496" y="2560320"/>
            <a:ext cx="4960156" cy="3977640"/>
          </a:xfrm>
        </p:spPr>
        <p:txBody>
          <a:bodyPr>
            <a:normAutofit fontScale="77500" lnSpcReduction="20000"/>
          </a:bodyPr>
          <a:lstStyle/>
          <a:p>
            <a:r>
              <a:rPr lang="pt-BR" sz="2300" dirty="0"/>
              <a:t>(...) populismo constitui uma relação pessoal entre um líder e um conglomerado de indivíduos, relação essa explicada através do recurso à </a:t>
            </a:r>
            <a:r>
              <a:rPr lang="pt-BR" sz="2300" dirty="0" err="1"/>
              <a:t>idéia</a:t>
            </a:r>
            <a:r>
              <a:rPr lang="pt-BR" sz="2300" dirty="0"/>
              <a:t> de demagogia, nem sempre claramente definida. Segundo esta concepção, o líder populista não aparece como um verdadeiro político, mas, sobretudo como um aproveitador da ignorância popular (DEBERT, 1979, p. 01).</a:t>
            </a:r>
          </a:p>
          <a:p>
            <a:pPr algn="r"/>
            <a:r>
              <a:rPr lang="pt-BR" sz="1800" i="1" dirty="0"/>
              <a:t>GETÚLIO VARGAS E O POPULISMO, TÁLITA JACY RASOTO</a:t>
            </a:r>
          </a:p>
        </p:txBody>
      </p:sp>
      <p:pic>
        <p:nvPicPr>
          <p:cNvPr id="2050" name="Picture 2" descr="Pode haver um populismo de esquerda? - Vermelho">
            <a:extLst>
              <a:ext uri="{FF2B5EF4-FFF2-40B4-BE49-F238E27FC236}">
                <a16:creationId xmlns:a16="http://schemas.microsoft.com/office/drawing/2014/main" id="{5797DBEC-3812-4A29-ACF2-C7DD08B01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87" y="2560320"/>
            <a:ext cx="5456592" cy="39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9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7DAD71B-EB53-4752-B088-9D7EFE9718EF}"/>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Populismo</a:t>
            </a:r>
          </a:p>
        </p:txBody>
      </p:sp>
      <p:sp>
        <p:nvSpPr>
          <p:cNvPr id="5" name="Espaço Reservado para Conteúdo 4">
            <a:extLst>
              <a:ext uri="{FF2B5EF4-FFF2-40B4-BE49-F238E27FC236}">
                <a16:creationId xmlns:a16="http://schemas.microsoft.com/office/drawing/2014/main" id="{E10AE21C-95C6-48A1-836C-627E0DCA38C0}"/>
              </a:ext>
            </a:extLst>
          </p:cNvPr>
          <p:cNvSpPr>
            <a:spLocks noGrp="1"/>
          </p:cNvSpPr>
          <p:nvPr>
            <p:ph sz="quarter" idx="10"/>
          </p:nvPr>
        </p:nvSpPr>
        <p:spPr>
          <a:xfrm>
            <a:off x="539496" y="1435608"/>
            <a:ext cx="5702278" cy="4974336"/>
          </a:xfrm>
        </p:spPr>
        <p:txBody>
          <a:bodyPr>
            <a:normAutofit/>
          </a:bodyPr>
          <a:lstStyle/>
          <a:p>
            <a:pPr marL="400050" lvl="1" indent="-171450">
              <a:buClr>
                <a:schemeClr val="accent2">
                  <a:lumMod val="75000"/>
                </a:schemeClr>
              </a:buClr>
            </a:pPr>
            <a:r>
              <a:rPr lang="pt-BR" sz="2000" b="1" dirty="0"/>
              <a:t>Nacionalismo Econômico – </a:t>
            </a:r>
            <a:r>
              <a:rPr lang="pt-BR" sz="2000" dirty="0"/>
              <a:t>Investimento na produção nacional </a:t>
            </a:r>
            <a:endParaRPr lang="pt-BR" sz="2000" b="1" dirty="0"/>
          </a:p>
          <a:p>
            <a:pPr marL="400050" lvl="1" indent="-171450">
              <a:buClr>
                <a:schemeClr val="accent2">
                  <a:lumMod val="75000"/>
                </a:schemeClr>
              </a:buClr>
            </a:pPr>
            <a:r>
              <a:rPr lang="pt-BR" sz="2000" b="1" dirty="0"/>
              <a:t>Desconstrução institucional de uma liderança política – </a:t>
            </a:r>
            <a:r>
              <a:rPr lang="pt-BR" sz="2000" dirty="0"/>
              <a:t>O presidente se baseava em uma relação direta com a população baseado em seu carisma</a:t>
            </a:r>
          </a:p>
          <a:p>
            <a:pPr marL="400050" lvl="1" indent="-171450">
              <a:buClr>
                <a:schemeClr val="accent2">
                  <a:lumMod val="75000"/>
                </a:schemeClr>
              </a:buClr>
            </a:pPr>
            <a:r>
              <a:rPr lang="pt-BR" sz="2000" b="1" dirty="0"/>
              <a:t>Discurso a favor das massas com essência clientelista – </a:t>
            </a:r>
            <a:r>
              <a:rPr lang="pt-BR" sz="2000" dirty="0"/>
              <a:t>Ideais baseados na união das massas impulsionado por cobranças de favores políticos </a:t>
            </a:r>
          </a:p>
          <a:p>
            <a:pPr marL="400050" lvl="1" indent="-171450">
              <a:buClr>
                <a:schemeClr val="accent2">
                  <a:lumMod val="75000"/>
                </a:schemeClr>
              </a:buClr>
            </a:pPr>
            <a:endParaRPr lang="pt-BR" dirty="0"/>
          </a:p>
        </p:txBody>
      </p:sp>
      <p:pic>
        <p:nvPicPr>
          <p:cNvPr id="3074" name="Picture 2" descr="Populismo – Wikipédia, a enciclopédia livre">
            <a:extLst>
              <a:ext uri="{FF2B5EF4-FFF2-40B4-BE49-F238E27FC236}">
                <a16:creationId xmlns:a16="http://schemas.microsoft.com/office/drawing/2014/main" id="{F0170188-A166-4466-AE89-1A0063004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153" y="1435608"/>
            <a:ext cx="3287367" cy="49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9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5B7540-2BB0-430C-8831-FF1E8EBF484D}"/>
              </a:ext>
            </a:extLst>
          </p:cNvPr>
          <p:cNvSpPr>
            <a:spLocks noGrp="1"/>
          </p:cNvSpPr>
          <p:nvPr>
            <p:ph type="title"/>
          </p:nvPr>
        </p:nvSpPr>
        <p:spPr>
          <a:xfrm>
            <a:off x="539496" y="939409"/>
            <a:ext cx="6876288" cy="1024301"/>
          </a:xfrm>
        </p:spPr>
        <p:txBody>
          <a:bodyPr>
            <a:normAutofit fontScale="90000"/>
          </a:bodyPr>
          <a:lstStyle/>
          <a:p>
            <a:r>
              <a:rPr lang="pt-BR" b="1" dirty="0">
                <a:effectLst>
                  <a:outerShdw blurRad="38100" dist="38100" dir="2700000" algn="tl">
                    <a:srgbClr val="000000">
                      <a:alpha val="43137"/>
                    </a:srgbClr>
                  </a:outerShdw>
                </a:effectLst>
              </a:rPr>
              <a:t>Consolidação do Estado novo - 1937</a:t>
            </a:r>
          </a:p>
        </p:txBody>
      </p:sp>
      <p:sp>
        <p:nvSpPr>
          <p:cNvPr id="5" name="Espaço Reservado para Conteúdo 4">
            <a:extLst>
              <a:ext uri="{FF2B5EF4-FFF2-40B4-BE49-F238E27FC236}">
                <a16:creationId xmlns:a16="http://schemas.microsoft.com/office/drawing/2014/main" id="{ED30752B-7746-470B-B98B-7561DE51B246}"/>
              </a:ext>
            </a:extLst>
          </p:cNvPr>
          <p:cNvSpPr>
            <a:spLocks noGrp="1"/>
          </p:cNvSpPr>
          <p:nvPr>
            <p:ph sz="quarter" idx="13"/>
          </p:nvPr>
        </p:nvSpPr>
        <p:spPr>
          <a:xfrm>
            <a:off x="539496" y="2560320"/>
            <a:ext cx="2627774" cy="3977640"/>
          </a:xfrm>
        </p:spPr>
        <p:txBody>
          <a:bodyPr>
            <a:normAutofit lnSpcReduction="10000"/>
          </a:bodyPr>
          <a:lstStyle/>
          <a:p>
            <a:pPr marL="342900" indent="-342900">
              <a:lnSpc>
                <a:spcPct val="100000"/>
              </a:lnSpc>
              <a:buClr>
                <a:srgbClr val="D24726"/>
              </a:buClr>
              <a:buFont typeface="Arial" panose="020B0604020202020204" pitchFamily="34" charset="0"/>
              <a:buChar char="•"/>
            </a:pPr>
            <a:r>
              <a:rPr lang="pt-BR" sz="1400" dirty="0"/>
              <a:t>Inicio da ditadura do Estado Novo, com o pretexto de resguardar o desenvolvimento do Estado contra o suposto Plano Cohen</a:t>
            </a:r>
          </a:p>
          <a:p>
            <a:pPr marL="342900" indent="-342900">
              <a:lnSpc>
                <a:spcPct val="100000"/>
              </a:lnSpc>
              <a:buClr>
                <a:srgbClr val="D24726"/>
              </a:buClr>
              <a:buFont typeface="Arial" panose="020B0604020202020204" pitchFamily="34" charset="0"/>
              <a:buChar char="•"/>
            </a:pPr>
            <a:r>
              <a:rPr lang="pt-BR" sz="1400" dirty="0"/>
              <a:t>Em uma aliança com as forças armadas, o estado fecha a Câmara dos deputados e o Senado</a:t>
            </a:r>
          </a:p>
          <a:p>
            <a:pPr marL="342900" indent="-342900">
              <a:lnSpc>
                <a:spcPct val="100000"/>
              </a:lnSpc>
              <a:buClr>
                <a:srgbClr val="D24726"/>
              </a:buClr>
              <a:buFont typeface="Arial" panose="020B0604020202020204" pitchFamily="34" charset="0"/>
              <a:buChar char="•"/>
            </a:pPr>
            <a:r>
              <a:rPr lang="pt-BR" sz="1400" dirty="0"/>
              <a:t>Esse período do governo Vargas vai ser carregado de: autoritarismo, fascismo, populismo, paternalismo e desenvolvimentismo.</a:t>
            </a:r>
          </a:p>
        </p:txBody>
      </p:sp>
      <p:pic>
        <p:nvPicPr>
          <p:cNvPr id="2050" name="Picture 2" descr="10 de novembro (1937) | 80 anos do Estado Novo | Blog da Editora ...">
            <a:extLst>
              <a:ext uri="{FF2B5EF4-FFF2-40B4-BE49-F238E27FC236}">
                <a16:creationId xmlns:a16="http://schemas.microsoft.com/office/drawing/2014/main" id="{89806694-56D5-4928-8903-2525CA9D4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426" y="2531061"/>
            <a:ext cx="8409539" cy="394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9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7B63B-261C-48B4-8719-D0B2333A6F93}"/>
              </a:ext>
            </a:extLst>
          </p:cNvPr>
          <p:cNvSpPr>
            <a:spLocks noGrp="1"/>
          </p:cNvSpPr>
          <p:nvPr>
            <p:ph type="title"/>
          </p:nvPr>
        </p:nvSpPr>
        <p:spPr>
          <a:xfrm>
            <a:off x="273980" y="1106039"/>
            <a:ext cx="6876288" cy="640080"/>
          </a:xfrm>
        </p:spPr>
        <p:txBody>
          <a:bodyPr/>
          <a:lstStyle/>
          <a:p>
            <a:r>
              <a:rPr lang="pt-BR" b="1" dirty="0">
                <a:effectLst>
                  <a:outerShdw blurRad="38100" dist="38100" dir="2700000" algn="tl">
                    <a:srgbClr val="000000">
                      <a:alpha val="43137"/>
                    </a:srgbClr>
                  </a:outerShdw>
                </a:effectLst>
              </a:rPr>
              <a:t>Nacionalismo na Era Vargas</a:t>
            </a:r>
          </a:p>
        </p:txBody>
      </p:sp>
      <p:sp>
        <p:nvSpPr>
          <p:cNvPr id="3" name="Espaço Reservado para Conteúdo 2">
            <a:extLst>
              <a:ext uri="{FF2B5EF4-FFF2-40B4-BE49-F238E27FC236}">
                <a16:creationId xmlns:a16="http://schemas.microsoft.com/office/drawing/2014/main" id="{1EE75ADE-0D6D-483A-9CF2-01DB43E81D93}"/>
              </a:ext>
            </a:extLst>
          </p:cNvPr>
          <p:cNvSpPr>
            <a:spLocks noGrp="1"/>
          </p:cNvSpPr>
          <p:nvPr>
            <p:ph sz="quarter" idx="13"/>
          </p:nvPr>
        </p:nvSpPr>
        <p:spPr>
          <a:xfrm>
            <a:off x="539496" y="2560320"/>
            <a:ext cx="5459545" cy="3977640"/>
          </a:xfrm>
        </p:spPr>
        <p:txBody>
          <a:bodyPr>
            <a:normAutofit fontScale="25000" lnSpcReduction="20000"/>
          </a:bodyPr>
          <a:lstStyle/>
          <a:p>
            <a:pPr marL="342900" indent="-342900">
              <a:lnSpc>
                <a:spcPct val="170000"/>
              </a:lnSpc>
              <a:spcBef>
                <a:spcPts val="600"/>
              </a:spcBef>
              <a:spcAft>
                <a:spcPts val="600"/>
              </a:spcAft>
              <a:buFont typeface="Arial" panose="020B0604020202020204" pitchFamily="34" charset="0"/>
              <a:buChar char="•"/>
            </a:pPr>
            <a:r>
              <a:rPr lang="pt-BR" sz="5600" dirty="0"/>
              <a:t>Essa vertente vai carregar uma grande essência autoritária e anticomunista</a:t>
            </a:r>
          </a:p>
          <a:p>
            <a:pPr marL="342900" indent="-342900">
              <a:lnSpc>
                <a:spcPct val="170000"/>
              </a:lnSpc>
              <a:spcBef>
                <a:spcPts val="600"/>
              </a:spcBef>
              <a:spcAft>
                <a:spcPts val="600"/>
              </a:spcAft>
              <a:buFont typeface="Arial" panose="020B0604020202020204" pitchFamily="34" charset="0"/>
              <a:buChar char="•"/>
            </a:pPr>
            <a:r>
              <a:rPr lang="pt-BR" sz="5600" dirty="0"/>
              <a:t>Valorização do território brasileiro</a:t>
            </a:r>
          </a:p>
          <a:p>
            <a:pPr marL="342900" indent="-342900">
              <a:lnSpc>
                <a:spcPct val="170000"/>
              </a:lnSpc>
              <a:spcBef>
                <a:spcPts val="600"/>
              </a:spcBef>
              <a:spcAft>
                <a:spcPts val="600"/>
              </a:spcAft>
              <a:buFont typeface="Arial" panose="020B0604020202020204" pitchFamily="34" charset="0"/>
              <a:buChar char="•"/>
            </a:pPr>
            <a:r>
              <a:rPr lang="pt-BR" sz="5600" dirty="0"/>
              <a:t>Fortalecimento econômico nacional, levando a fundação da: </a:t>
            </a:r>
            <a:r>
              <a:rPr lang="pt-BR" sz="5600" b="1" dirty="0"/>
              <a:t>Petrobras, a Vale do Rio Doce e a Companhia Siderúrgica Nacional.</a:t>
            </a:r>
          </a:p>
          <a:p>
            <a:pPr marL="342900" indent="-342900">
              <a:lnSpc>
                <a:spcPct val="170000"/>
              </a:lnSpc>
              <a:spcBef>
                <a:spcPts val="600"/>
              </a:spcBef>
              <a:spcAft>
                <a:spcPts val="600"/>
              </a:spcAft>
              <a:buFont typeface="Arial" panose="020B0604020202020204" pitchFamily="34" charset="0"/>
              <a:buChar char="•"/>
            </a:pPr>
            <a:r>
              <a:rPr lang="pt-BR" sz="5600" dirty="0"/>
              <a:t>Aproximação com politica norte-americana, que terá como objetivo desenvolver a economia nacional, destacar o Brasil internacionalmente e legitimar uma ditadura  </a:t>
            </a:r>
          </a:p>
          <a:p>
            <a:pPr marL="342900" indent="-342900">
              <a:lnSpc>
                <a:spcPct val="100000"/>
              </a:lnSpc>
              <a:spcBef>
                <a:spcPts val="0"/>
              </a:spcBef>
              <a:spcAft>
                <a:spcPts val="0"/>
              </a:spcAft>
              <a:buFont typeface="Arial" panose="020B0604020202020204" pitchFamily="34" charset="0"/>
              <a:buChar char="•"/>
            </a:pPr>
            <a:endParaRPr lang="pt-BR" sz="2000" dirty="0"/>
          </a:p>
          <a:p>
            <a:pPr marL="342900" indent="-342900">
              <a:lnSpc>
                <a:spcPct val="100000"/>
              </a:lnSpc>
              <a:spcBef>
                <a:spcPts val="0"/>
              </a:spcBef>
              <a:spcAft>
                <a:spcPts val="0"/>
              </a:spcAft>
              <a:buFont typeface="Arial" panose="020B0604020202020204" pitchFamily="34" charset="0"/>
              <a:buChar char="•"/>
            </a:pPr>
            <a:endParaRPr lang="pt-BR" sz="2000" dirty="0"/>
          </a:p>
          <a:p>
            <a:br>
              <a:rPr lang="pt-BR" dirty="0"/>
            </a:br>
            <a:endParaRPr lang="pt-BR" sz="2000" dirty="0"/>
          </a:p>
        </p:txBody>
      </p:sp>
      <p:pic>
        <p:nvPicPr>
          <p:cNvPr id="1026" name="Picture 2">
            <a:extLst>
              <a:ext uri="{FF2B5EF4-FFF2-40B4-BE49-F238E27FC236}">
                <a16:creationId xmlns:a16="http://schemas.microsoft.com/office/drawing/2014/main" id="{2D57DE17-601B-46C3-A959-A38108B22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959" y="2372429"/>
            <a:ext cx="5459545" cy="416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7B63B-261C-48B4-8719-D0B2333A6F93}"/>
              </a:ext>
            </a:extLst>
          </p:cNvPr>
          <p:cNvSpPr>
            <a:spLocks noGrp="1"/>
          </p:cNvSpPr>
          <p:nvPr>
            <p:ph type="title"/>
          </p:nvPr>
        </p:nvSpPr>
        <p:spPr>
          <a:xfrm>
            <a:off x="348929" y="1292457"/>
            <a:ext cx="7655383" cy="947822"/>
          </a:xfrm>
        </p:spPr>
        <p:txBody>
          <a:bodyPr>
            <a:normAutofit fontScale="90000"/>
          </a:bodyPr>
          <a:lstStyle/>
          <a:p>
            <a:r>
              <a:rPr lang="pt-BR" b="1" dirty="0">
                <a:effectLst>
                  <a:outerShdw blurRad="38100" dist="38100" dir="2700000" algn="tl">
                    <a:srgbClr val="000000">
                      <a:alpha val="43137"/>
                    </a:srgbClr>
                  </a:outerShdw>
                </a:effectLst>
              </a:rPr>
              <a:t>Consolidação da CLT (1° de maio de 1943)</a:t>
            </a:r>
          </a:p>
        </p:txBody>
      </p:sp>
      <p:sp>
        <p:nvSpPr>
          <p:cNvPr id="3" name="Espaço Reservado para Conteúdo 2">
            <a:extLst>
              <a:ext uri="{FF2B5EF4-FFF2-40B4-BE49-F238E27FC236}">
                <a16:creationId xmlns:a16="http://schemas.microsoft.com/office/drawing/2014/main" id="{1EE75ADE-0D6D-483A-9CF2-01DB43E81D93}"/>
              </a:ext>
            </a:extLst>
          </p:cNvPr>
          <p:cNvSpPr>
            <a:spLocks noGrp="1"/>
          </p:cNvSpPr>
          <p:nvPr>
            <p:ph sz="quarter" idx="13"/>
          </p:nvPr>
        </p:nvSpPr>
        <p:spPr>
          <a:xfrm>
            <a:off x="539496" y="2560319"/>
            <a:ext cx="5459545" cy="3840481"/>
          </a:xfrm>
        </p:spPr>
        <p:txBody>
          <a:bodyPr>
            <a:normAutofit fontScale="40000" lnSpcReduction="20000"/>
          </a:bodyPr>
          <a:lstStyle/>
          <a:p>
            <a:pPr marL="342900" indent="-342900">
              <a:lnSpc>
                <a:spcPct val="100000"/>
              </a:lnSpc>
              <a:spcBef>
                <a:spcPts val="0"/>
              </a:spcBef>
              <a:spcAft>
                <a:spcPts val="0"/>
              </a:spcAft>
              <a:buFont typeface="Arial" panose="020B0604020202020204" pitchFamily="34" charset="0"/>
              <a:buChar char="•"/>
            </a:pPr>
            <a:endParaRPr lang="pt-BR" sz="2000" dirty="0"/>
          </a:p>
          <a:p>
            <a:pPr marL="342900" indent="-342900">
              <a:lnSpc>
                <a:spcPct val="120000"/>
              </a:lnSpc>
              <a:spcBef>
                <a:spcPts val="0"/>
              </a:spcBef>
              <a:spcAft>
                <a:spcPts val="0"/>
              </a:spcAft>
              <a:buFont typeface="Arial" panose="020B0604020202020204" pitchFamily="34" charset="0"/>
              <a:buChar char="•"/>
            </a:pPr>
            <a:r>
              <a:rPr lang="pt-BR" sz="3500" dirty="0"/>
              <a:t>Leis inspiradas no fascismo italiano de Mussolini, a intenção de Vargas era o controle populacional </a:t>
            </a:r>
          </a:p>
          <a:p>
            <a:pPr marL="342900" indent="-342900">
              <a:lnSpc>
                <a:spcPct val="120000"/>
              </a:lnSpc>
              <a:spcBef>
                <a:spcPts val="0"/>
              </a:spcBef>
              <a:spcAft>
                <a:spcPts val="0"/>
              </a:spcAft>
              <a:buFont typeface="Arial" panose="020B0604020202020204" pitchFamily="34" charset="0"/>
              <a:buChar char="•"/>
            </a:pPr>
            <a:r>
              <a:rPr lang="pt-BR" sz="3500" dirty="0"/>
              <a:t>Apesar dos direitos trabalhistas propostos por Vargas, esse tentou suprimir qualquer outro movimento trabalhista que fugia do controle do estado </a:t>
            </a:r>
          </a:p>
          <a:p>
            <a:pPr marL="342900" indent="-342900">
              <a:lnSpc>
                <a:spcPct val="120000"/>
              </a:lnSpc>
              <a:spcBef>
                <a:spcPts val="0"/>
              </a:spcBef>
              <a:spcAft>
                <a:spcPts val="0"/>
              </a:spcAft>
              <a:buFont typeface="Arial" panose="020B0604020202020204" pitchFamily="34" charset="0"/>
              <a:buChar char="•"/>
            </a:pPr>
            <a:r>
              <a:rPr lang="pt-BR" sz="3500" dirty="0"/>
              <a:t>Leis trabalhistas:</a:t>
            </a:r>
          </a:p>
          <a:p>
            <a:pPr marL="342900" indent="-342900">
              <a:lnSpc>
                <a:spcPct val="120000"/>
              </a:lnSpc>
              <a:spcBef>
                <a:spcPts val="0"/>
              </a:spcBef>
              <a:spcAft>
                <a:spcPts val="0"/>
              </a:spcAft>
              <a:buFont typeface="Arial" panose="020B0604020202020204" pitchFamily="34" charset="0"/>
              <a:buChar char="•"/>
            </a:pPr>
            <a:r>
              <a:rPr lang="pt-BR" sz="3500" dirty="0"/>
              <a:t>- criação do salário mínimo e da carteira de trabalho;</a:t>
            </a:r>
            <a:br>
              <a:rPr lang="pt-BR" sz="3500" dirty="0"/>
            </a:br>
            <a:r>
              <a:rPr lang="pt-BR" sz="3500" dirty="0"/>
              <a:t>- jornada diária de 8 h;</a:t>
            </a:r>
            <a:br>
              <a:rPr lang="pt-BR" sz="3500" dirty="0"/>
            </a:br>
            <a:r>
              <a:rPr lang="pt-BR" sz="3500" dirty="0"/>
              <a:t>- direito a férias anuais remuneradas;</a:t>
            </a:r>
            <a:br>
              <a:rPr lang="pt-BR" sz="3500" dirty="0"/>
            </a:br>
            <a:r>
              <a:rPr lang="pt-BR" sz="3500" dirty="0"/>
              <a:t>- descanso semanal e direito à previdência social;</a:t>
            </a:r>
            <a:br>
              <a:rPr lang="pt-BR" sz="3500" dirty="0"/>
            </a:br>
            <a:r>
              <a:rPr lang="pt-BR" sz="3500" dirty="0"/>
              <a:t>- regulamentação do trabalho do menor e da mulher</a:t>
            </a:r>
          </a:p>
          <a:p>
            <a:pPr marL="342900" indent="-342900">
              <a:lnSpc>
                <a:spcPct val="120000"/>
              </a:lnSpc>
              <a:spcBef>
                <a:spcPts val="0"/>
              </a:spcBef>
              <a:spcAft>
                <a:spcPts val="0"/>
              </a:spcAft>
              <a:buFont typeface="Arial" panose="020B0604020202020204" pitchFamily="34" charset="0"/>
              <a:buChar char="•"/>
            </a:pPr>
            <a:r>
              <a:rPr lang="pt-BR" sz="3500" dirty="0"/>
              <a:t>Movimento queremista </a:t>
            </a:r>
          </a:p>
          <a:p>
            <a:br>
              <a:rPr lang="pt-BR" dirty="0"/>
            </a:br>
            <a:endParaRPr lang="pt-BR" sz="2000" dirty="0"/>
          </a:p>
        </p:txBody>
      </p:sp>
      <p:pic>
        <p:nvPicPr>
          <p:cNvPr id="2052" name="Picture 4" descr="HISTÓRIA 9A/2014: QUEREMISMO, SAMANTHA">
            <a:extLst>
              <a:ext uri="{FF2B5EF4-FFF2-40B4-BE49-F238E27FC236}">
                <a16:creationId xmlns:a16="http://schemas.microsoft.com/office/drawing/2014/main" id="{90A02F0A-AA54-4CA8-98F5-D82CC4088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41" y="2868061"/>
            <a:ext cx="55626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32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7B63B-261C-48B4-8719-D0B2333A6F93}"/>
              </a:ext>
            </a:extLst>
          </p:cNvPr>
          <p:cNvSpPr>
            <a:spLocks noGrp="1"/>
          </p:cNvSpPr>
          <p:nvPr>
            <p:ph type="title"/>
          </p:nvPr>
        </p:nvSpPr>
        <p:spPr>
          <a:xfrm>
            <a:off x="348929" y="1615705"/>
            <a:ext cx="7655383" cy="640080"/>
          </a:xfrm>
        </p:spPr>
        <p:txBody>
          <a:bodyPr>
            <a:normAutofit/>
          </a:bodyPr>
          <a:lstStyle/>
          <a:p>
            <a:r>
              <a:rPr lang="pt-BR" b="1" dirty="0">
                <a:effectLst>
                  <a:outerShdw blurRad="38100" dist="38100" dir="2700000" algn="tl">
                    <a:srgbClr val="000000">
                      <a:alpha val="43137"/>
                    </a:srgbClr>
                  </a:outerShdw>
                </a:effectLst>
              </a:rPr>
              <a:t>Retorno de Getúlio (1950)</a:t>
            </a:r>
          </a:p>
        </p:txBody>
      </p:sp>
      <p:sp>
        <p:nvSpPr>
          <p:cNvPr id="3" name="Espaço Reservado para Conteúdo 2">
            <a:extLst>
              <a:ext uri="{FF2B5EF4-FFF2-40B4-BE49-F238E27FC236}">
                <a16:creationId xmlns:a16="http://schemas.microsoft.com/office/drawing/2014/main" id="{1EE75ADE-0D6D-483A-9CF2-01DB43E81D93}"/>
              </a:ext>
            </a:extLst>
          </p:cNvPr>
          <p:cNvSpPr>
            <a:spLocks noGrp="1"/>
          </p:cNvSpPr>
          <p:nvPr>
            <p:ph sz="quarter" idx="13"/>
          </p:nvPr>
        </p:nvSpPr>
        <p:spPr>
          <a:xfrm>
            <a:off x="539496" y="2560319"/>
            <a:ext cx="5459545" cy="4198289"/>
          </a:xfrm>
        </p:spPr>
        <p:txBody>
          <a:bodyPr>
            <a:normAutofit lnSpcReduction="10000"/>
          </a:bodyPr>
          <a:lstStyle/>
          <a:p>
            <a:pPr marL="342900" indent="-342900">
              <a:lnSpc>
                <a:spcPct val="100000"/>
              </a:lnSpc>
              <a:spcBef>
                <a:spcPts val="0"/>
              </a:spcBef>
              <a:spcAft>
                <a:spcPts val="0"/>
              </a:spcAft>
              <a:buFont typeface="Arial" panose="020B0604020202020204" pitchFamily="34" charset="0"/>
              <a:buChar char="•"/>
            </a:pPr>
            <a:endParaRPr lang="pt-BR" sz="2000" dirty="0"/>
          </a:p>
          <a:p>
            <a:pPr marL="342900" indent="-342900">
              <a:lnSpc>
                <a:spcPct val="110000"/>
              </a:lnSpc>
              <a:spcBef>
                <a:spcPts val="600"/>
              </a:spcBef>
              <a:spcAft>
                <a:spcPts val="600"/>
              </a:spcAft>
              <a:buFont typeface="Arial" panose="020B0604020202020204" pitchFamily="34" charset="0"/>
              <a:buChar char="•"/>
            </a:pPr>
            <a:r>
              <a:rPr lang="pt-BR" sz="1600" dirty="0"/>
              <a:t>Criação da Petrobrás e campanha nacionalista em cima da petrolífera </a:t>
            </a:r>
          </a:p>
          <a:p>
            <a:pPr marL="342900" indent="-342900">
              <a:lnSpc>
                <a:spcPct val="110000"/>
              </a:lnSpc>
              <a:spcBef>
                <a:spcPts val="600"/>
              </a:spcBef>
              <a:spcAft>
                <a:spcPts val="600"/>
              </a:spcAft>
              <a:buFont typeface="Arial" panose="020B0604020202020204" pitchFamily="34" charset="0"/>
              <a:buChar char="•"/>
            </a:pPr>
            <a:r>
              <a:rPr lang="pt-BR" sz="1600" dirty="0"/>
              <a:t>Grande oposição no congresso</a:t>
            </a:r>
          </a:p>
          <a:p>
            <a:pPr marL="342900" indent="-342900">
              <a:lnSpc>
                <a:spcPct val="110000"/>
              </a:lnSpc>
              <a:spcBef>
                <a:spcPts val="0"/>
              </a:spcBef>
              <a:spcAft>
                <a:spcPts val="0"/>
              </a:spcAft>
              <a:buFont typeface="Arial" panose="020B0604020202020204" pitchFamily="34" charset="0"/>
              <a:buChar char="•"/>
            </a:pPr>
            <a:r>
              <a:rPr lang="pt-BR" sz="1600" dirty="0"/>
              <a:t>Carlos Lacerda</a:t>
            </a:r>
          </a:p>
          <a:p>
            <a:pPr marL="1028700" lvl="2" indent="-342900">
              <a:lnSpc>
                <a:spcPct val="110000"/>
              </a:lnSpc>
              <a:spcBef>
                <a:spcPts val="0"/>
              </a:spcBef>
              <a:spcAft>
                <a:spcPts val="0"/>
              </a:spcAft>
            </a:pPr>
            <a:r>
              <a:rPr lang="pt-BR" sz="1400" dirty="0"/>
              <a:t>Atentado da rua </a:t>
            </a:r>
            <a:r>
              <a:rPr lang="pt-BR" sz="1400" dirty="0" err="1"/>
              <a:t>toneleira</a:t>
            </a:r>
            <a:r>
              <a:rPr lang="pt-BR" sz="1400" dirty="0"/>
              <a:t> </a:t>
            </a:r>
          </a:p>
          <a:p>
            <a:pPr marL="342900" indent="-342900">
              <a:lnSpc>
                <a:spcPct val="110000"/>
              </a:lnSpc>
              <a:spcBef>
                <a:spcPts val="0"/>
              </a:spcBef>
              <a:spcAft>
                <a:spcPts val="0"/>
              </a:spcAft>
            </a:pPr>
            <a:endParaRPr lang="pt-BR" dirty="0"/>
          </a:p>
          <a:p>
            <a:pPr marL="342900" indent="-342900">
              <a:lnSpc>
                <a:spcPct val="110000"/>
              </a:lnSpc>
              <a:spcBef>
                <a:spcPts val="0"/>
              </a:spcBef>
              <a:spcAft>
                <a:spcPts val="0"/>
              </a:spcAft>
            </a:pPr>
            <a:endParaRPr lang="pt-BR" dirty="0"/>
          </a:p>
          <a:p>
            <a:pPr marL="342900" indent="-342900">
              <a:lnSpc>
                <a:spcPct val="110000"/>
              </a:lnSpc>
              <a:spcBef>
                <a:spcPts val="0"/>
              </a:spcBef>
              <a:spcAft>
                <a:spcPts val="0"/>
              </a:spcAft>
            </a:pPr>
            <a:endParaRPr lang="pt-BR" dirty="0"/>
          </a:p>
          <a:p>
            <a:pPr marL="0" indent="0" algn="ctr">
              <a:lnSpc>
                <a:spcPct val="110000"/>
              </a:lnSpc>
              <a:spcBef>
                <a:spcPts val="0"/>
              </a:spcBef>
              <a:spcAft>
                <a:spcPts val="0"/>
              </a:spcAft>
              <a:buNone/>
            </a:pPr>
            <a:r>
              <a:rPr lang="pt-BR" dirty="0"/>
              <a:t>“</a:t>
            </a:r>
            <a:r>
              <a:rPr lang="pt-BR" i="1" dirty="0"/>
              <a:t>sai da vida para entrar na História</a:t>
            </a:r>
            <a:r>
              <a:rPr lang="pt-BR" dirty="0"/>
              <a:t>”.</a:t>
            </a:r>
            <a:br>
              <a:rPr lang="pt-BR" dirty="0"/>
            </a:br>
            <a:endParaRPr lang="pt-BR" sz="2000" dirty="0"/>
          </a:p>
        </p:txBody>
      </p:sp>
      <p:pic>
        <p:nvPicPr>
          <p:cNvPr id="1026" name="Picture 2" descr="De norte a sul do Brasil - a caravana do candidato Vargas | CPDOC">
            <a:extLst>
              <a:ext uri="{FF2B5EF4-FFF2-40B4-BE49-F238E27FC236}">
                <a16:creationId xmlns:a16="http://schemas.microsoft.com/office/drawing/2014/main" id="{D6B95F00-3E6D-4CFD-8054-2414E567C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20" y="2476277"/>
            <a:ext cx="2753886" cy="359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33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7D83126-F1E9-43D1-A227-A51A0E34A42A}"/>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Morte de Getúlio </a:t>
            </a:r>
          </a:p>
        </p:txBody>
      </p:sp>
      <p:sp>
        <p:nvSpPr>
          <p:cNvPr id="7" name="Espaço Reservado para Conteúdo 6">
            <a:extLst>
              <a:ext uri="{FF2B5EF4-FFF2-40B4-BE49-F238E27FC236}">
                <a16:creationId xmlns:a16="http://schemas.microsoft.com/office/drawing/2014/main" id="{CBB73B58-497C-4CDD-B6B5-F27FC5E4B89D}"/>
              </a:ext>
            </a:extLst>
          </p:cNvPr>
          <p:cNvSpPr>
            <a:spLocks noGrp="1"/>
          </p:cNvSpPr>
          <p:nvPr>
            <p:ph sz="quarter" idx="10"/>
          </p:nvPr>
        </p:nvSpPr>
        <p:spPr>
          <a:xfrm>
            <a:off x="539496" y="1435608"/>
            <a:ext cx="4416552" cy="5150722"/>
          </a:xfrm>
        </p:spPr>
        <p:txBody>
          <a:bodyPr>
            <a:normAutofit/>
          </a:bodyPr>
          <a:lstStyle/>
          <a:p>
            <a:r>
              <a:rPr lang="pt-BR" i="1" dirty="0"/>
              <a:t>“Querem destruir-me a qualquer preço. Tornei-me perigoso aos poderosos do dia e às castas privilegiadas. Velho e cansado, preferi ir prestar contas ao senhor, não de crimes que contrariei ora porque se opunham aos próprios interesses nacionais, ora porque exploravam, impiedosamente, aos pobres e aos humildes. Só Deus sabe das minhas amarguras e sofrimentos. Que o sangue de um inocente sirva para aplacar a ira dos fariseus. [...] Tenho lutado mês a mês, dia a dia, hora a hora, resistindo a uma pressão constante, incessante, tudo suportando em silêncio, tudo esquecendo, renunciando a mim mesmo, para defender o povo, que agora se queda desamparado. Nada mais vos posso dar, a não ser meu sangue. Se as aves de rapina querem o sangue de alguém, querem continuar sugando o povo brasileiro, eu ofereço em holocausto a minha vida. [...]”</a:t>
            </a:r>
          </a:p>
        </p:txBody>
      </p:sp>
      <p:pic>
        <p:nvPicPr>
          <p:cNvPr id="3076" name="Picture 4" descr="24 de agosto (1954) | Suicídio de Getúlio Vargas | Blog da Editora ...">
            <a:extLst>
              <a:ext uri="{FF2B5EF4-FFF2-40B4-BE49-F238E27FC236}">
                <a16:creationId xmlns:a16="http://schemas.microsoft.com/office/drawing/2014/main" id="{1F18C810-76D0-4DB5-8336-FB8643909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115" y="1995678"/>
            <a:ext cx="6276710" cy="315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57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A37B82-8EEE-4030-99D9-BC6FC81137A4}"/>
              </a:ext>
            </a:extLst>
          </p:cNvPr>
          <p:cNvSpPr>
            <a:spLocks noGrp="1"/>
          </p:cNvSpPr>
          <p:nvPr>
            <p:ph type="title"/>
          </p:nvPr>
        </p:nvSpPr>
        <p:spPr>
          <a:xfrm>
            <a:off x="521208" y="1536192"/>
            <a:ext cx="11220218" cy="640080"/>
          </a:xfrm>
        </p:spPr>
        <p:txBody>
          <a:bodyPr/>
          <a:lstStyle/>
          <a:p>
            <a:r>
              <a:rPr lang="pt-BR" b="1" dirty="0">
                <a:effectLst>
                  <a:outerShdw blurRad="38100" dist="38100" dir="2700000" algn="tl">
                    <a:srgbClr val="000000">
                      <a:alpha val="43137"/>
                    </a:srgbClr>
                  </a:outerShdw>
                </a:effectLst>
              </a:rPr>
              <a:t>Continuação do Estado Novo – José Linhares</a:t>
            </a:r>
          </a:p>
        </p:txBody>
      </p:sp>
      <p:sp>
        <p:nvSpPr>
          <p:cNvPr id="5" name="Espaço Reservado para Conteúdo 4">
            <a:extLst>
              <a:ext uri="{FF2B5EF4-FFF2-40B4-BE49-F238E27FC236}">
                <a16:creationId xmlns:a16="http://schemas.microsoft.com/office/drawing/2014/main" id="{2D8853C9-9212-4019-8036-146A4FF75E91}"/>
              </a:ext>
            </a:extLst>
          </p:cNvPr>
          <p:cNvSpPr>
            <a:spLocks noGrp="1"/>
          </p:cNvSpPr>
          <p:nvPr>
            <p:ph sz="quarter" idx="13"/>
          </p:nvPr>
        </p:nvSpPr>
        <p:spPr>
          <a:xfrm>
            <a:off x="539496" y="2560320"/>
            <a:ext cx="6056176" cy="3977640"/>
          </a:xfrm>
        </p:spPr>
        <p:txBody>
          <a:bodyPr>
            <a:normAutofit fontScale="92500"/>
          </a:bodyPr>
          <a:lstStyle/>
          <a:p>
            <a:pPr marL="342900" indent="-342900">
              <a:lnSpc>
                <a:spcPct val="100000"/>
              </a:lnSpc>
              <a:spcBef>
                <a:spcPts val="600"/>
              </a:spcBef>
              <a:spcAft>
                <a:spcPts val="600"/>
              </a:spcAft>
              <a:buFont typeface="Arial" panose="020B0604020202020204" pitchFamily="34" charset="0"/>
              <a:buChar char="•"/>
            </a:pPr>
            <a:r>
              <a:rPr lang="pt-BR" sz="1400" dirty="0"/>
              <a:t>Com a vitória dos aliados na segunda guerra mundial houve uma grande mudança na política mundial, um avanço do liberalismo </a:t>
            </a:r>
          </a:p>
          <a:p>
            <a:pPr marL="342900" indent="-342900">
              <a:lnSpc>
                <a:spcPct val="100000"/>
              </a:lnSpc>
              <a:spcBef>
                <a:spcPts val="600"/>
              </a:spcBef>
              <a:spcAft>
                <a:spcPts val="600"/>
              </a:spcAft>
              <a:buFont typeface="Arial" panose="020B0604020202020204" pitchFamily="34" charset="0"/>
              <a:buChar char="•"/>
            </a:pPr>
            <a:r>
              <a:rPr lang="pt-BR" sz="1400" dirty="0"/>
              <a:t>Fim das políticas autoritárias estabelecidas anteriormente </a:t>
            </a:r>
          </a:p>
          <a:p>
            <a:pPr marL="342900" indent="-342900">
              <a:lnSpc>
                <a:spcPct val="100000"/>
              </a:lnSpc>
              <a:spcBef>
                <a:spcPts val="600"/>
              </a:spcBef>
              <a:spcAft>
                <a:spcPts val="600"/>
              </a:spcAft>
              <a:buFont typeface="Arial" panose="020B0604020202020204" pitchFamily="34" charset="0"/>
              <a:buChar char="•"/>
            </a:pPr>
            <a:r>
              <a:rPr lang="pt-BR" sz="1400" dirty="0"/>
              <a:t>Inicio de uma importante reforma política em 4 fases:</a:t>
            </a:r>
          </a:p>
          <a:p>
            <a:pPr marL="1028700" lvl="2" indent="-342900">
              <a:lnSpc>
                <a:spcPct val="100000"/>
              </a:lnSpc>
              <a:spcBef>
                <a:spcPts val="0"/>
              </a:spcBef>
              <a:spcAft>
                <a:spcPts val="0"/>
              </a:spcAft>
            </a:pPr>
            <a:r>
              <a:rPr lang="pt-BR" sz="1400" dirty="0"/>
              <a:t>Justiça Eleitoral ser autônoma</a:t>
            </a:r>
          </a:p>
          <a:p>
            <a:pPr marL="1028700" lvl="2" indent="-342900">
              <a:lnSpc>
                <a:spcPct val="100000"/>
              </a:lnSpc>
              <a:spcBef>
                <a:spcPts val="0"/>
              </a:spcBef>
              <a:spcAft>
                <a:spcPts val="0"/>
              </a:spcAft>
            </a:pPr>
            <a:r>
              <a:rPr lang="pt-BR" sz="1400" dirty="0"/>
              <a:t>criação de partidos políticos de âmbito nacional</a:t>
            </a:r>
          </a:p>
          <a:p>
            <a:pPr marL="1028700" lvl="2" indent="-342900">
              <a:lnSpc>
                <a:spcPct val="100000"/>
              </a:lnSpc>
              <a:spcBef>
                <a:spcPts val="0"/>
              </a:spcBef>
              <a:spcAft>
                <a:spcPts val="0"/>
              </a:spcAft>
            </a:pPr>
            <a:r>
              <a:rPr lang="pt-BR" sz="1400" dirty="0"/>
              <a:t>alistamento eleitoral maciço</a:t>
            </a:r>
          </a:p>
          <a:p>
            <a:pPr marL="1028700" lvl="2" indent="-342900">
              <a:lnSpc>
                <a:spcPct val="100000"/>
              </a:lnSpc>
              <a:spcBef>
                <a:spcPts val="0"/>
              </a:spcBef>
              <a:spcAft>
                <a:spcPts val="0"/>
              </a:spcAft>
            </a:pPr>
            <a:r>
              <a:rPr lang="pt-BR" sz="1400" dirty="0"/>
              <a:t>apuração imediata de votos</a:t>
            </a:r>
          </a:p>
          <a:p>
            <a:pPr marL="342900" indent="-342900">
              <a:lnSpc>
                <a:spcPct val="100000"/>
              </a:lnSpc>
              <a:spcBef>
                <a:spcPts val="600"/>
              </a:spcBef>
              <a:spcAft>
                <a:spcPts val="600"/>
              </a:spcAft>
              <a:buFont typeface="Arial" panose="020B0604020202020204" pitchFamily="34" charset="0"/>
              <a:buChar char="•"/>
            </a:pPr>
            <a:r>
              <a:rPr lang="pt-BR" sz="1400" dirty="0"/>
              <a:t>PCB fundado por Luís Carlos Prestes</a:t>
            </a:r>
          </a:p>
          <a:p>
            <a:pPr marL="342900" indent="-342900">
              <a:lnSpc>
                <a:spcPct val="100000"/>
              </a:lnSpc>
              <a:spcBef>
                <a:spcPts val="600"/>
              </a:spcBef>
              <a:spcAft>
                <a:spcPts val="600"/>
              </a:spcAft>
              <a:buFont typeface="Arial" panose="020B0604020202020204" pitchFamily="34" charset="0"/>
              <a:buChar char="•"/>
            </a:pPr>
            <a:r>
              <a:rPr lang="pt-BR" sz="1400" dirty="0"/>
              <a:t>Retorno do Federalismo</a:t>
            </a:r>
          </a:p>
          <a:p>
            <a:pPr marL="342900" indent="-342900">
              <a:lnSpc>
                <a:spcPct val="100000"/>
              </a:lnSpc>
              <a:spcBef>
                <a:spcPts val="600"/>
              </a:spcBef>
              <a:spcAft>
                <a:spcPts val="600"/>
              </a:spcAft>
              <a:buFont typeface="Arial" panose="020B0604020202020204" pitchFamily="34" charset="0"/>
              <a:buChar char="•"/>
            </a:pPr>
            <a:r>
              <a:rPr lang="pt-BR" sz="1400" dirty="0"/>
              <a:t>Inicio do movimento </a:t>
            </a:r>
            <a:r>
              <a:rPr lang="pt-BR" sz="1400" b="1" dirty="0"/>
              <a:t>Queremista </a:t>
            </a:r>
            <a:r>
              <a:rPr lang="pt-BR" sz="1400" dirty="0"/>
              <a:t>– Queremos Getúlio</a:t>
            </a:r>
          </a:p>
          <a:p>
            <a:pPr marL="342900" indent="-342900">
              <a:lnSpc>
                <a:spcPct val="100000"/>
              </a:lnSpc>
              <a:spcBef>
                <a:spcPts val="600"/>
              </a:spcBef>
              <a:spcAft>
                <a:spcPts val="600"/>
              </a:spcAft>
              <a:buFont typeface="Arial" panose="020B0604020202020204" pitchFamily="34" charset="0"/>
              <a:buChar char="•"/>
            </a:pPr>
            <a:r>
              <a:rPr lang="pt-BR" sz="1400" dirty="0"/>
              <a:t>Vargas concorre ao senado e a câmara dos deputados</a:t>
            </a:r>
          </a:p>
          <a:p>
            <a:pPr marL="342900" indent="-342900">
              <a:lnSpc>
                <a:spcPct val="100000"/>
              </a:lnSpc>
              <a:spcBef>
                <a:spcPts val="600"/>
              </a:spcBef>
              <a:spcAft>
                <a:spcPts val="600"/>
              </a:spcAft>
              <a:buFont typeface="Arial" panose="020B0604020202020204" pitchFamily="34" charset="0"/>
              <a:buChar char="•"/>
            </a:pPr>
            <a:r>
              <a:rPr lang="pt-BR" sz="1400" b="1" dirty="0"/>
              <a:t>Eurico Gaspar Dutra é eleito em 31 de janeiro de 1946</a:t>
            </a:r>
          </a:p>
          <a:p>
            <a:pPr marL="571500" lvl="1" indent="-342900">
              <a:lnSpc>
                <a:spcPct val="100000"/>
              </a:lnSpc>
              <a:spcBef>
                <a:spcPts val="600"/>
              </a:spcBef>
              <a:spcAft>
                <a:spcPts val="600"/>
              </a:spcAft>
            </a:pPr>
            <a:r>
              <a:rPr lang="pt-BR" sz="100" dirty="0"/>
              <a:t>c</a:t>
            </a:r>
          </a:p>
          <a:p>
            <a:pPr marL="342900" indent="-342900">
              <a:lnSpc>
                <a:spcPct val="100000"/>
              </a:lnSpc>
              <a:spcBef>
                <a:spcPts val="600"/>
              </a:spcBef>
              <a:spcAft>
                <a:spcPts val="600"/>
              </a:spcAft>
              <a:buFont typeface="Arial" panose="020B0604020202020204" pitchFamily="34" charset="0"/>
              <a:buChar char="•"/>
            </a:pPr>
            <a:endParaRPr lang="pt-BR" sz="1200" dirty="0"/>
          </a:p>
        </p:txBody>
      </p:sp>
      <p:pic>
        <p:nvPicPr>
          <p:cNvPr id="1026" name="Picture 2">
            <a:extLst>
              <a:ext uri="{FF2B5EF4-FFF2-40B4-BE49-F238E27FC236}">
                <a16:creationId xmlns:a16="http://schemas.microsoft.com/office/drawing/2014/main" id="{392B8D03-4855-458F-956D-3D04E4DA6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546" y="2556176"/>
            <a:ext cx="2661158" cy="398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3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0D26D-881B-40BC-B014-F12E08DF6D5F}"/>
              </a:ext>
            </a:extLst>
          </p:cNvPr>
          <p:cNvSpPr>
            <a:spLocks noGrp="1"/>
          </p:cNvSpPr>
          <p:nvPr>
            <p:ph type="title"/>
          </p:nvPr>
        </p:nvSpPr>
        <p:spPr>
          <a:xfrm>
            <a:off x="341326" y="1236389"/>
            <a:ext cx="6876288" cy="982156"/>
          </a:xfrm>
        </p:spPr>
        <p:txBody>
          <a:bodyPr>
            <a:normAutofit fontScale="90000"/>
          </a:bodyPr>
          <a:lstStyle/>
          <a:p>
            <a:r>
              <a:rPr lang="pt-BR" b="1" dirty="0">
                <a:effectLst>
                  <a:outerShdw blurRad="38100" dist="38100" dir="2700000" algn="tl">
                    <a:srgbClr val="000000">
                      <a:alpha val="43137"/>
                    </a:srgbClr>
                  </a:outerShdw>
                </a:effectLst>
              </a:rPr>
              <a:t>Eurico Gaspar Dutra – Quarta Republica</a:t>
            </a:r>
          </a:p>
        </p:txBody>
      </p:sp>
      <p:sp>
        <p:nvSpPr>
          <p:cNvPr id="3" name="Espaço Reservado para Conteúdo 2">
            <a:extLst>
              <a:ext uri="{FF2B5EF4-FFF2-40B4-BE49-F238E27FC236}">
                <a16:creationId xmlns:a16="http://schemas.microsoft.com/office/drawing/2014/main" id="{B3280AB2-2B1C-46B6-982C-2379568E8182}"/>
              </a:ext>
            </a:extLst>
          </p:cNvPr>
          <p:cNvSpPr>
            <a:spLocks noGrp="1"/>
          </p:cNvSpPr>
          <p:nvPr>
            <p:ph sz="quarter" idx="13"/>
          </p:nvPr>
        </p:nvSpPr>
        <p:spPr>
          <a:xfrm>
            <a:off x="539496" y="2560320"/>
            <a:ext cx="6296019" cy="3977640"/>
          </a:xfrm>
        </p:spPr>
        <p:txBody>
          <a:bodyPr>
            <a:normAutofit/>
          </a:bodyPr>
          <a:lstStyle/>
          <a:p>
            <a:pPr marL="342900" indent="-342900">
              <a:lnSpc>
                <a:spcPct val="100000"/>
              </a:lnSpc>
              <a:spcBef>
                <a:spcPts val="600"/>
              </a:spcBef>
              <a:spcAft>
                <a:spcPts val="600"/>
              </a:spcAft>
              <a:buFont typeface="Arial" panose="020B0604020202020204" pitchFamily="34" charset="0"/>
              <a:buChar char="•"/>
            </a:pPr>
            <a:r>
              <a:rPr lang="pt-BR" sz="1200" dirty="0"/>
              <a:t>Retorno do Federalismo</a:t>
            </a:r>
          </a:p>
          <a:p>
            <a:pPr marL="342900" indent="-342900">
              <a:lnSpc>
                <a:spcPct val="100000"/>
              </a:lnSpc>
              <a:spcBef>
                <a:spcPts val="600"/>
              </a:spcBef>
              <a:spcAft>
                <a:spcPts val="600"/>
              </a:spcAft>
              <a:buFont typeface="Arial" panose="020B0604020202020204" pitchFamily="34" charset="0"/>
              <a:buChar char="•"/>
            </a:pPr>
            <a:r>
              <a:rPr lang="pt-BR" sz="1200" dirty="0"/>
              <a:t>Analfabetos e militar de baixa patente não votavam</a:t>
            </a:r>
          </a:p>
          <a:p>
            <a:pPr marL="342900" indent="-342900">
              <a:lnSpc>
                <a:spcPct val="100000"/>
              </a:lnSpc>
              <a:spcBef>
                <a:spcPts val="600"/>
              </a:spcBef>
              <a:spcAft>
                <a:spcPts val="600"/>
              </a:spcAft>
              <a:buFont typeface="Arial" panose="020B0604020202020204" pitchFamily="34" charset="0"/>
              <a:buChar char="•"/>
            </a:pPr>
            <a:r>
              <a:rPr lang="pt-BR" sz="1200" dirty="0"/>
              <a:t>Alinhamento com as politicas norte – americana e perseguição ao comunismo – rompimento com o bloco socialista </a:t>
            </a:r>
          </a:p>
          <a:p>
            <a:pPr marL="342900" indent="-342900">
              <a:lnSpc>
                <a:spcPct val="100000"/>
              </a:lnSpc>
              <a:spcBef>
                <a:spcPts val="600"/>
              </a:spcBef>
              <a:spcAft>
                <a:spcPts val="600"/>
              </a:spcAft>
              <a:buFont typeface="Arial" panose="020B0604020202020204" pitchFamily="34" charset="0"/>
              <a:buChar char="•"/>
            </a:pPr>
            <a:r>
              <a:rPr lang="pt-BR" sz="1200" dirty="0"/>
              <a:t>Governo SATE</a:t>
            </a:r>
          </a:p>
          <a:p>
            <a:pPr marL="1028700" lvl="2" indent="-342900">
              <a:lnSpc>
                <a:spcPct val="100000"/>
              </a:lnSpc>
              <a:spcBef>
                <a:spcPts val="0"/>
              </a:spcBef>
              <a:spcAft>
                <a:spcPts val="0"/>
              </a:spcAft>
            </a:pPr>
            <a:r>
              <a:rPr lang="pt-BR" dirty="0"/>
              <a:t>Saúde</a:t>
            </a:r>
          </a:p>
          <a:p>
            <a:pPr marL="1028700" lvl="2" indent="-342900">
              <a:lnSpc>
                <a:spcPct val="100000"/>
              </a:lnSpc>
              <a:spcBef>
                <a:spcPts val="0"/>
              </a:spcBef>
              <a:spcAft>
                <a:spcPts val="0"/>
              </a:spcAft>
            </a:pPr>
            <a:r>
              <a:rPr lang="pt-BR" dirty="0"/>
              <a:t>Alimentação</a:t>
            </a:r>
          </a:p>
          <a:p>
            <a:pPr marL="1028700" lvl="2" indent="-342900">
              <a:lnSpc>
                <a:spcPct val="100000"/>
              </a:lnSpc>
              <a:spcBef>
                <a:spcPts val="0"/>
              </a:spcBef>
              <a:spcAft>
                <a:spcPts val="0"/>
              </a:spcAft>
            </a:pPr>
            <a:r>
              <a:rPr lang="pt-BR" dirty="0"/>
              <a:t>Transporte </a:t>
            </a:r>
          </a:p>
          <a:p>
            <a:pPr marL="1028700" lvl="2" indent="-342900">
              <a:lnSpc>
                <a:spcPct val="100000"/>
              </a:lnSpc>
              <a:spcBef>
                <a:spcPts val="0"/>
              </a:spcBef>
              <a:spcAft>
                <a:spcPts val="0"/>
              </a:spcAft>
            </a:pPr>
            <a:r>
              <a:rPr lang="pt-BR" dirty="0"/>
              <a:t>Energia</a:t>
            </a:r>
          </a:p>
          <a:p>
            <a:pPr marL="342900" indent="-342900">
              <a:lnSpc>
                <a:spcPct val="100000"/>
              </a:lnSpc>
              <a:spcBef>
                <a:spcPts val="600"/>
              </a:spcBef>
              <a:spcAft>
                <a:spcPts val="600"/>
              </a:spcAft>
              <a:buFont typeface="Arial" panose="020B0604020202020204" pitchFamily="34" charset="0"/>
              <a:buChar char="•"/>
            </a:pPr>
            <a:r>
              <a:rPr lang="pt-BR" sz="1200" dirty="0"/>
              <a:t>Fundação da Unidade Democrática Nacional (UDN), que eram opositores ao governo Vargas, um grande nome que surgiu dentro desse partido foi </a:t>
            </a:r>
            <a:r>
              <a:rPr lang="pt-BR" sz="1200" b="1" dirty="0"/>
              <a:t>Carlos Lacerda</a:t>
            </a:r>
          </a:p>
          <a:p>
            <a:pPr marL="342900" indent="-342900">
              <a:lnSpc>
                <a:spcPct val="100000"/>
              </a:lnSpc>
              <a:spcBef>
                <a:spcPts val="600"/>
              </a:spcBef>
              <a:spcAft>
                <a:spcPts val="600"/>
              </a:spcAft>
              <a:buFont typeface="Arial" panose="020B0604020202020204" pitchFamily="34" charset="0"/>
              <a:buChar char="•"/>
            </a:pPr>
            <a:r>
              <a:rPr lang="pt-BR" sz="1200" dirty="0"/>
              <a:t>Outros partidos importantes: Partido Social Democrático e Partido Trabalhista Brasileiro </a:t>
            </a:r>
          </a:p>
          <a:p>
            <a:pPr marL="342900" indent="-342900">
              <a:lnSpc>
                <a:spcPct val="100000"/>
              </a:lnSpc>
              <a:spcBef>
                <a:spcPts val="600"/>
              </a:spcBef>
              <a:spcAft>
                <a:spcPts val="600"/>
              </a:spcAft>
              <a:buFont typeface="Arial" panose="020B0604020202020204" pitchFamily="34" charset="0"/>
              <a:buChar char="•"/>
            </a:pPr>
            <a:r>
              <a:rPr lang="pt-BR" sz="1200" dirty="0"/>
              <a:t>Fundação da ESG – Escola Superior de Guerra</a:t>
            </a:r>
          </a:p>
        </p:txBody>
      </p:sp>
      <p:pic>
        <p:nvPicPr>
          <p:cNvPr id="2050" name="Picture 2" descr="Eurico Gaspar Dutra – Wikipédia, a enciclopédia livre">
            <a:extLst>
              <a:ext uri="{FF2B5EF4-FFF2-40B4-BE49-F238E27FC236}">
                <a16:creationId xmlns:a16="http://schemas.microsoft.com/office/drawing/2014/main" id="{BDE529FB-AF04-48F0-8F6C-AEDC2E73D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237" y="2560320"/>
            <a:ext cx="2666492"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7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E38A6-706A-4CA9-9D72-57ABD74E2C9E}"/>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Getúlio Vargas </a:t>
            </a:r>
          </a:p>
        </p:txBody>
      </p:sp>
      <p:sp>
        <p:nvSpPr>
          <p:cNvPr id="3" name="Espaço Reservado para Conteúdo 2">
            <a:extLst>
              <a:ext uri="{FF2B5EF4-FFF2-40B4-BE49-F238E27FC236}">
                <a16:creationId xmlns:a16="http://schemas.microsoft.com/office/drawing/2014/main" id="{00A9FE6D-7141-4241-AB50-8593BF46087D}"/>
              </a:ext>
            </a:extLst>
          </p:cNvPr>
          <p:cNvSpPr>
            <a:spLocks noGrp="1"/>
          </p:cNvSpPr>
          <p:nvPr>
            <p:ph sz="quarter" idx="10"/>
          </p:nvPr>
        </p:nvSpPr>
        <p:spPr/>
        <p:txBody>
          <a:bodyPr/>
          <a:lstStyle/>
          <a:p>
            <a:r>
              <a:rPr lang="pt-BR" i="1" dirty="0"/>
              <a:t>“Getúlio Vargas é um personagem ímpar na história do Brasil. Nascido na cidade de São Borja, no estado do Rio Grande do Sul, situado no extremo sul do país, foi deputado, ministro da Fazenda e presidente de seu estado antes de concorrer à presidência da República em 1930, como candidato de oposição. Derrotado nas eleições, liderou o movimento revolucionário deflagrado em 3 de outubro daquele ano, que acabou vitorioso e o levou à chefia do governo provisório do país. “</a:t>
            </a:r>
          </a:p>
          <a:p>
            <a:pPr algn="r"/>
            <a:r>
              <a:rPr lang="pt-BR" sz="900" i="1" dirty="0"/>
              <a:t>FERREIRA, Marieta de Moraes. </a:t>
            </a:r>
            <a:r>
              <a:rPr lang="pt-BR" sz="900" i="1" dirty="0" err="1"/>
              <a:t>Getulio</a:t>
            </a:r>
            <a:r>
              <a:rPr lang="pt-BR" sz="900" i="1" dirty="0"/>
              <a:t> Vargas: uma memória em disputa. Rio de Janeiro: CPDOC, 2006. </a:t>
            </a:r>
          </a:p>
        </p:txBody>
      </p:sp>
      <p:pic>
        <p:nvPicPr>
          <p:cNvPr id="2050" name="Picture 2" descr="Getúlio Vargas – Wikipédia, a enciclopédia livre">
            <a:extLst>
              <a:ext uri="{FF2B5EF4-FFF2-40B4-BE49-F238E27FC236}">
                <a16:creationId xmlns:a16="http://schemas.microsoft.com/office/drawing/2014/main" id="{1FCF4D48-7D63-4788-9986-AABF68B3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954" y="1265583"/>
            <a:ext cx="3313665" cy="497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39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ECC42-F398-4416-920A-7EAA1035249E}"/>
              </a:ext>
            </a:extLst>
          </p:cNvPr>
          <p:cNvSpPr>
            <a:spLocks noGrp="1"/>
          </p:cNvSpPr>
          <p:nvPr>
            <p:ph type="title"/>
          </p:nvPr>
        </p:nvSpPr>
        <p:spPr>
          <a:xfrm>
            <a:off x="326335" y="516861"/>
            <a:ext cx="11291041" cy="1596752"/>
          </a:xfrm>
        </p:spPr>
        <p:txBody>
          <a:bodyPr>
            <a:normAutofit fontScale="90000"/>
          </a:bodyPr>
          <a:lstStyle/>
          <a:p>
            <a:r>
              <a:rPr lang="pt-BR" b="0" i="0" dirty="0">
                <a:solidFill>
                  <a:srgbClr val="000000"/>
                </a:solidFill>
                <a:effectLst/>
                <a:latin typeface="ProximaNova"/>
              </a:rPr>
              <a:t>Francisco Weffort é um dos maiores estudiosos do fenômeno populista. Em seu livro o populismo na política brasileira, 0 sociólogo afirma que “O populismo foi um fenômeno político que assumiu diversas facetas" de 1945 a 1964.</a:t>
            </a:r>
            <a:endParaRPr lang="pt-BR" dirty="0"/>
          </a:p>
        </p:txBody>
      </p:sp>
      <p:sp>
        <p:nvSpPr>
          <p:cNvPr id="3" name="Espaço Reservado para Conteúdo 2">
            <a:extLst>
              <a:ext uri="{FF2B5EF4-FFF2-40B4-BE49-F238E27FC236}">
                <a16:creationId xmlns:a16="http://schemas.microsoft.com/office/drawing/2014/main" id="{756DD3E5-BF36-4D08-8FBC-FC40D6CE4AB9}"/>
              </a:ext>
            </a:extLst>
          </p:cNvPr>
          <p:cNvSpPr>
            <a:spLocks noGrp="1"/>
          </p:cNvSpPr>
          <p:nvPr>
            <p:ph sz="quarter" idx="13"/>
          </p:nvPr>
        </p:nvSpPr>
        <p:spPr/>
        <p:txBody>
          <a:bodyPr/>
          <a:lstStyle/>
          <a:p>
            <a:r>
              <a:rPr lang="pt-BR" b="0" i="0" dirty="0">
                <a:solidFill>
                  <a:srgbClr val="000000"/>
                </a:solidFill>
                <a:effectLst/>
                <a:latin typeface="ProximaNova"/>
              </a:rPr>
              <a:t>a) Quais as características mais importantes assumidas pelo populismo durante o Estado NOVO? </a:t>
            </a:r>
          </a:p>
          <a:p>
            <a:r>
              <a:rPr lang="pt-BR" b="0" i="0" dirty="0">
                <a:solidFill>
                  <a:srgbClr val="000000"/>
                </a:solidFill>
                <a:effectLst/>
                <a:latin typeface="ProximaNova"/>
              </a:rPr>
              <a:t>b) Quais as características mais importantes assumidas pelo populismo a partir de 1945?</a:t>
            </a:r>
            <a:endParaRPr lang="pt-BR" dirty="0"/>
          </a:p>
        </p:txBody>
      </p:sp>
    </p:spTree>
    <p:extLst>
      <p:ext uri="{BB962C8B-B14F-4D97-AF65-F5344CB8AC3E}">
        <p14:creationId xmlns:p14="http://schemas.microsoft.com/office/powerpoint/2010/main" val="31943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6F3FC-215C-425F-A1E2-BDBCE48CEA0C}"/>
              </a:ext>
            </a:extLst>
          </p:cNvPr>
          <p:cNvSpPr>
            <a:spLocks noGrp="1"/>
          </p:cNvSpPr>
          <p:nvPr>
            <p:ph type="title"/>
          </p:nvPr>
        </p:nvSpPr>
        <p:spPr>
          <a:xfrm>
            <a:off x="521208" y="437322"/>
            <a:ext cx="11193714" cy="1738950"/>
          </a:xfrm>
        </p:spPr>
        <p:txBody>
          <a:bodyPr>
            <a:normAutofit/>
          </a:bodyPr>
          <a:lstStyle/>
          <a:p>
            <a:r>
              <a:rPr lang="pt-BR" sz="2000" b="0" i="0" dirty="0">
                <a:solidFill>
                  <a:srgbClr val="000000"/>
                </a:solidFill>
                <a:effectLst/>
                <a:latin typeface="Raleway"/>
              </a:rPr>
              <a:t>A Quarta República brasileira foi um período da história do Brasil que aconteceu entre 1946 e 1964 e ficou conhecido por ter sido um período de democracia liberal. A Quarta República, no entanto, ficou marcada por disputas políticas que abalaram as estruturas da democracia do país, tendo como resultado final o Golpe de 1964. Um dos nomes da política brasileira que ficou conhecido por atuar em favor de grupos conservadores e que foi o pivô da crise do governo de Vargas e um dos apoiadores do golpe em 1964 foi:</a:t>
            </a:r>
            <a:endParaRPr lang="pt-BR" sz="2000" dirty="0"/>
          </a:p>
        </p:txBody>
      </p:sp>
      <p:sp>
        <p:nvSpPr>
          <p:cNvPr id="3" name="Espaço Reservado para Conteúdo 2">
            <a:extLst>
              <a:ext uri="{FF2B5EF4-FFF2-40B4-BE49-F238E27FC236}">
                <a16:creationId xmlns:a16="http://schemas.microsoft.com/office/drawing/2014/main" id="{EB0EAFFC-6A1C-4D09-A139-CA26A6B58914}"/>
              </a:ext>
            </a:extLst>
          </p:cNvPr>
          <p:cNvSpPr>
            <a:spLocks noGrp="1"/>
          </p:cNvSpPr>
          <p:nvPr>
            <p:ph sz="quarter" idx="13"/>
          </p:nvPr>
        </p:nvSpPr>
        <p:spPr/>
        <p:txBody>
          <a:bodyPr/>
          <a:lstStyle/>
          <a:p>
            <a:pPr algn="just"/>
            <a:r>
              <a:rPr lang="pt-BR" b="0" i="0" dirty="0">
                <a:solidFill>
                  <a:srgbClr val="000000"/>
                </a:solidFill>
                <a:effectLst/>
                <a:latin typeface="Raleway"/>
              </a:rPr>
              <a:t>a) Juscelino Kubitschek</a:t>
            </a:r>
          </a:p>
          <a:p>
            <a:pPr algn="just"/>
            <a:r>
              <a:rPr lang="pt-BR" b="0" i="0" dirty="0">
                <a:solidFill>
                  <a:srgbClr val="000000"/>
                </a:solidFill>
                <a:effectLst/>
                <a:latin typeface="Raleway"/>
              </a:rPr>
              <a:t>b) Henrique Teixeira Lott</a:t>
            </a:r>
          </a:p>
          <a:p>
            <a:pPr algn="just"/>
            <a:r>
              <a:rPr lang="pt-BR" b="0" i="0" dirty="0">
                <a:solidFill>
                  <a:srgbClr val="000000"/>
                </a:solidFill>
                <a:effectLst/>
                <a:latin typeface="Raleway"/>
              </a:rPr>
              <a:t>c) Jânio Quadros</a:t>
            </a:r>
          </a:p>
          <a:p>
            <a:pPr algn="just"/>
            <a:r>
              <a:rPr lang="pt-BR" b="0" i="0" dirty="0">
                <a:solidFill>
                  <a:srgbClr val="000000"/>
                </a:solidFill>
                <a:effectLst/>
                <a:latin typeface="Raleway"/>
              </a:rPr>
              <a:t>d) Carlos Lacerda</a:t>
            </a:r>
          </a:p>
          <a:p>
            <a:pPr algn="just"/>
            <a:r>
              <a:rPr lang="pt-BR" b="0" i="0" dirty="0">
                <a:solidFill>
                  <a:srgbClr val="000000"/>
                </a:solidFill>
                <a:effectLst/>
                <a:latin typeface="Raleway"/>
              </a:rPr>
              <a:t>e) Auro de Moura</a:t>
            </a:r>
          </a:p>
          <a:p>
            <a:pPr marL="0" indent="0">
              <a:buNone/>
            </a:pPr>
            <a:endParaRPr lang="pt-BR" dirty="0"/>
          </a:p>
        </p:txBody>
      </p:sp>
    </p:spTree>
    <p:extLst>
      <p:ext uri="{BB962C8B-B14F-4D97-AF65-F5344CB8AC3E}">
        <p14:creationId xmlns:p14="http://schemas.microsoft.com/office/powerpoint/2010/main" val="33034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2EA78-AEB3-469B-9025-3B17201A457B}"/>
              </a:ext>
            </a:extLst>
          </p:cNvPr>
          <p:cNvSpPr>
            <a:spLocks noGrp="1"/>
          </p:cNvSpPr>
          <p:nvPr>
            <p:ph type="title"/>
          </p:nvPr>
        </p:nvSpPr>
        <p:spPr/>
        <p:txBody>
          <a:bodyPr rtlCol="0" anchor="ctr">
            <a:normAutofit fontScale="90000"/>
          </a:bodyPr>
          <a:lstStyle/>
          <a:p>
            <a:pPr lvl="0" rtl="0"/>
            <a:r>
              <a:rPr lang="pt-br" sz="4000" b="1" dirty="0">
                <a:solidFill>
                  <a:schemeClr val="tx1"/>
                </a:solidFill>
                <a:effectLst>
                  <a:outerShdw blurRad="38100" dist="38100" dir="2700000" algn="tl">
                    <a:srgbClr val="000000">
                      <a:alpha val="43137"/>
                    </a:srgbClr>
                  </a:outerShdw>
                </a:effectLst>
              </a:rPr>
              <a:t>Redemocrat</a:t>
            </a:r>
            <a:r>
              <a:rPr lang="pt-BR" sz="4000" b="1" dirty="0">
                <a:solidFill>
                  <a:schemeClr val="tx1"/>
                </a:solidFill>
                <a:effectLst>
                  <a:outerShdw blurRad="38100" dist="38100" dir="2700000" algn="tl">
                    <a:srgbClr val="000000">
                      <a:alpha val="43137"/>
                    </a:srgbClr>
                  </a:outerShdw>
                </a:effectLst>
              </a:rPr>
              <a:t>ização após o governo Vargas</a:t>
            </a:r>
            <a:r>
              <a:rPr lang="pt-br" sz="4000" b="1" dirty="0">
                <a:solidFill>
                  <a:srgbClr val="FFFFFF"/>
                </a:solidFill>
                <a:effectLst>
                  <a:outerShdw blurRad="38100" dist="38100" dir="2700000" algn="tl">
                    <a:srgbClr val="000000">
                      <a:alpha val="43137"/>
                    </a:srgbClr>
                  </a:outerShdw>
                </a:effectLst>
              </a:rPr>
              <a:t> </a:t>
            </a:r>
            <a:endParaRPr lang="pt-br" sz="4800" b="1" dirty="0">
              <a:solidFill>
                <a:srgbClr val="FFFFFF"/>
              </a:solidFill>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idx="1"/>
          </p:nvPr>
        </p:nvSpPr>
        <p:spPr/>
        <p:txBody>
          <a:bodyPr rtlCol="0">
            <a:normAutofit fontScale="92500" lnSpcReduction="10000"/>
          </a:bodyPr>
          <a:lstStyle/>
          <a:p>
            <a:pPr>
              <a:buClr>
                <a:srgbClr val="FF0000"/>
              </a:buClr>
              <a:buFont typeface="Franklin Gothic Book" panose="020B0503020102020204" pitchFamily="34" charset="0"/>
              <a:buChar char="•"/>
            </a:pPr>
            <a:r>
              <a:rPr lang="pt-BR" dirty="0">
                <a:solidFill>
                  <a:schemeClr val="tx1"/>
                </a:solidFill>
              </a:rPr>
              <a:t>A fragilidade política após o suicídio de Vargas levou a sucessão de alguns nomes dentro da presidência no período de 17 meses: </a:t>
            </a:r>
          </a:p>
          <a:p>
            <a:pPr lvl="1">
              <a:buClr>
                <a:srgbClr val="FF0000"/>
              </a:buClr>
              <a:buFont typeface="Franklin Gothic Book" panose="020B0503020102020204" pitchFamily="34" charset="0"/>
              <a:buChar char="•"/>
            </a:pPr>
            <a:r>
              <a:rPr lang="pt-BR" b="1" dirty="0"/>
              <a:t>Café</a:t>
            </a:r>
            <a:r>
              <a:rPr lang="pt-BR" dirty="0"/>
              <a:t> </a:t>
            </a:r>
            <a:r>
              <a:rPr lang="pt-BR" b="1" dirty="0"/>
              <a:t>Filho (1954 – 1955)</a:t>
            </a:r>
            <a:r>
              <a:rPr lang="pt-BR" dirty="0"/>
              <a:t>: Vice presidente </a:t>
            </a:r>
          </a:p>
          <a:p>
            <a:pPr lvl="1">
              <a:buClr>
                <a:srgbClr val="FF0000"/>
              </a:buClr>
              <a:buFont typeface="Franklin Gothic Book" panose="020B0503020102020204" pitchFamily="34" charset="0"/>
              <a:buChar char="•"/>
            </a:pPr>
            <a:r>
              <a:rPr lang="pt-BR" b="1" dirty="0"/>
              <a:t>Carlos</a:t>
            </a:r>
            <a:r>
              <a:rPr lang="pt-BR" dirty="0"/>
              <a:t> </a:t>
            </a:r>
            <a:r>
              <a:rPr lang="pt-BR" b="1" dirty="0"/>
              <a:t>Luz (1955):</a:t>
            </a:r>
            <a:r>
              <a:rPr lang="pt-BR" dirty="0"/>
              <a:t>  Presidente da câmara </a:t>
            </a:r>
          </a:p>
          <a:p>
            <a:pPr lvl="1">
              <a:buClr>
                <a:srgbClr val="FF0000"/>
              </a:buClr>
              <a:buFont typeface="Franklin Gothic Book" panose="020B0503020102020204" pitchFamily="34" charset="0"/>
              <a:buChar char="•"/>
            </a:pPr>
            <a:r>
              <a:rPr lang="pt-BR" b="1" dirty="0"/>
              <a:t>Nereu</a:t>
            </a:r>
            <a:r>
              <a:rPr lang="pt-BR" dirty="0"/>
              <a:t> </a:t>
            </a:r>
            <a:r>
              <a:rPr lang="pt-BR" b="1" dirty="0"/>
              <a:t>Ramos (1955 – 1956)</a:t>
            </a:r>
            <a:r>
              <a:rPr lang="pt-BR" dirty="0"/>
              <a:t>:</a:t>
            </a:r>
            <a:r>
              <a:rPr lang="pt-BR" dirty="0">
                <a:solidFill>
                  <a:schemeClr val="tx1"/>
                </a:solidFill>
              </a:rPr>
              <a:t> Presidente do Senado</a:t>
            </a:r>
          </a:p>
          <a:p>
            <a:pPr>
              <a:buClr>
                <a:srgbClr val="FF0000"/>
              </a:buClr>
              <a:buFont typeface="Franklin Gothic Book" panose="020B0503020102020204" pitchFamily="34" charset="0"/>
              <a:buChar char="•"/>
            </a:pPr>
            <a:r>
              <a:rPr lang="pt-BR" dirty="0">
                <a:solidFill>
                  <a:schemeClr val="tx1"/>
                </a:solidFill>
              </a:rPr>
              <a:t>Golpe preventivo (1955) – Golpe liderado por </a:t>
            </a:r>
            <a:r>
              <a:rPr lang="pt-BR" b="1" dirty="0">
                <a:solidFill>
                  <a:schemeClr val="tx1"/>
                </a:solidFill>
              </a:rPr>
              <a:t>Henrique Teixeira Lott </a:t>
            </a:r>
            <a:r>
              <a:rPr lang="pt-BR" dirty="0">
                <a:solidFill>
                  <a:schemeClr val="tx1"/>
                </a:solidFill>
              </a:rPr>
              <a:t>que tentava assegurar a posse de Juscelino Kubitschek</a:t>
            </a:r>
          </a:p>
          <a:p>
            <a:pPr>
              <a:buClr>
                <a:srgbClr val="FF0000"/>
              </a:buClr>
              <a:buFont typeface="Franklin Gothic Book" panose="020B0503020102020204" pitchFamily="34" charset="0"/>
              <a:buChar char="•"/>
            </a:pPr>
            <a:r>
              <a:rPr lang="pt-BR" dirty="0">
                <a:solidFill>
                  <a:schemeClr val="tx1"/>
                </a:solidFill>
              </a:rPr>
              <a:t>Em 1955 o líder udenista Henrique Teixeira Lott forçou um golpe que garantia a posse de </a:t>
            </a:r>
            <a:r>
              <a:rPr lang="pt-BR" b="1" dirty="0"/>
              <a:t>Juscelino</a:t>
            </a:r>
            <a:r>
              <a:rPr lang="pt-BR" dirty="0"/>
              <a:t> </a:t>
            </a:r>
            <a:r>
              <a:rPr lang="pt-BR" b="1" dirty="0"/>
              <a:t>Kubitschek</a:t>
            </a:r>
            <a:endParaRPr lang="pt-br" dirty="0">
              <a:solidFill>
                <a:schemeClr val="tx1"/>
              </a:solidFill>
            </a:endParaRPr>
          </a:p>
        </p:txBody>
      </p:sp>
    </p:spTree>
    <p:extLst>
      <p:ext uri="{BB962C8B-B14F-4D97-AF65-F5344CB8AC3E}">
        <p14:creationId xmlns:p14="http://schemas.microsoft.com/office/powerpoint/2010/main" val="2361201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45114C-F94C-4E5C-B77C-A300E7B7D6C4}"/>
              </a:ext>
            </a:extLst>
          </p:cNvPr>
          <p:cNvSpPr>
            <a:spLocks noGrp="1"/>
          </p:cNvSpPr>
          <p:nvPr>
            <p:ph type="title"/>
          </p:nvPr>
        </p:nvSpPr>
        <p:spPr>
          <a:xfrm>
            <a:off x="1130270" y="953324"/>
            <a:ext cx="9603275" cy="530919"/>
          </a:xfrm>
        </p:spPr>
        <p:txBody>
          <a:bodyPr/>
          <a:lstStyle/>
          <a:p>
            <a:r>
              <a:rPr lang="pt-BR" b="1" dirty="0">
                <a:effectLst>
                  <a:outerShdw blurRad="38100" dist="38100" dir="2700000" algn="tl">
                    <a:srgbClr val="000000">
                      <a:alpha val="43137"/>
                    </a:srgbClr>
                  </a:outerShdw>
                </a:effectLst>
              </a:rPr>
              <a:t>Juscelino Kubitschek</a:t>
            </a:r>
          </a:p>
        </p:txBody>
      </p:sp>
      <p:sp>
        <p:nvSpPr>
          <p:cNvPr id="6" name="Espaço Reservado para Conteúdo 5">
            <a:extLst>
              <a:ext uri="{FF2B5EF4-FFF2-40B4-BE49-F238E27FC236}">
                <a16:creationId xmlns:a16="http://schemas.microsoft.com/office/drawing/2014/main" id="{5E0EA769-20ED-43E9-8DEA-1AFB7A18119F}"/>
              </a:ext>
            </a:extLst>
          </p:cNvPr>
          <p:cNvSpPr>
            <a:spLocks noGrp="1"/>
          </p:cNvSpPr>
          <p:nvPr>
            <p:ph idx="1"/>
          </p:nvPr>
        </p:nvSpPr>
        <p:spPr>
          <a:xfrm>
            <a:off x="1130270" y="1484243"/>
            <a:ext cx="5157746" cy="3760891"/>
          </a:xfrm>
        </p:spPr>
        <p:txBody>
          <a:bodyPr>
            <a:normAutofit lnSpcReduction="10000"/>
          </a:bodyPr>
          <a:lstStyle/>
          <a:p>
            <a:pPr>
              <a:buClr>
                <a:srgbClr val="FF0000"/>
              </a:buClr>
              <a:buFont typeface="Franklin Gothic Book" panose="020B0503020102020204" pitchFamily="34" charset="0"/>
              <a:buChar char="•"/>
            </a:pPr>
            <a:r>
              <a:rPr lang="pt-BR" dirty="0">
                <a:solidFill>
                  <a:schemeClr val="tx1"/>
                </a:solidFill>
              </a:rPr>
              <a:t> JK é eleito com uma margem bem apertada, em seu governo ele estabelece o plano de metas, que serão medidas propostas para o investimento interno</a:t>
            </a:r>
            <a:endParaRPr lang="pt-BR" b="1" dirty="0">
              <a:solidFill>
                <a:schemeClr val="tx1"/>
              </a:solidFill>
            </a:endParaRPr>
          </a:p>
          <a:p>
            <a:pPr>
              <a:buClr>
                <a:srgbClr val="FF0000"/>
              </a:buClr>
              <a:buFont typeface="Franklin Gothic Book" panose="020B0503020102020204" pitchFamily="34" charset="0"/>
              <a:buChar char="•"/>
            </a:pPr>
            <a:r>
              <a:rPr lang="pt-BR" b="1" dirty="0">
                <a:solidFill>
                  <a:schemeClr val="tx1"/>
                </a:solidFill>
              </a:rPr>
              <a:t> </a:t>
            </a:r>
            <a:r>
              <a:rPr lang="pt-BR" dirty="0">
                <a:solidFill>
                  <a:schemeClr val="tx1"/>
                </a:solidFill>
              </a:rPr>
              <a:t>Grande investimento na industrialização, principalmente na malha rodoviária</a:t>
            </a:r>
          </a:p>
          <a:p>
            <a:pPr>
              <a:buClr>
                <a:srgbClr val="FF0000"/>
              </a:buClr>
              <a:buFont typeface="Franklin Gothic Book" panose="020B0503020102020204" pitchFamily="34" charset="0"/>
              <a:buChar char="•"/>
            </a:pPr>
            <a:r>
              <a:rPr lang="pt-BR" dirty="0">
                <a:solidFill>
                  <a:schemeClr val="tx1"/>
                </a:solidFill>
              </a:rPr>
              <a:t>Construção da nova capital do Brasil em Brasília, fundada em 1960</a:t>
            </a:r>
          </a:p>
        </p:txBody>
      </p:sp>
      <p:sp>
        <p:nvSpPr>
          <p:cNvPr id="4" name="Espaço Reservado para Data 3">
            <a:extLst>
              <a:ext uri="{FF2B5EF4-FFF2-40B4-BE49-F238E27FC236}">
                <a16:creationId xmlns:a16="http://schemas.microsoft.com/office/drawing/2014/main" id="{125260F7-F665-4FDA-9592-A048FB9411F8}"/>
              </a:ext>
            </a:extLst>
          </p:cNvPr>
          <p:cNvSpPr>
            <a:spLocks noGrp="1"/>
          </p:cNvSpPr>
          <p:nvPr>
            <p:ph type="dt" sz="half" idx="10"/>
          </p:nvPr>
        </p:nvSpPr>
        <p:spPr/>
        <p:txBody>
          <a:bodyPr/>
          <a:lstStyle/>
          <a:p>
            <a:pPr rtl="0"/>
            <a:fld id="{623252B5-F3E6-4058-A723-196087E9E541}" type="datetime1">
              <a:rPr lang="pt-BR" smtClean="0"/>
              <a:t>18/08/2020</a:t>
            </a:fld>
            <a:endParaRPr lang="en-US" dirty="0"/>
          </a:p>
        </p:txBody>
      </p:sp>
      <p:pic>
        <p:nvPicPr>
          <p:cNvPr id="2050" name="Picture 2" descr="Juscelino Kubitschek deu apoio a Salazar na manutenção do ...">
            <a:extLst>
              <a:ext uri="{FF2B5EF4-FFF2-40B4-BE49-F238E27FC236}">
                <a16:creationId xmlns:a16="http://schemas.microsoft.com/office/drawing/2014/main" id="{34B21288-A4B0-48DE-867F-9CF75089F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159" y="1544170"/>
            <a:ext cx="5461553" cy="364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73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A7233-87DE-4F95-A8A1-9791CA28B7A0}"/>
              </a:ext>
            </a:extLst>
          </p:cNvPr>
          <p:cNvSpPr>
            <a:spLocks noGrp="1"/>
          </p:cNvSpPr>
          <p:nvPr>
            <p:ph type="title"/>
          </p:nvPr>
        </p:nvSpPr>
        <p:spPr>
          <a:xfrm>
            <a:off x="1130270" y="953325"/>
            <a:ext cx="9603275" cy="583928"/>
          </a:xfrm>
        </p:spPr>
        <p:txBody>
          <a:bodyPr/>
          <a:lstStyle/>
          <a:p>
            <a:r>
              <a:rPr lang="pt-BR" b="1" dirty="0">
                <a:effectLst>
                  <a:outerShdw blurRad="38100" dist="38100" dir="2700000" algn="tl">
                    <a:srgbClr val="000000">
                      <a:alpha val="43137"/>
                    </a:srgbClr>
                  </a:outerShdw>
                </a:effectLst>
              </a:rPr>
              <a:t>Plano de Metas – “Cinquenta anos em cinco”</a:t>
            </a:r>
          </a:p>
        </p:txBody>
      </p:sp>
      <p:sp>
        <p:nvSpPr>
          <p:cNvPr id="3" name="Espaço Reservado para Conteúdo 2">
            <a:extLst>
              <a:ext uri="{FF2B5EF4-FFF2-40B4-BE49-F238E27FC236}">
                <a16:creationId xmlns:a16="http://schemas.microsoft.com/office/drawing/2014/main" id="{22580BD4-2F16-4952-8D5F-2E0BE8D4C51D}"/>
              </a:ext>
            </a:extLst>
          </p:cNvPr>
          <p:cNvSpPr>
            <a:spLocks noGrp="1"/>
          </p:cNvSpPr>
          <p:nvPr>
            <p:ph idx="1"/>
          </p:nvPr>
        </p:nvSpPr>
        <p:spPr>
          <a:xfrm>
            <a:off x="1130270" y="1537253"/>
            <a:ext cx="9603275" cy="4611755"/>
          </a:xfrm>
        </p:spPr>
        <p:txBody>
          <a:bodyPr>
            <a:normAutofit fontScale="92500" lnSpcReduction="20000"/>
          </a:bodyPr>
          <a:lstStyle/>
          <a:p>
            <a:r>
              <a:rPr lang="pt-BR" dirty="0"/>
              <a:t>O plano de metas de JK simboliza o maior crescimento econômico na história brasileira</a:t>
            </a:r>
          </a:p>
          <a:p>
            <a:r>
              <a:rPr lang="pt-BR" dirty="0"/>
              <a:t>O plano de Metas foi desenvolvida por 30 diferentes itens e dividido em cinco setores:</a:t>
            </a:r>
          </a:p>
          <a:p>
            <a:pPr lvl="1"/>
            <a:r>
              <a:rPr lang="pt-BR" dirty="0"/>
              <a:t>Energia</a:t>
            </a:r>
          </a:p>
          <a:p>
            <a:pPr lvl="1"/>
            <a:r>
              <a:rPr lang="pt-BR" dirty="0"/>
              <a:t>Transporte </a:t>
            </a:r>
          </a:p>
          <a:p>
            <a:pPr lvl="1"/>
            <a:r>
              <a:rPr lang="pt-BR" dirty="0"/>
              <a:t>Alimentação</a:t>
            </a:r>
          </a:p>
          <a:p>
            <a:pPr lvl="1"/>
            <a:r>
              <a:rPr lang="pt-BR" dirty="0"/>
              <a:t>Industrias de base</a:t>
            </a:r>
          </a:p>
          <a:p>
            <a:pPr lvl="1"/>
            <a:r>
              <a:rPr lang="pt-BR" dirty="0"/>
              <a:t>Educação</a:t>
            </a:r>
          </a:p>
          <a:p>
            <a:r>
              <a:rPr lang="pt-BR" i="1" dirty="0"/>
              <a:t>Ponto de estrangulamento:</a:t>
            </a:r>
            <a:r>
              <a:rPr lang="pt-BR" dirty="0"/>
              <a:t> mostrava limites dentro do desenvolvimento industrial </a:t>
            </a:r>
          </a:p>
          <a:p>
            <a:r>
              <a:rPr lang="pt-BR" i="1" dirty="0"/>
              <a:t>Ponto de germinação:</a:t>
            </a:r>
            <a:r>
              <a:rPr lang="pt-BR" dirty="0"/>
              <a:t> incentivava o investimento na indústria que iriam abastecer o próprio movimento </a:t>
            </a:r>
            <a:endParaRPr lang="pt-BR" i="1" dirty="0"/>
          </a:p>
          <a:p>
            <a:endParaRPr lang="pt-BR" dirty="0"/>
          </a:p>
        </p:txBody>
      </p:sp>
    </p:spTree>
    <p:extLst>
      <p:ext uri="{BB962C8B-B14F-4D97-AF65-F5344CB8AC3E}">
        <p14:creationId xmlns:p14="http://schemas.microsoft.com/office/powerpoint/2010/main" val="3290454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CB1D7-DF02-46FE-A276-D29C8725FD50}"/>
              </a:ext>
            </a:extLst>
          </p:cNvPr>
          <p:cNvSpPr>
            <a:spLocks noGrp="1"/>
          </p:cNvSpPr>
          <p:nvPr>
            <p:ph type="title"/>
          </p:nvPr>
        </p:nvSpPr>
        <p:spPr>
          <a:xfrm>
            <a:off x="1130270" y="953325"/>
            <a:ext cx="9603275" cy="544172"/>
          </a:xfrm>
        </p:spPr>
        <p:txBody>
          <a:bodyPr/>
          <a:lstStyle/>
          <a:p>
            <a:r>
              <a:rPr lang="pt-BR" b="1" dirty="0">
                <a:effectLst>
                  <a:outerShdw blurRad="38100" dist="38100" dir="2700000" algn="tl">
                    <a:srgbClr val="000000">
                      <a:alpha val="43137"/>
                    </a:srgbClr>
                  </a:outerShdw>
                </a:effectLst>
              </a:rPr>
              <a:t>Construção de Brasília - 1960</a:t>
            </a:r>
          </a:p>
        </p:txBody>
      </p:sp>
      <p:sp>
        <p:nvSpPr>
          <p:cNvPr id="3" name="Espaço Reservado para Conteúdo 2">
            <a:extLst>
              <a:ext uri="{FF2B5EF4-FFF2-40B4-BE49-F238E27FC236}">
                <a16:creationId xmlns:a16="http://schemas.microsoft.com/office/drawing/2014/main" id="{896B2D48-FC1A-47A7-BA4F-7297964837A4}"/>
              </a:ext>
            </a:extLst>
          </p:cNvPr>
          <p:cNvSpPr>
            <a:spLocks noGrp="1"/>
          </p:cNvSpPr>
          <p:nvPr>
            <p:ph idx="1"/>
          </p:nvPr>
        </p:nvSpPr>
        <p:spPr>
          <a:xfrm>
            <a:off x="1130270" y="1497497"/>
            <a:ext cx="9603275" cy="4545494"/>
          </a:xfrm>
        </p:spPr>
        <p:txBody>
          <a:bodyPr/>
          <a:lstStyle/>
          <a:p>
            <a:r>
              <a:rPr lang="pt-BR" dirty="0"/>
              <a:t>O também chamado </a:t>
            </a:r>
            <a:r>
              <a:rPr lang="pt-BR" b="1" dirty="0"/>
              <a:t>plano piloto </a:t>
            </a:r>
            <a:r>
              <a:rPr lang="pt-BR" dirty="0"/>
              <a:t>promoveria uma mudança importante na política e no mapa brasileiro, aliado a arquitetura de Oscar Niemeyer temos inicio a construção de Brasília </a:t>
            </a:r>
          </a:p>
          <a:p>
            <a:r>
              <a:rPr lang="pt-BR" dirty="0"/>
              <a:t>A construção de Brasília aceleraria a interiorização brasileira como também movimentaria a indústria interna</a:t>
            </a:r>
          </a:p>
          <a:p>
            <a:r>
              <a:rPr lang="pt-BR" dirty="0"/>
              <a:t>A construção de Brasília só foi incorporado no seu plano de governo ao final da campanha</a:t>
            </a:r>
          </a:p>
          <a:p>
            <a:r>
              <a:rPr lang="pt-BR" dirty="0"/>
              <a:t>Brasília é o maior símbolo do chamado “anos dourados”, representava o modernismo desse período </a:t>
            </a:r>
          </a:p>
        </p:txBody>
      </p:sp>
    </p:spTree>
    <p:extLst>
      <p:ext uri="{BB962C8B-B14F-4D97-AF65-F5344CB8AC3E}">
        <p14:creationId xmlns:p14="http://schemas.microsoft.com/office/powerpoint/2010/main" val="11583256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USTRIALIZAÇÃO BRASILEIRA: VARGAS E JK - ProEnem">
            <a:extLst>
              <a:ext uri="{FF2B5EF4-FFF2-40B4-BE49-F238E27FC236}">
                <a16:creationId xmlns:a16="http://schemas.microsoft.com/office/drawing/2014/main" id="{B6F61899-8B56-4ED0-A460-1E3178CDC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48" y="346627"/>
            <a:ext cx="11540104" cy="616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637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39D71-E697-4DB1-A86D-41066CA6F41E}"/>
              </a:ext>
            </a:extLst>
          </p:cNvPr>
          <p:cNvSpPr>
            <a:spLocks noGrp="1"/>
          </p:cNvSpPr>
          <p:nvPr>
            <p:ph type="title"/>
          </p:nvPr>
        </p:nvSpPr>
        <p:spPr/>
        <p:txBody>
          <a:bodyPr>
            <a:noAutofit/>
          </a:bodyPr>
          <a:lstStyle/>
          <a:p>
            <a:r>
              <a:rPr lang="pt-BR" sz="1800" b="0" i="0" dirty="0">
                <a:solidFill>
                  <a:srgbClr val="000000"/>
                </a:solidFill>
                <a:effectLst/>
                <a:latin typeface="Raleway"/>
              </a:rPr>
              <a:t>O governo JK (1956 – 1960) – com o slogan “50 anos em 5” – adotou estratégias e políticas que tinham como objetivo central expandir a economia brasileira. Considerando seu aprendizado sobre esse período de nossa história, indique e comente duas características do processo de desenvolvimento econômico naquele período.</a:t>
            </a:r>
            <a:endParaRPr lang="pt-BR" sz="1800" dirty="0"/>
          </a:p>
        </p:txBody>
      </p:sp>
      <p:sp>
        <p:nvSpPr>
          <p:cNvPr id="3" name="Espaço Reservado para Conteúdo 2">
            <a:extLst>
              <a:ext uri="{FF2B5EF4-FFF2-40B4-BE49-F238E27FC236}">
                <a16:creationId xmlns:a16="http://schemas.microsoft.com/office/drawing/2014/main" id="{6628CCFE-E2AE-4CE2-AD7D-7FD60A443B8C}"/>
              </a:ext>
            </a:extLst>
          </p:cNvPr>
          <p:cNvSpPr>
            <a:spLocks noGrp="1"/>
          </p:cNvSpPr>
          <p:nvPr>
            <p:ph idx="1"/>
          </p:nvPr>
        </p:nvSpPr>
        <p:spPr/>
        <p:txBody>
          <a:bodyPr/>
          <a:lstStyle/>
          <a:p>
            <a:r>
              <a:rPr lang="pt-BR" b="0" i="0" dirty="0">
                <a:solidFill>
                  <a:srgbClr val="000000"/>
                </a:solidFill>
                <a:effectLst/>
                <a:latin typeface="Raleway"/>
              </a:rPr>
              <a:t>Observando as feições econômicas do governo JK, percebemos que o desenvolvimento econômico daquele tempo, esteve fortemente marcado pela entrada do capital estrangeiro através da instalação de multinacionais no país. Apesar do visível crescimento, observamos que essa experiência de crescimento foi realizada à custa da elevação da dívida externa brasileira.</a:t>
            </a:r>
            <a:endParaRPr lang="pt-BR" dirty="0"/>
          </a:p>
        </p:txBody>
      </p:sp>
    </p:spTree>
    <p:extLst>
      <p:ext uri="{BB962C8B-B14F-4D97-AF65-F5344CB8AC3E}">
        <p14:creationId xmlns:p14="http://schemas.microsoft.com/office/powerpoint/2010/main" val="1428626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E56B3-3012-45E9-8177-D739AC55548E}"/>
              </a:ext>
            </a:extLst>
          </p:cNvPr>
          <p:cNvSpPr>
            <a:spLocks noGrp="1"/>
          </p:cNvSpPr>
          <p:nvPr>
            <p:ph type="title"/>
          </p:nvPr>
        </p:nvSpPr>
        <p:spPr>
          <a:xfrm>
            <a:off x="1130270" y="953324"/>
            <a:ext cx="9603275" cy="1637476"/>
          </a:xfrm>
        </p:spPr>
        <p:txBody>
          <a:bodyPr>
            <a:normAutofit fontScale="90000"/>
          </a:bodyPr>
          <a:lstStyle/>
          <a:p>
            <a:r>
              <a:rPr lang="pt-BR" sz="1600" dirty="0"/>
              <a:t>(UERJ) “Bossa-nova mesmo é ser presidente/ desta terra descoberta por Cabral./ Para tanto basta ser tão simplesmente simpático... risonho... original” – Juca Chaves</a:t>
            </a:r>
            <a:br>
              <a:rPr lang="pt-BR" sz="1600" dirty="0"/>
            </a:br>
            <a:r>
              <a:rPr lang="pt-BR" sz="1600" dirty="0"/>
              <a:t>“Bota o retrato do velho outra vez/ Bota no mesmo lugar/ O sorriso do </a:t>
            </a:r>
            <a:r>
              <a:rPr lang="pt-BR" sz="1600" dirty="0" err="1"/>
              <a:t>velinho</a:t>
            </a:r>
            <a:r>
              <a:rPr lang="pt-BR" sz="1600" dirty="0"/>
              <a:t>/ Faz a gente se animar, oi (...) O sorriso do </a:t>
            </a:r>
            <a:r>
              <a:rPr lang="pt-BR" sz="1600" dirty="0" err="1"/>
              <a:t>velinho</a:t>
            </a:r>
            <a:r>
              <a:rPr lang="pt-BR" sz="1600" dirty="0"/>
              <a:t>/ Faz a gente trabalhar” – Marino Pinto e Haroldo Lobo</a:t>
            </a:r>
            <a:br>
              <a:rPr lang="pt-BR" sz="1600" dirty="0"/>
            </a:br>
            <a:r>
              <a:rPr lang="pt-BR" sz="1600" dirty="0"/>
              <a:t>Os estilos de governar de Getúlio Vargas e de Juscelino Kubitschek são abordados nas letras de música apresentadas. Um elemento comum das políticas econômicas destes dois governos está indicado na seguinte alternativa</a:t>
            </a:r>
            <a:r>
              <a:rPr lang="pt-BR" dirty="0"/>
              <a:t>:</a:t>
            </a:r>
            <a:br>
              <a:rPr lang="pt-BR" dirty="0"/>
            </a:br>
            <a:endParaRPr lang="pt-BR" dirty="0"/>
          </a:p>
        </p:txBody>
      </p:sp>
      <p:sp>
        <p:nvSpPr>
          <p:cNvPr id="3" name="Espaço Reservado para Conteúdo 2">
            <a:extLst>
              <a:ext uri="{FF2B5EF4-FFF2-40B4-BE49-F238E27FC236}">
                <a16:creationId xmlns:a16="http://schemas.microsoft.com/office/drawing/2014/main" id="{B75AD0CD-0595-43EA-B115-89476500658F}"/>
              </a:ext>
            </a:extLst>
          </p:cNvPr>
          <p:cNvSpPr>
            <a:spLocks noGrp="1"/>
          </p:cNvSpPr>
          <p:nvPr>
            <p:ph idx="1"/>
          </p:nvPr>
        </p:nvSpPr>
        <p:spPr>
          <a:xfrm>
            <a:off x="1130270" y="2701635"/>
            <a:ext cx="9603275" cy="2764709"/>
          </a:xfrm>
        </p:spPr>
        <p:txBody>
          <a:bodyPr/>
          <a:lstStyle/>
          <a:p>
            <a:r>
              <a:rPr lang="pt-BR" dirty="0"/>
              <a:t>a) trabalhismo</a:t>
            </a:r>
          </a:p>
          <a:p>
            <a:r>
              <a:rPr lang="pt-BR" dirty="0"/>
              <a:t>b) monetarismo</a:t>
            </a:r>
          </a:p>
          <a:p>
            <a:r>
              <a:rPr lang="pt-BR" dirty="0"/>
              <a:t>c) industrialismo</a:t>
            </a:r>
          </a:p>
          <a:p>
            <a:r>
              <a:rPr lang="pt-BR" dirty="0"/>
              <a:t>d) corporativismo</a:t>
            </a:r>
          </a:p>
          <a:p>
            <a:endParaRPr lang="pt-BR" dirty="0"/>
          </a:p>
        </p:txBody>
      </p:sp>
    </p:spTree>
    <p:extLst>
      <p:ext uri="{BB962C8B-B14F-4D97-AF65-F5344CB8AC3E}">
        <p14:creationId xmlns:p14="http://schemas.microsoft.com/office/powerpoint/2010/main" val="1874600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E7E0208-583D-4C23-B822-44DBC224A9EE}"/>
              </a:ext>
            </a:extLst>
          </p:cNvPr>
          <p:cNvSpPr>
            <a:spLocks noGrp="1"/>
          </p:cNvSpPr>
          <p:nvPr>
            <p:ph type="title"/>
          </p:nvPr>
        </p:nvSpPr>
        <p:spPr>
          <a:xfrm>
            <a:off x="1124291" y="952578"/>
            <a:ext cx="3275013" cy="451750"/>
          </a:xfrm>
        </p:spPr>
        <p:txBody>
          <a:bodyPr/>
          <a:lstStyle/>
          <a:p>
            <a:r>
              <a:rPr lang="pt-BR" b="1" dirty="0">
                <a:effectLst>
                  <a:outerShdw blurRad="38100" dist="38100" dir="2700000" algn="tl">
                    <a:srgbClr val="000000">
                      <a:alpha val="43137"/>
                    </a:srgbClr>
                  </a:outerShdw>
                </a:effectLst>
              </a:rPr>
              <a:t>Plano de metas</a:t>
            </a:r>
          </a:p>
        </p:txBody>
      </p:sp>
      <p:sp>
        <p:nvSpPr>
          <p:cNvPr id="6" name="Espaço Reservado para Texto 5">
            <a:extLst>
              <a:ext uri="{FF2B5EF4-FFF2-40B4-BE49-F238E27FC236}">
                <a16:creationId xmlns:a16="http://schemas.microsoft.com/office/drawing/2014/main" id="{D5753CAB-0B25-4982-BCE7-8E96D37C00DF}"/>
              </a:ext>
            </a:extLst>
          </p:cNvPr>
          <p:cNvSpPr>
            <a:spLocks noGrp="1"/>
          </p:cNvSpPr>
          <p:nvPr>
            <p:ph type="body" sz="half" idx="2"/>
          </p:nvPr>
        </p:nvSpPr>
        <p:spPr>
          <a:xfrm>
            <a:off x="1124291" y="1445550"/>
            <a:ext cx="5925866" cy="4505221"/>
          </a:xfrm>
        </p:spPr>
        <p:txBody>
          <a:bodyPr/>
          <a:lstStyle/>
          <a:p>
            <a:r>
              <a:rPr lang="pt-BR" dirty="0"/>
              <a:t>O plano de metas priorizava alguns setores: </a:t>
            </a:r>
            <a:r>
              <a:rPr lang="pt-BR" b="0" i="0" dirty="0">
                <a:effectLst/>
                <a:latin typeface="+mj-lt"/>
              </a:rPr>
              <a:t>energia, transporte (que receberam perto de 70% da dotação orçamentária original do plano), indústria, educação e alimentação. O plano carrega o famoso lema “50 anos em 5”.</a:t>
            </a:r>
          </a:p>
          <a:p>
            <a:r>
              <a:rPr lang="pt-BR" dirty="0">
                <a:latin typeface="+mj-lt"/>
              </a:rPr>
              <a:t>O cerne do plano consistia em:</a:t>
            </a:r>
          </a:p>
          <a:p>
            <a:pPr marL="285750" indent="-285750">
              <a:lnSpc>
                <a:spcPct val="100000"/>
              </a:lnSpc>
              <a:spcBef>
                <a:spcPts val="0"/>
              </a:spcBef>
              <a:buFont typeface="Arial" panose="020B0604020202020204" pitchFamily="34" charset="0"/>
              <a:buChar char="•"/>
            </a:pPr>
            <a:r>
              <a:rPr lang="pt-BR" b="0" i="0" dirty="0">
                <a:effectLst/>
                <a:latin typeface="+mj-lt"/>
              </a:rPr>
              <a:t>A implantação da</a:t>
            </a:r>
            <a:r>
              <a:rPr lang="pt-BR" b="0" i="1" dirty="0">
                <a:effectLst/>
                <a:latin typeface="+mj-lt"/>
              </a:rPr>
              <a:t> indústria automobilística</a:t>
            </a:r>
          </a:p>
          <a:p>
            <a:pPr marL="285750" indent="-285750">
              <a:lnSpc>
                <a:spcPct val="100000"/>
              </a:lnSpc>
              <a:spcBef>
                <a:spcPts val="0"/>
              </a:spcBef>
              <a:buFont typeface="Arial" panose="020B0604020202020204" pitchFamily="34" charset="0"/>
              <a:buChar char="•"/>
            </a:pPr>
            <a:r>
              <a:rPr lang="pt-BR" b="0" i="0" dirty="0">
                <a:effectLst/>
                <a:latin typeface="+mj-lt"/>
              </a:rPr>
              <a:t>A expansão das </a:t>
            </a:r>
            <a:r>
              <a:rPr lang="pt-BR" b="0" i="1" dirty="0">
                <a:effectLst/>
                <a:latin typeface="+mj-lt"/>
              </a:rPr>
              <a:t>usinas hidrelétricas</a:t>
            </a:r>
            <a:endParaRPr lang="pt-BR" i="1" dirty="0">
              <a:latin typeface="+mj-lt"/>
            </a:endParaRPr>
          </a:p>
          <a:p>
            <a:pPr marL="285750" indent="-285750">
              <a:lnSpc>
                <a:spcPct val="100000"/>
              </a:lnSpc>
              <a:spcBef>
                <a:spcPts val="0"/>
              </a:spcBef>
              <a:buFont typeface="Arial" panose="020B0604020202020204" pitchFamily="34" charset="0"/>
              <a:buChar char="•"/>
            </a:pPr>
            <a:r>
              <a:rPr lang="pt-BR" b="0" i="0" dirty="0">
                <a:effectLst/>
                <a:latin typeface="+mj-lt"/>
              </a:rPr>
              <a:t>A criação do </a:t>
            </a:r>
            <a:r>
              <a:rPr lang="pt-BR" b="0" i="1" dirty="0">
                <a:effectLst/>
                <a:latin typeface="+mj-lt"/>
              </a:rPr>
              <a:t>Conselho Nacional de Energia Nuclear</a:t>
            </a:r>
            <a:r>
              <a:rPr lang="pt-BR" b="0" i="0" dirty="0">
                <a:effectLst/>
                <a:latin typeface="+mj-lt"/>
              </a:rPr>
              <a:t>;</a:t>
            </a:r>
            <a:endParaRPr lang="pt-BR" b="0" i="1" dirty="0">
              <a:effectLst/>
              <a:latin typeface="+mj-lt"/>
            </a:endParaRPr>
          </a:p>
          <a:p>
            <a:pPr marL="285750" indent="-285750">
              <a:lnSpc>
                <a:spcPct val="100000"/>
              </a:lnSpc>
              <a:spcBef>
                <a:spcPts val="0"/>
              </a:spcBef>
              <a:buFont typeface="Arial" panose="020B0604020202020204" pitchFamily="34" charset="0"/>
              <a:buChar char="•"/>
            </a:pPr>
            <a:r>
              <a:rPr lang="pt-BR" b="0" i="0" dirty="0">
                <a:effectLst/>
                <a:latin typeface="+mj-lt"/>
              </a:rPr>
              <a:t>A criação da </a:t>
            </a:r>
            <a:r>
              <a:rPr lang="pt-BR" b="0" i="1" dirty="0">
                <a:effectLst/>
                <a:latin typeface="+mj-lt"/>
              </a:rPr>
              <a:t>Superintendência do Desenvolvimento do Nordeste</a:t>
            </a:r>
            <a:r>
              <a:rPr lang="pt-BR" b="0" i="0" dirty="0">
                <a:effectLst/>
                <a:latin typeface="+mj-lt"/>
              </a:rPr>
              <a:t> (SUDENE)</a:t>
            </a:r>
            <a:endParaRPr lang="pt-BR" i="1" dirty="0">
              <a:latin typeface="+mj-lt"/>
            </a:endParaRPr>
          </a:p>
          <a:p>
            <a:pPr marL="285750" indent="-285750">
              <a:lnSpc>
                <a:spcPct val="100000"/>
              </a:lnSpc>
              <a:spcBef>
                <a:spcPts val="0"/>
              </a:spcBef>
              <a:buFont typeface="Arial" panose="020B0604020202020204" pitchFamily="34" charset="0"/>
              <a:buChar char="•"/>
            </a:pPr>
            <a:r>
              <a:rPr lang="pt-BR" b="0" i="0" dirty="0">
                <a:effectLst/>
                <a:latin typeface="+mj-lt"/>
              </a:rPr>
              <a:t>A expansão da </a:t>
            </a:r>
            <a:r>
              <a:rPr lang="pt-BR" b="0" i="1" dirty="0">
                <a:effectLst/>
                <a:latin typeface="+mj-lt"/>
              </a:rPr>
              <a:t>indústria do aço</a:t>
            </a:r>
            <a:r>
              <a:rPr lang="pt-BR" b="0" i="0" dirty="0">
                <a:effectLst/>
                <a:latin typeface="+mj-lt"/>
              </a:rPr>
              <a:t>;</a:t>
            </a:r>
          </a:p>
          <a:p>
            <a:pPr marL="285750" indent="-285750">
              <a:lnSpc>
                <a:spcPct val="100000"/>
              </a:lnSpc>
              <a:spcBef>
                <a:spcPts val="0"/>
              </a:spcBef>
              <a:buFont typeface="Arial" panose="020B0604020202020204" pitchFamily="34" charset="0"/>
              <a:buChar char="•"/>
            </a:pPr>
            <a:r>
              <a:rPr lang="pt-BR" b="0" i="0" dirty="0">
                <a:effectLst/>
                <a:latin typeface="+mj-lt"/>
              </a:rPr>
              <a:t>A criação do </a:t>
            </a:r>
            <a:r>
              <a:rPr lang="pt-BR" b="0" i="1" dirty="0">
                <a:effectLst/>
                <a:latin typeface="+mj-lt"/>
              </a:rPr>
              <a:t>Ministério das Minas e Energia</a:t>
            </a:r>
            <a:r>
              <a:rPr lang="pt-BR" b="0" i="0" dirty="0">
                <a:effectLst/>
                <a:latin typeface="+mj-lt"/>
              </a:rPr>
              <a:t>, instalado apenas no governo seguinte;</a:t>
            </a:r>
            <a:endParaRPr lang="pt-BR" dirty="0">
              <a:latin typeface="+mj-lt"/>
            </a:endParaRPr>
          </a:p>
          <a:p>
            <a:pPr marL="285750" indent="-285750">
              <a:lnSpc>
                <a:spcPct val="100000"/>
              </a:lnSpc>
              <a:spcBef>
                <a:spcPts val="0"/>
              </a:spcBef>
              <a:buFont typeface="Arial" panose="020B0604020202020204" pitchFamily="34" charset="0"/>
              <a:buChar char="•"/>
            </a:pPr>
            <a:r>
              <a:rPr lang="pt-BR" b="0" i="0" dirty="0">
                <a:effectLst/>
                <a:latin typeface="+mj-lt"/>
              </a:rPr>
              <a:t>A </a:t>
            </a:r>
            <a:r>
              <a:rPr lang="pt-BR" b="0" i="1" dirty="0">
                <a:effectLst/>
                <a:latin typeface="+mj-lt"/>
              </a:rPr>
              <a:t>fundação de </a:t>
            </a:r>
            <a:r>
              <a:rPr lang="pt-BR" b="0" i="1" strike="noStrike" dirty="0">
                <a:effectLst/>
                <a:latin typeface="+mj-lt"/>
              </a:rPr>
              <a:t>Brasília</a:t>
            </a:r>
            <a:r>
              <a:rPr lang="pt-BR" b="0" i="0" dirty="0">
                <a:effectLst/>
                <a:latin typeface="+mj-lt"/>
              </a:rPr>
              <a:t>,</a:t>
            </a:r>
            <a:endParaRPr lang="pt-BR" b="0" i="1" dirty="0">
              <a:effectLst/>
              <a:latin typeface="+mj-lt"/>
            </a:endParaRPr>
          </a:p>
          <a:p>
            <a:endParaRPr lang="pt-BR" dirty="0">
              <a:latin typeface="+mj-lt"/>
            </a:endParaRPr>
          </a:p>
        </p:txBody>
      </p:sp>
      <p:pic>
        <p:nvPicPr>
          <p:cNvPr id="1028" name="Picture 4" descr="Plano de Metas | JK CPDOC">
            <a:extLst>
              <a:ext uri="{FF2B5EF4-FFF2-40B4-BE49-F238E27FC236}">
                <a16:creationId xmlns:a16="http://schemas.microsoft.com/office/drawing/2014/main" id="{FFCF514A-B4ED-48F2-9A66-A396572B92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0973" y="1178453"/>
            <a:ext cx="4107260" cy="450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882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EC245-D387-47E5-BBDD-DE141C2A91C3}"/>
              </a:ext>
            </a:extLst>
          </p:cNvPr>
          <p:cNvSpPr>
            <a:spLocks noGrp="1"/>
          </p:cNvSpPr>
          <p:nvPr>
            <p:ph type="title"/>
          </p:nvPr>
        </p:nvSpPr>
        <p:spPr>
          <a:xfrm>
            <a:off x="521207" y="554636"/>
            <a:ext cx="7303659" cy="533500"/>
          </a:xfrm>
        </p:spPr>
        <p:txBody>
          <a:bodyPr>
            <a:normAutofit fontScale="90000"/>
          </a:bodyPr>
          <a:lstStyle/>
          <a:p>
            <a:r>
              <a:rPr lang="pt-BR" b="1" dirty="0">
                <a:effectLst>
                  <a:outerShdw blurRad="38100" dist="38100" dir="2700000" algn="tl">
                    <a:srgbClr val="000000">
                      <a:alpha val="43137"/>
                    </a:srgbClr>
                  </a:outerShdw>
                </a:effectLst>
              </a:rPr>
              <a:t>Aspectos gerais da Era Vargas (1930 – 1945)</a:t>
            </a:r>
          </a:p>
        </p:txBody>
      </p:sp>
      <p:sp>
        <p:nvSpPr>
          <p:cNvPr id="3" name="Espaço Reservado para Conteúdo 2">
            <a:extLst>
              <a:ext uri="{FF2B5EF4-FFF2-40B4-BE49-F238E27FC236}">
                <a16:creationId xmlns:a16="http://schemas.microsoft.com/office/drawing/2014/main" id="{C4856635-F0A3-4C17-947D-EFA7C9DE3BEB}"/>
              </a:ext>
            </a:extLst>
          </p:cNvPr>
          <p:cNvSpPr>
            <a:spLocks noGrp="1"/>
          </p:cNvSpPr>
          <p:nvPr>
            <p:ph sz="quarter" idx="10"/>
          </p:nvPr>
        </p:nvSpPr>
        <p:spPr>
          <a:xfrm>
            <a:off x="539496" y="1435608"/>
            <a:ext cx="4628852" cy="5137470"/>
          </a:xfrm>
          <a:effectLst/>
        </p:spPr>
        <p:txBody>
          <a:bodyPr>
            <a:normAutofit/>
          </a:bodyPr>
          <a:lstStyle/>
          <a:p>
            <a:pPr indent="-171450">
              <a:spcBef>
                <a:spcPts val="0"/>
              </a:spcBef>
              <a:spcAft>
                <a:spcPts val="0"/>
              </a:spcAft>
              <a:buFont typeface="Arial" panose="020B0604020202020204" pitchFamily="34" charset="0"/>
              <a:buChar char="•"/>
            </a:pPr>
            <a:r>
              <a:rPr lang="pt-BR" sz="1400" b="1" dirty="0"/>
              <a:t>Contexto político daquele momento:</a:t>
            </a:r>
          </a:p>
          <a:p>
            <a:pPr lvl="2" indent="-171450">
              <a:spcBef>
                <a:spcPts val="0"/>
              </a:spcBef>
              <a:spcAft>
                <a:spcPts val="0"/>
              </a:spcAft>
            </a:pPr>
            <a:r>
              <a:rPr lang="pt-BR" dirty="0"/>
              <a:t>Mudanças no governo mundial</a:t>
            </a:r>
          </a:p>
          <a:p>
            <a:pPr lvl="2" indent="-171450">
              <a:spcBef>
                <a:spcPts val="0"/>
              </a:spcBef>
              <a:spcAft>
                <a:spcPts val="0"/>
              </a:spcAft>
            </a:pPr>
            <a:r>
              <a:rPr lang="pt-BR" dirty="0"/>
              <a:t>Período de guerras</a:t>
            </a:r>
          </a:p>
          <a:p>
            <a:pPr lvl="2" indent="-171450">
              <a:spcBef>
                <a:spcPts val="0"/>
              </a:spcBef>
              <a:spcAft>
                <a:spcPts val="0"/>
              </a:spcAft>
            </a:pPr>
            <a:r>
              <a:rPr lang="pt-BR" dirty="0"/>
              <a:t>Industrialização da economia</a:t>
            </a:r>
          </a:p>
          <a:p>
            <a:pPr lvl="2" indent="-171450">
              <a:spcBef>
                <a:spcPts val="0"/>
              </a:spcBef>
              <a:spcAft>
                <a:spcPts val="0"/>
              </a:spcAft>
            </a:pPr>
            <a:r>
              <a:rPr lang="pt-BR" dirty="0"/>
              <a:t>3 de novembro de 1930  Getúlio assume como um governo provisório </a:t>
            </a:r>
          </a:p>
          <a:p>
            <a:pPr indent="-171450">
              <a:spcBef>
                <a:spcPts val="0"/>
              </a:spcBef>
              <a:spcAft>
                <a:spcPts val="0"/>
              </a:spcAft>
            </a:pPr>
            <a:endParaRPr lang="pt-BR" dirty="0"/>
          </a:p>
          <a:p>
            <a:pPr indent="-171450">
              <a:spcBef>
                <a:spcPts val="0"/>
              </a:spcBef>
              <a:spcAft>
                <a:spcPts val="0"/>
              </a:spcAft>
              <a:buFont typeface="Arial" panose="020B0604020202020204" pitchFamily="34" charset="0"/>
              <a:buChar char="•"/>
            </a:pPr>
            <a:r>
              <a:rPr lang="pt-BR" sz="1400" b="1" dirty="0"/>
              <a:t>Mudanças no governo Vargas:</a:t>
            </a:r>
          </a:p>
          <a:p>
            <a:pPr lvl="2" indent="-171450">
              <a:spcBef>
                <a:spcPts val="0"/>
              </a:spcBef>
              <a:spcAft>
                <a:spcPts val="0"/>
              </a:spcAft>
            </a:pPr>
            <a:r>
              <a:rPr lang="pt-BR" dirty="0"/>
              <a:t>Intervenção nos estados</a:t>
            </a:r>
          </a:p>
          <a:p>
            <a:pPr lvl="2" indent="-171450">
              <a:spcBef>
                <a:spcPts val="0"/>
              </a:spcBef>
              <a:spcAft>
                <a:spcPts val="0"/>
              </a:spcAft>
            </a:pPr>
            <a:r>
              <a:rPr lang="pt-BR" dirty="0"/>
              <a:t>Centralização da politica</a:t>
            </a:r>
          </a:p>
          <a:p>
            <a:pPr lvl="2" indent="-171450">
              <a:spcBef>
                <a:spcPts val="0"/>
              </a:spcBef>
              <a:spcAft>
                <a:spcPts val="0"/>
              </a:spcAft>
            </a:pPr>
            <a:r>
              <a:rPr lang="pt-BR" dirty="0"/>
              <a:t>Queima do café e fundação do </a:t>
            </a:r>
            <a:r>
              <a:rPr lang="pt-BR" b="1" dirty="0"/>
              <a:t>Ministério do Café</a:t>
            </a:r>
          </a:p>
          <a:p>
            <a:pPr lvl="2" indent="-171450">
              <a:spcBef>
                <a:spcPts val="0"/>
              </a:spcBef>
              <a:spcAft>
                <a:spcPts val="0"/>
              </a:spcAft>
            </a:pPr>
            <a:r>
              <a:rPr lang="pt-BR" dirty="0"/>
              <a:t>Direitos trabalhistas (CLT)</a:t>
            </a:r>
          </a:p>
          <a:p>
            <a:pPr lvl="2" indent="-171450">
              <a:spcBef>
                <a:spcPts val="0"/>
              </a:spcBef>
              <a:spcAft>
                <a:spcPts val="0"/>
              </a:spcAft>
            </a:pPr>
            <a:r>
              <a:rPr lang="pt-BR" dirty="0"/>
              <a:t>Política sindicalista – O sindicalismo pelego</a:t>
            </a:r>
          </a:p>
          <a:p>
            <a:pPr lvl="3" indent="-171450">
              <a:spcBef>
                <a:spcPts val="0"/>
              </a:spcBef>
              <a:spcAft>
                <a:spcPts val="0"/>
              </a:spcAft>
            </a:pPr>
            <a:r>
              <a:rPr lang="pt-BR" dirty="0"/>
              <a:t>Corporativismo </a:t>
            </a:r>
          </a:p>
          <a:p>
            <a:pPr lvl="2" indent="-171450">
              <a:spcBef>
                <a:spcPts val="0"/>
              </a:spcBef>
              <a:spcAft>
                <a:spcPts val="0"/>
              </a:spcAft>
            </a:pPr>
            <a:endParaRPr lang="pt-BR" dirty="0"/>
          </a:p>
          <a:p>
            <a:pPr marL="114300" indent="-285750">
              <a:spcBef>
                <a:spcPts val="0"/>
              </a:spcBef>
              <a:spcAft>
                <a:spcPts val="0"/>
              </a:spcAft>
              <a:buFont typeface="Arial" panose="020B0604020202020204" pitchFamily="34" charset="0"/>
              <a:buChar char="•"/>
            </a:pPr>
            <a:r>
              <a:rPr lang="pt-BR" sz="1400" b="1" dirty="0"/>
              <a:t>Revolução constitucionalista de 1932 (PRP/PD)</a:t>
            </a:r>
          </a:p>
          <a:p>
            <a:pPr marL="800100" lvl="2" indent="-285750">
              <a:spcBef>
                <a:spcPts val="0"/>
              </a:spcBef>
              <a:spcAft>
                <a:spcPts val="0"/>
              </a:spcAft>
            </a:pPr>
            <a:r>
              <a:rPr lang="pt-BR" dirty="0"/>
              <a:t>Estados Constitucionalista e Federalistas</a:t>
            </a:r>
          </a:p>
          <a:p>
            <a:pPr marL="800100" lvl="2" indent="-285750">
              <a:spcBef>
                <a:spcPts val="0"/>
              </a:spcBef>
              <a:spcAft>
                <a:spcPts val="0"/>
              </a:spcAft>
            </a:pPr>
            <a:r>
              <a:rPr lang="pt-BR" dirty="0"/>
              <a:t>Eleições - voto feminino e secreto</a:t>
            </a:r>
          </a:p>
          <a:p>
            <a:pPr marL="800100" lvl="2" indent="-285750">
              <a:spcBef>
                <a:spcPts val="0"/>
              </a:spcBef>
              <a:spcAft>
                <a:spcPts val="0"/>
              </a:spcAft>
            </a:pPr>
            <a:r>
              <a:rPr lang="pt-BR" dirty="0"/>
              <a:t>Primeira eleição indireta </a:t>
            </a:r>
          </a:p>
          <a:p>
            <a:pPr marL="514350" lvl="2" indent="0">
              <a:spcBef>
                <a:spcPts val="0"/>
              </a:spcBef>
              <a:spcAft>
                <a:spcPts val="0"/>
              </a:spcAft>
              <a:buNone/>
            </a:pPr>
            <a:endParaRPr lang="pt-BR" dirty="0"/>
          </a:p>
          <a:p>
            <a:pPr marL="514350" lvl="2" indent="0">
              <a:spcBef>
                <a:spcPts val="0"/>
              </a:spcBef>
              <a:spcAft>
                <a:spcPts val="0"/>
              </a:spcAft>
              <a:buNone/>
            </a:pPr>
            <a:endParaRPr lang="pt-BR" dirty="0"/>
          </a:p>
        </p:txBody>
      </p:sp>
      <p:pic>
        <p:nvPicPr>
          <p:cNvPr id="1026" name="Picture 2" descr="governo Vargas segundo o cartunista Belmonte">
            <a:extLst>
              <a:ext uri="{FF2B5EF4-FFF2-40B4-BE49-F238E27FC236}">
                <a16:creationId xmlns:a16="http://schemas.microsoft.com/office/drawing/2014/main" id="{39604FF2-E046-4EAD-ADF3-60D74357B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2065476"/>
            <a:ext cx="60007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1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0C9FC47-7F9D-4393-9454-C3FCFB6BA20D}"/>
              </a:ext>
            </a:extLst>
          </p:cNvPr>
          <p:cNvSpPr>
            <a:spLocks noGrp="1"/>
          </p:cNvSpPr>
          <p:nvPr>
            <p:ph type="title"/>
          </p:nvPr>
        </p:nvSpPr>
        <p:spPr/>
        <p:txBody>
          <a:bodyPr/>
          <a:lstStyle/>
          <a:p>
            <a:r>
              <a:rPr lang="pt-BR" dirty="0"/>
              <a:t>Vote Jan - Jan</a:t>
            </a:r>
          </a:p>
        </p:txBody>
      </p:sp>
      <p:graphicFrame>
        <p:nvGraphicFramePr>
          <p:cNvPr id="7" name="Espaço Reservado para Conteúdo 6">
            <a:extLst>
              <a:ext uri="{FF2B5EF4-FFF2-40B4-BE49-F238E27FC236}">
                <a16:creationId xmlns:a16="http://schemas.microsoft.com/office/drawing/2014/main" id="{78A2D481-DF24-4053-B18A-8140A46E9A67}"/>
              </a:ext>
            </a:extLst>
          </p:cNvPr>
          <p:cNvGraphicFramePr>
            <a:graphicFrameLocks noGrp="1"/>
          </p:cNvGraphicFramePr>
          <p:nvPr>
            <p:ph idx="1"/>
            <p:extLst>
              <p:ext uri="{D42A27DB-BD31-4B8C-83A1-F6EECF244321}">
                <p14:modId xmlns:p14="http://schemas.microsoft.com/office/powerpoint/2010/main" val="4075160698"/>
              </p:ext>
            </p:extLst>
          </p:nvPr>
        </p:nvGraphicFramePr>
        <p:xfrm>
          <a:off x="3848689" y="683164"/>
          <a:ext cx="7813223" cy="546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4480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57617-DB99-4BE2-83BC-891196A035CA}"/>
              </a:ext>
            </a:extLst>
          </p:cNvPr>
          <p:cNvSpPr>
            <a:spLocks noGrp="1"/>
          </p:cNvSpPr>
          <p:nvPr>
            <p:ph type="title"/>
          </p:nvPr>
        </p:nvSpPr>
        <p:spPr/>
        <p:txBody>
          <a:bodyPr/>
          <a:lstStyle/>
          <a:p>
            <a:r>
              <a:rPr lang="pt-BR" dirty="0"/>
              <a:t>Jânio Quadros</a:t>
            </a:r>
          </a:p>
        </p:txBody>
      </p:sp>
      <p:sp>
        <p:nvSpPr>
          <p:cNvPr id="3" name="Espaço Reservado para Conteúdo 2">
            <a:extLst>
              <a:ext uri="{FF2B5EF4-FFF2-40B4-BE49-F238E27FC236}">
                <a16:creationId xmlns:a16="http://schemas.microsoft.com/office/drawing/2014/main" id="{DF8B0A41-1886-4C2F-9CD2-FCFB7AE2C6A9}"/>
              </a:ext>
            </a:extLst>
          </p:cNvPr>
          <p:cNvSpPr>
            <a:spLocks noGrp="1"/>
          </p:cNvSpPr>
          <p:nvPr>
            <p:ph idx="1"/>
          </p:nvPr>
        </p:nvSpPr>
        <p:spPr>
          <a:xfrm>
            <a:off x="1097280" y="2108201"/>
            <a:ext cx="4640911" cy="3760891"/>
          </a:xfrm>
        </p:spPr>
        <p:txBody>
          <a:bodyPr>
            <a:normAutofit fontScale="85000" lnSpcReduction="20000"/>
          </a:bodyPr>
          <a:lstStyle/>
          <a:p>
            <a:pPr>
              <a:buClr>
                <a:srgbClr val="FF0000"/>
              </a:buClr>
              <a:buFont typeface="Franklin Gothic Book" panose="020B0503020102020204" pitchFamily="34" charset="0"/>
              <a:buChar char="•"/>
            </a:pPr>
            <a:r>
              <a:rPr lang="pt-BR" dirty="0">
                <a:solidFill>
                  <a:schemeClr val="tx1"/>
                </a:solidFill>
              </a:rPr>
              <a:t> Jânio Quadros é convencido por Carlos Lacerda para concorrer a presidência com apoio da UDN</a:t>
            </a:r>
          </a:p>
          <a:p>
            <a:pPr>
              <a:buClr>
                <a:srgbClr val="FF0000"/>
              </a:buClr>
              <a:buFont typeface="Franklin Gothic Book" panose="020B0503020102020204" pitchFamily="34" charset="0"/>
              <a:buChar char="•"/>
            </a:pPr>
            <a:r>
              <a:rPr lang="pt-BR" dirty="0">
                <a:solidFill>
                  <a:schemeClr val="tx1"/>
                </a:solidFill>
              </a:rPr>
              <a:t>Combate a inflação e os altos gastos nacionais </a:t>
            </a:r>
          </a:p>
          <a:p>
            <a:pPr>
              <a:buClr>
                <a:srgbClr val="FF0000"/>
              </a:buClr>
              <a:buFont typeface="Franklin Gothic Book" panose="020B0503020102020204" pitchFamily="34" charset="0"/>
              <a:buChar char="•"/>
            </a:pPr>
            <a:r>
              <a:rPr lang="pt-BR" dirty="0">
                <a:solidFill>
                  <a:schemeClr val="tx1"/>
                </a:solidFill>
              </a:rPr>
              <a:t>O governo de Jânio Quadros foi extremamente desastroso e cheio de discursos moralistas</a:t>
            </a:r>
          </a:p>
          <a:p>
            <a:pPr>
              <a:buClr>
                <a:srgbClr val="FF0000"/>
              </a:buClr>
              <a:buFont typeface="Franklin Gothic Book" panose="020B0503020102020204" pitchFamily="34" charset="0"/>
              <a:buChar char="•"/>
            </a:pPr>
            <a:r>
              <a:rPr lang="pt-BR" dirty="0">
                <a:solidFill>
                  <a:schemeClr val="tx1"/>
                </a:solidFill>
              </a:rPr>
              <a:t>A relação com os Estados Unidos e a União Soviética levou a perca de apoio da população </a:t>
            </a:r>
          </a:p>
          <a:p>
            <a:pPr>
              <a:buClr>
                <a:srgbClr val="FF0000"/>
              </a:buClr>
              <a:buFont typeface="Franklin Gothic Book" panose="020B0503020102020204" pitchFamily="34" charset="0"/>
              <a:buChar char="•"/>
            </a:pPr>
            <a:r>
              <a:rPr lang="pt-BR" dirty="0">
                <a:solidFill>
                  <a:schemeClr val="tx1"/>
                </a:solidFill>
              </a:rPr>
              <a:t>Jânio renuncia em 1961</a:t>
            </a:r>
          </a:p>
        </p:txBody>
      </p:sp>
      <p:sp>
        <p:nvSpPr>
          <p:cNvPr id="4" name="Espaço Reservado para Data 3">
            <a:extLst>
              <a:ext uri="{FF2B5EF4-FFF2-40B4-BE49-F238E27FC236}">
                <a16:creationId xmlns:a16="http://schemas.microsoft.com/office/drawing/2014/main" id="{0EB8294B-5531-4989-A5E3-381AE696EC3C}"/>
              </a:ext>
            </a:extLst>
          </p:cNvPr>
          <p:cNvSpPr>
            <a:spLocks noGrp="1"/>
          </p:cNvSpPr>
          <p:nvPr>
            <p:ph type="dt" sz="half" idx="10"/>
          </p:nvPr>
        </p:nvSpPr>
        <p:spPr/>
        <p:txBody>
          <a:bodyPr/>
          <a:lstStyle/>
          <a:p>
            <a:pPr rtl="0"/>
            <a:fld id="{623252B5-F3E6-4058-A723-196087E9E541}" type="datetime1">
              <a:rPr lang="pt-BR" smtClean="0"/>
              <a:t>18/08/2020</a:t>
            </a:fld>
            <a:endParaRPr lang="en-US" dirty="0"/>
          </a:p>
        </p:txBody>
      </p:sp>
      <p:pic>
        <p:nvPicPr>
          <p:cNvPr id="3074" name="Picture 2" descr="Curiosidades do presidente campo-grandense Jânio Quadros – FPJQ">
            <a:extLst>
              <a:ext uri="{FF2B5EF4-FFF2-40B4-BE49-F238E27FC236}">
                <a16:creationId xmlns:a16="http://schemas.microsoft.com/office/drawing/2014/main" id="{21B33CDB-34BA-4BDE-95B0-2EAAE56A6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811" y="2108201"/>
            <a:ext cx="4957348" cy="371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219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ídia Online 3" title="Debate 1982, Montoro e Jânio Quadros com humor e ironia">
            <a:hlinkClick r:id="" action="ppaction://media"/>
            <a:extLst>
              <a:ext uri="{FF2B5EF4-FFF2-40B4-BE49-F238E27FC236}">
                <a16:creationId xmlns:a16="http://schemas.microsoft.com/office/drawing/2014/main" id="{5FAD11D4-C5D1-4A84-9F28-E2FC18B3019F}"/>
              </a:ext>
            </a:extLst>
          </p:cNvPr>
          <p:cNvPicPr>
            <a:picLocks noGrp="1" noRot="1" noChangeAspect="1"/>
          </p:cNvPicPr>
          <p:nvPr>
            <p:ph idx="1"/>
            <a:videoFile r:link="rId1"/>
          </p:nvPr>
        </p:nvPicPr>
        <p:blipFill>
          <a:blip r:embed="rId3"/>
          <a:stretch>
            <a:fillRect/>
          </a:stretch>
        </p:blipFill>
        <p:spPr>
          <a:xfrm>
            <a:off x="0" y="0"/>
            <a:ext cx="12192000" cy="6857794"/>
          </a:xfrm>
          <a:prstGeom prst="rect">
            <a:avLst/>
          </a:prstGeom>
        </p:spPr>
      </p:pic>
    </p:spTree>
    <p:extLst>
      <p:ext uri="{BB962C8B-B14F-4D97-AF65-F5344CB8AC3E}">
        <p14:creationId xmlns:p14="http://schemas.microsoft.com/office/powerpoint/2010/main" val="4050629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867D5-23F1-4EFD-AEB8-31F030B42B90}"/>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GUERRA FRIA NO BRASIL </a:t>
            </a:r>
          </a:p>
        </p:txBody>
      </p:sp>
      <p:sp>
        <p:nvSpPr>
          <p:cNvPr id="3" name="Espaço Reservado para Conteúdo 2">
            <a:extLst>
              <a:ext uri="{FF2B5EF4-FFF2-40B4-BE49-F238E27FC236}">
                <a16:creationId xmlns:a16="http://schemas.microsoft.com/office/drawing/2014/main" id="{606967BF-5241-430E-968D-2D0E58985DE1}"/>
              </a:ext>
            </a:extLst>
          </p:cNvPr>
          <p:cNvSpPr>
            <a:spLocks noGrp="1"/>
          </p:cNvSpPr>
          <p:nvPr>
            <p:ph idx="1"/>
          </p:nvPr>
        </p:nvSpPr>
        <p:spPr>
          <a:xfrm>
            <a:off x="1130271" y="2171769"/>
            <a:ext cx="4965730" cy="3294576"/>
          </a:xfrm>
        </p:spPr>
        <p:txBody>
          <a:bodyPr>
            <a:normAutofit lnSpcReduction="10000"/>
          </a:bodyPr>
          <a:lstStyle/>
          <a:p>
            <a:r>
              <a:rPr lang="pt-BR" dirty="0"/>
              <a:t>Guerra Fria – o presidente tentava se apresentar como isento dentro da guerra fria</a:t>
            </a:r>
          </a:p>
          <a:p>
            <a:r>
              <a:rPr lang="pt-BR" dirty="0"/>
              <a:t>Missões Diplomáticas – negociações com todas as nações independente do bloco pertencente </a:t>
            </a:r>
          </a:p>
          <a:p>
            <a:r>
              <a:rPr lang="pt-BR" dirty="0"/>
              <a:t>Reformas moralistas </a:t>
            </a:r>
          </a:p>
          <a:p>
            <a:r>
              <a:rPr lang="pt-BR" dirty="0"/>
              <a:t>Desagrado popular</a:t>
            </a:r>
          </a:p>
        </p:txBody>
      </p:sp>
      <p:pic>
        <p:nvPicPr>
          <p:cNvPr id="1026" name="Picture 2" descr="Jânio, da eleição à renúncia | Acervo">
            <a:extLst>
              <a:ext uri="{FF2B5EF4-FFF2-40B4-BE49-F238E27FC236}">
                <a16:creationId xmlns:a16="http://schemas.microsoft.com/office/drawing/2014/main" id="{DCBE9C35-7018-4D43-9750-BD2AE32FA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028700"/>
            <a:ext cx="35242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102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17E6C7B-A667-41AB-BC22-B81700E563F9}"/>
              </a:ext>
            </a:extLst>
          </p:cNvPr>
          <p:cNvSpPr>
            <a:spLocks noGrp="1" noChangeArrowheads="1"/>
          </p:cNvSpPr>
          <p:nvPr>
            <p:ph idx="1"/>
          </p:nvPr>
        </p:nvSpPr>
        <p:spPr bwMode="auto">
          <a:xfrm>
            <a:off x="321917" y="747059"/>
            <a:ext cx="10584623"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Eis a íntegra:</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"Fui vencido pela reação e assim deixo o governo. Nestes sete meses cumpri o meu dever. Tenho-o cumprido dia e noite, trabalhando infatigavelmente, sem prevenções, nem rancores. Mas baldaram-se os meus esforços para conduzir esta nação, que pelo caminho de sua verdadeira libertação política e econômica, a única que possibilitaria o progresso efetivo e a justiça social, a que tem direito o seu generoso povo.</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"Desejei um Brasil para os brasileiros, afrontando, nesse sonho, a corrupção, a mentira e a covardia que subordinam os interesses gerais aos apetites e às ambições de grupos ou de indivíduos, inclusive do exterior. </a:t>
            </a:r>
            <a:r>
              <a:rPr kumimoji="0" lang="pt-BR" altLang="pt-BR" sz="1500" b="0" i="0" u="none" strike="noStrike" cap="none" normalizeH="0" baseline="0" dirty="0">
                <a:ln>
                  <a:noFill/>
                </a:ln>
                <a:solidFill>
                  <a:srgbClr val="333333"/>
                </a:solidFill>
                <a:effectLst/>
                <a:highlight>
                  <a:srgbClr val="FFFF00"/>
                </a:highlight>
                <a:latin typeface="source sans pro" panose="020B0604020202020204" pitchFamily="34" charset="0"/>
              </a:rPr>
              <a:t>Sinto-me, porém, esmagado. Forças terríveis levantam-se contra mim e me intrigam ou infamam, até com a desculpa de colaboração.</a:t>
            </a:r>
            <a:endParaRPr kumimoji="0" lang="pt-BR" altLang="pt-BR" sz="11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"Se permanecesse, não manteria a confiança e a tranquilidade, ora quebradas, indispensáveis ao exercício da minha autoridade. Creio mesmo que não manteria a própria paz pública.</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"Encerro, assim, com o pensamento voltado para a nossa gente, para os estudantes, para os operários, para a grande família do Brasil, esta página da minha vida e da vida nacional. A mim não falta a coragem da renúncia.</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"Saio com um agradecimento e um apelo. </a:t>
            </a:r>
            <a:r>
              <a:rPr kumimoji="0" lang="pt-BR" altLang="pt-BR" sz="1500" b="0" i="0" u="none" strike="noStrike" cap="none" normalizeH="0" baseline="0" dirty="0">
                <a:ln>
                  <a:noFill/>
                </a:ln>
                <a:solidFill>
                  <a:srgbClr val="333333"/>
                </a:solidFill>
                <a:effectLst/>
                <a:highlight>
                  <a:srgbClr val="FFFF00"/>
                </a:highlight>
                <a:latin typeface="source sans pro" panose="020B0604020202020204" pitchFamily="34" charset="0"/>
              </a:rPr>
              <a:t>O agradecimento é aos companheiros que comigo lutaram e me sustentaram dentro e fora do governo e, de forma especial, às Forças Armadas, cuja conduta exemplar, em todos os instantes, proclamo nesta oportunidade. </a:t>
            </a:r>
            <a:r>
              <a:rPr kumimoji="0" lang="pt-BR" altLang="pt-BR" sz="1500" b="0" i="0" u="none" strike="noStrike" cap="none" normalizeH="0" baseline="0" dirty="0">
                <a:ln>
                  <a:noFill/>
                </a:ln>
                <a:solidFill>
                  <a:srgbClr val="333333"/>
                </a:solidFill>
                <a:effectLst/>
                <a:latin typeface="source sans pro" panose="020B0604020202020204" pitchFamily="34" charset="0"/>
              </a:rPr>
              <a:t>O apelo é no sentido da ordem, do congraçamento, do respeito e da estima de cada um dos meus patrícios, para todos e de todos para cada um.</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"Somente assim seremos dignos deste país e do mundo. Somente assim seremos dignos de nossa herança e da nossa predestinação cristã. Retorno agora ao meu trabalho de advogado e professor. Trabalharemos todos. Há muitas formas de servir nossa pátria."</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Brasília, 25 de agosto de 1961.</a:t>
            </a:r>
            <a:endParaRPr kumimoji="0" lang="pt-BR" altLang="pt-B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rgbClr val="333333"/>
                </a:solidFill>
                <a:effectLst/>
                <a:latin typeface="source sans pro" panose="020B0604020202020204" pitchFamily="34" charset="0"/>
              </a:rPr>
              <a:t>Jânio Quadros"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1350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ídia Online 3" title="JÂNIO QUADROS fala de sua renúncia (TV Mulher, 1982)">
            <a:hlinkClick r:id="" action="ppaction://media"/>
            <a:extLst>
              <a:ext uri="{FF2B5EF4-FFF2-40B4-BE49-F238E27FC236}">
                <a16:creationId xmlns:a16="http://schemas.microsoft.com/office/drawing/2014/main" id="{5E3D0DB4-C5FA-486E-832D-ED0954A6D5A8}"/>
              </a:ext>
            </a:extLst>
          </p:cNvPr>
          <p:cNvPicPr>
            <a:picLocks noRot="1" noChangeAspect="1"/>
          </p:cNvPicPr>
          <p:nvPr>
            <a:videoFile r:link="rId1"/>
          </p:nvPr>
        </p:nvPicPr>
        <p:blipFill>
          <a:blip r:embed="rId3"/>
          <a:stretch>
            <a:fillRect/>
          </a:stretch>
        </p:blipFill>
        <p:spPr>
          <a:xfrm>
            <a:off x="1517374" y="-4951"/>
            <a:ext cx="9157252" cy="6862951"/>
          </a:xfrm>
          <a:prstGeom prst="rect">
            <a:avLst/>
          </a:prstGeom>
        </p:spPr>
      </p:pic>
    </p:spTree>
    <p:extLst>
      <p:ext uri="{BB962C8B-B14F-4D97-AF65-F5344CB8AC3E}">
        <p14:creationId xmlns:p14="http://schemas.microsoft.com/office/powerpoint/2010/main" val="166088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95096-B56C-4026-A783-5BCD50B77218}"/>
              </a:ext>
            </a:extLst>
          </p:cNvPr>
          <p:cNvSpPr>
            <a:spLocks noGrp="1"/>
          </p:cNvSpPr>
          <p:nvPr>
            <p:ph type="title"/>
          </p:nvPr>
        </p:nvSpPr>
        <p:spPr>
          <a:xfrm>
            <a:off x="1130270" y="953324"/>
            <a:ext cx="9603275" cy="1069440"/>
          </a:xfrm>
        </p:spPr>
        <p:txBody>
          <a:bodyPr>
            <a:normAutofit fontScale="90000"/>
          </a:bodyPr>
          <a:lstStyle/>
          <a:p>
            <a:r>
              <a:rPr lang="pt-BR" b="0" i="0" dirty="0">
                <a:solidFill>
                  <a:srgbClr val="000000"/>
                </a:solidFill>
                <a:effectLst/>
                <a:latin typeface="Raleway"/>
              </a:rPr>
              <a:t>A renúncia do presidente Jânio Quadros, em 1961, pode ser associada a um conjunto de problemas, dentre os quais se destaca a(o):</a:t>
            </a:r>
            <a:endParaRPr lang="pt-BR" dirty="0"/>
          </a:p>
        </p:txBody>
      </p:sp>
      <p:sp>
        <p:nvSpPr>
          <p:cNvPr id="3" name="Espaço Reservado para Conteúdo 2">
            <a:extLst>
              <a:ext uri="{FF2B5EF4-FFF2-40B4-BE49-F238E27FC236}">
                <a16:creationId xmlns:a16="http://schemas.microsoft.com/office/drawing/2014/main" id="{5D1D61CB-B1F3-454B-96B6-0D80F89AB966}"/>
              </a:ext>
            </a:extLst>
          </p:cNvPr>
          <p:cNvSpPr>
            <a:spLocks noGrp="1"/>
          </p:cNvSpPr>
          <p:nvPr>
            <p:ph idx="1"/>
          </p:nvPr>
        </p:nvSpPr>
        <p:spPr/>
        <p:txBody>
          <a:bodyPr>
            <a:normAutofit fontScale="77500" lnSpcReduction="20000"/>
          </a:bodyPr>
          <a:lstStyle/>
          <a:p>
            <a:pPr algn="l"/>
            <a:r>
              <a:rPr lang="pt-BR" b="0" i="0" dirty="0">
                <a:solidFill>
                  <a:srgbClr val="000000"/>
                </a:solidFill>
                <a:effectLst/>
                <a:latin typeface="Raleway"/>
              </a:rPr>
              <a:t>a) resistência do presidente em adotar uma forma autoritária de governo, defendida pela oposição e pelos militares.</a:t>
            </a:r>
          </a:p>
          <a:p>
            <a:pPr algn="l"/>
            <a:r>
              <a:rPr lang="pt-BR" b="0" i="0" dirty="0">
                <a:solidFill>
                  <a:srgbClr val="000000"/>
                </a:solidFill>
                <a:effectLst/>
                <a:latin typeface="Raleway"/>
              </a:rPr>
              <a:t>b) reação dos setores conservadores contra a política externa independente, principalmente após a condecoração do líder revolucionário cubano Che Guevara.</a:t>
            </a:r>
          </a:p>
          <a:p>
            <a:pPr algn="l"/>
            <a:r>
              <a:rPr lang="pt-BR" b="0" i="0" dirty="0">
                <a:solidFill>
                  <a:srgbClr val="000000"/>
                </a:solidFill>
                <a:effectLst/>
                <a:latin typeface="Raleway"/>
              </a:rPr>
              <a:t>c) crescente oposição popular, liderada pelo PTB, contrária ao controle da UDN e, em especial, à ascendência de Carlos Lacerda no governo.</a:t>
            </a:r>
          </a:p>
          <a:p>
            <a:pPr algn="l"/>
            <a:r>
              <a:rPr lang="pt-BR" b="0" i="0" dirty="0">
                <a:solidFill>
                  <a:srgbClr val="000000"/>
                </a:solidFill>
                <a:effectLst/>
                <a:latin typeface="Raleway"/>
              </a:rPr>
              <a:t>d) rompimento com o FMI (Fundo Monetário Internacional) e o lançamento de uma política de integração americana, a OPA (Operação Pan-Americana), em contraponto à Aliança para o Progresso.</a:t>
            </a:r>
          </a:p>
          <a:p>
            <a:pPr algn="l"/>
            <a:r>
              <a:rPr lang="pt-BR" b="0" i="0" dirty="0">
                <a:solidFill>
                  <a:srgbClr val="000000"/>
                </a:solidFill>
                <a:effectLst/>
                <a:latin typeface="Raleway"/>
              </a:rPr>
              <a:t>e) apoio de Jânio Quadros ao projeto do vice-presidente João Goulart de conferir aos sindicatos crescente papel no governo.</a:t>
            </a:r>
          </a:p>
          <a:p>
            <a:endParaRPr lang="pt-BR" dirty="0"/>
          </a:p>
        </p:txBody>
      </p:sp>
    </p:spTree>
    <p:extLst>
      <p:ext uri="{BB962C8B-B14F-4D97-AF65-F5344CB8AC3E}">
        <p14:creationId xmlns:p14="http://schemas.microsoft.com/office/powerpoint/2010/main" val="2582048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B5C18-CBD9-4164-91F8-2F3748A085DE}"/>
              </a:ext>
            </a:extLst>
          </p:cNvPr>
          <p:cNvSpPr>
            <a:spLocks noGrp="1"/>
          </p:cNvSpPr>
          <p:nvPr>
            <p:ph type="title"/>
          </p:nvPr>
        </p:nvSpPr>
        <p:spPr/>
        <p:txBody>
          <a:bodyPr>
            <a:normAutofit/>
          </a:bodyPr>
          <a:lstStyle/>
          <a:p>
            <a:r>
              <a:rPr lang="pt-BR" sz="2400" b="1" dirty="0"/>
              <a:t>(Unesp)</a:t>
            </a:r>
            <a:r>
              <a:rPr lang="pt-BR" sz="2400" dirty="0"/>
              <a:t> Assinale a alternativa correta sobre a denominada política externa independente do governo Jânio Quadros:</a:t>
            </a:r>
          </a:p>
        </p:txBody>
      </p:sp>
      <p:sp>
        <p:nvSpPr>
          <p:cNvPr id="3" name="Espaço Reservado para Conteúdo 2">
            <a:extLst>
              <a:ext uri="{FF2B5EF4-FFF2-40B4-BE49-F238E27FC236}">
                <a16:creationId xmlns:a16="http://schemas.microsoft.com/office/drawing/2014/main" id="{B2A16BD7-D3A4-4A64-BE05-EEE206B03C57}"/>
              </a:ext>
            </a:extLst>
          </p:cNvPr>
          <p:cNvSpPr>
            <a:spLocks noGrp="1"/>
          </p:cNvSpPr>
          <p:nvPr>
            <p:ph idx="1"/>
          </p:nvPr>
        </p:nvSpPr>
        <p:spPr/>
        <p:txBody>
          <a:bodyPr>
            <a:normAutofit fontScale="85000" lnSpcReduction="10000"/>
          </a:bodyPr>
          <a:lstStyle/>
          <a:p>
            <a:r>
              <a:rPr lang="pt-BR" dirty="0"/>
              <a:t>a) Manter o país atrelado ao bloco socialista e participando do processo de divisão mundial do trabalho.</a:t>
            </a:r>
          </a:p>
          <a:p>
            <a:r>
              <a:rPr lang="pt-BR" dirty="0"/>
              <a:t>b) Submeter projetos de desenvolvimento nacional à apreciação de um comitê norte-americano.</a:t>
            </a:r>
          </a:p>
          <a:p>
            <a:r>
              <a:rPr lang="pt-BR" dirty="0"/>
              <a:t>c) Captação de recursos internos para a solução de todos os problemas sociais.</a:t>
            </a:r>
          </a:p>
          <a:p>
            <a:r>
              <a:rPr lang="pt-BR" dirty="0"/>
              <a:t>d) Assumir a defesa da Aliança para o Progresso e apoiar a política de isolamento de Cuba.</a:t>
            </a:r>
          </a:p>
          <a:p>
            <a:r>
              <a:rPr lang="pt-BR" dirty="0"/>
              <a:t>e) Reatamento de relações diplomáticas com a União Soviética e apoio à tese de autodeterminação dos povos.</a:t>
            </a:r>
          </a:p>
          <a:p>
            <a:endParaRPr lang="pt-BR" dirty="0"/>
          </a:p>
        </p:txBody>
      </p:sp>
    </p:spTree>
    <p:extLst>
      <p:ext uri="{BB962C8B-B14F-4D97-AF65-F5344CB8AC3E}">
        <p14:creationId xmlns:p14="http://schemas.microsoft.com/office/powerpoint/2010/main" val="2012633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1BAA9-50D4-4326-9030-1137E9DE9A61}"/>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João Goulart</a:t>
            </a:r>
          </a:p>
        </p:txBody>
      </p:sp>
      <p:sp>
        <p:nvSpPr>
          <p:cNvPr id="3" name="Espaço Reservado para Conteúdo 2">
            <a:extLst>
              <a:ext uri="{FF2B5EF4-FFF2-40B4-BE49-F238E27FC236}">
                <a16:creationId xmlns:a16="http://schemas.microsoft.com/office/drawing/2014/main" id="{B732C357-B928-4CBF-AEC8-A36D99CA1AD9}"/>
              </a:ext>
            </a:extLst>
          </p:cNvPr>
          <p:cNvSpPr>
            <a:spLocks noGrp="1"/>
          </p:cNvSpPr>
          <p:nvPr>
            <p:ph idx="1"/>
          </p:nvPr>
        </p:nvSpPr>
        <p:spPr>
          <a:xfrm>
            <a:off x="1097280" y="2108201"/>
            <a:ext cx="4521642" cy="3760891"/>
          </a:xfrm>
        </p:spPr>
        <p:txBody>
          <a:bodyPr>
            <a:normAutofit fontScale="92500"/>
          </a:bodyPr>
          <a:lstStyle/>
          <a:p>
            <a:pPr>
              <a:buClr>
                <a:srgbClr val="FF0000"/>
              </a:buClr>
              <a:buFont typeface="Arial" panose="020B0604020202020204" pitchFamily="34" charset="0"/>
              <a:buChar char="•"/>
            </a:pPr>
            <a:r>
              <a:rPr lang="pt-BR" dirty="0">
                <a:solidFill>
                  <a:schemeClr val="tx1"/>
                </a:solidFill>
              </a:rPr>
              <a:t> João Goulart assume após a renuncia de Jânio Quadros eleito por um parlamento</a:t>
            </a:r>
          </a:p>
          <a:p>
            <a:pPr>
              <a:buClr>
                <a:srgbClr val="FF0000"/>
              </a:buClr>
              <a:buFont typeface="Arial" panose="020B0604020202020204" pitchFamily="34" charset="0"/>
              <a:buChar char="•"/>
            </a:pPr>
            <a:r>
              <a:rPr lang="pt-BR" dirty="0">
                <a:solidFill>
                  <a:schemeClr val="tx1"/>
                </a:solidFill>
              </a:rPr>
              <a:t> João Goulart propõe as reformas de base que incentivava amplamente uma divisão agrária </a:t>
            </a:r>
          </a:p>
          <a:p>
            <a:pPr>
              <a:buClr>
                <a:srgbClr val="FF0000"/>
              </a:buClr>
              <a:buFont typeface="Arial" panose="020B0604020202020204" pitchFamily="34" charset="0"/>
              <a:buChar char="•"/>
            </a:pPr>
            <a:r>
              <a:rPr lang="pt-BR" dirty="0">
                <a:solidFill>
                  <a:schemeClr val="tx1"/>
                </a:solidFill>
              </a:rPr>
              <a:t>Intervenção estadunidenses na política brasileira</a:t>
            </a:r>
          </a:p>
          <a:p>
            <a:pPr>
              <a:buClr>
                <a:srgbClr val="FF0000"/>
              </a:buClr>
              <a:buFont typeface="Arial" panose="020B0604020202020204" pitchFamily="34" charset="0"/>
              <a:buChar char="•"/>
            </a:pPr>
            <a:r>
              <a:rPr lang="pt-BR" dirty="0">
                <a:solidFill>
                  <a:schemeClr val="tx1"/>
                </a:solidFill>
              </a:rPr>
              <a:t>Golpe Militar se concretiza </a:t>
            </a:r>
          </a:p>
          <a:p>
            <a:pPr>
              <a:buClr>
                <a:srgbClr val="FF0000"/>
              </a:buClr>
              <a:buFont typeface="Arial" panose="020B0604020202020204" pitchFamily="34" charset="0"/>
              <a:buChar char="•"/>
            </a:pPr>
            <a:endParaRPr lang="pt-BR" dirty="0">
              <a:solidFill>
                <a:schemeClr val="tx1"/>
              </a:solidFill>
            </a:endParaRPr>
          </a:p>
        </p:txBody>
      </p:sp>
      <p:sp>
        <p:nvSpPr>
          <p:cNvPr id="4" name="Espaço Reservado para Data 3">
            <a:extLst>
              <a:ext uri="{FF2B5EF4-FFF2-40B4-BE49-F238E27FC236}">
                <a16:creationId xmlns:a16="http://schemas.microsoft.com/office/drawing/2014/main" id="{B14BCFB9-872A-498B-B1E0-751055BA6CB1}"/>
              </a:ext>
            </a:extLst>
          </p:cNvPr>
          <p:cNvSpPr>
            <a:spLocks noGrp="1"/>
          </p:cNvSpPr>
          <p:nvPr>
            <p:ph type="dt" sz="half" idx="10"/>
          </p:nvPr>
        </p:nvSpPr>
        <p:spPr/>
        <p:txBody>
          <a:bodyPr/>
          <a:lstStyle/>
          <a:p>
            <a:pPr rtl="0"/>
            <a:fld id="{623252B5-F3E6-4058-A723-196087E9E541}" type="datetime1">
              <a:rPr lang="pt-BR" smtClean="0"/>
              <a:t>18/08/2020</a:t>
            </a:fld>
            <a:endParaRPr lang="en-US" dirty="0"/>
          </a:p>
        </p:txBody>
      </p:sp>
      <p:pic>
        <p:nvPicPr>
          <p:cNvPr id="4098" name="Picture 2" descr="Bom dia presidente João Goulart! - Pedro Maciel - Brasil 247">
            <a:extLst>
              <a:ext uri="{FF2B5EF4-FFF2-40B4-BE49-F238E27FC236}">
                <a16:creationId xmlns:a16="http://schemas.microsoft.com/office/drawing/2014/main" id="{882F13BE-CD8F-4C21-9763-94F4C6633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922" y="2615723"/>
            <a:ext cx="5475798" cy="261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36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pPr rtl="0"/>
            <a:r>
              <a:rPr lang="pt-BR"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Transformações no governo Vargas</a:t>
            </a:r>
          </a:p>
        </p:txBody>
      </p:sp>
      <p:sp>
        <p:nvSpPr>
          <p:cNvPr id="5" name="Espaço Reservado para Conteúdo 4"/>
          <p:cNvSpPr>
            <a:spLocks noGrp="1"/>
          </p:cNvSpPr>
          <p:nvPr>
            <p:ph sz="half" idx="4294967295"/>
          </p:nvPr>
        </p:nvSpPr>
        <p:spPr>
          <a:xfrm>
            <a:off x="541609" y="1431010"/>
            <a:ext cx="5368861" cy="4790886"/>
          </a:xfrm>
        </p:spPr>
        <p:txBody>
          <a:bodyPr vert="horz" lIns="91440" tIns="45720" rIns="91440" bIns="45720" rtlCol="0">
            <a:normAutofit/>
          </a:bodyPr>
          <a:lstStyle/>
          <a:p>
            <a:pPr indent="-171450" rtl="0">
              <a:lnSpc>
                <a:spcPts val="1800"/>
              </a:lnSpc>
              <a:spcBef>
                <a:spcPts val="0"/>
              </a:spcBef>
              <a:spcAft>
                <a:spcPts val="0"/>
              </a:spcAft>
              <a:buFont typeface="Arial" panose="020B0604020202020204" pitchFamily="34" charset="0"/>
              <a:buChar char="•"/>
            </a:pPr>
            <a:r>
              <a:rPr lang="pt-BR" sz="1400" dirty="0">
                <a:solidFill>
                  <a:prstClr val="black">
                    <a:lumMod val="75000"/>
                    <a:lumOff val="25000"/>
                  </a:prstClr>
                </a:solidFill>
                <a:latin typeface="Segoe UI" panose="020B0502040204020203" pitchFamily="34" charset="0"/>
                <a:cs typeface="Segoe UI" panose="020B0502040204020203" pitchFamily="34" charset="0"/>
              </a:rPr>
              <a:t>Polarização ideológica (AIB) Ação integralista brasileira fascista x (ANL) Aliança nacional libertadora</a:t>
            </a:r>
          </a:p>
          <a:p>
            <a:pPr rtl="0">
              <a:lnSpc>
                <a:spcPts val="1800"/>
              </a:lnSpc>
              <a:spcBef>
                <a:spcPts val="0"/>
              </a:spcBef>
              <a:spcAft>
                <a:spcPts val="0"/>
              </a:spcAft>
            </a:pPr>
            <a:endParaRPr lang="pt-BR" sz="1200" dirty="0">
              <a:solidFill>
                <a:prstClr val="black">
                  <a:lumMod val="75000"/>
                  <a:lumOff val="25000"/>
                </a:prstClr>
              </a:solidFill>
              <a:latin typeface="Segoe UI" panose="020B0502040204020203" pitchFamily="34" charset="0"/>
              <a:cs typeface="Segoe UI" panose="020B0502040204020203" pitchFamily="34" charset="0"/>
            </a:endParaRPr>
          </a:p>
          <a:p>
            <a:pPr indent="-171450" rtl="0">
              <a:lnSpc>
                <a:spcPts val="1800"/>
              </a:lnSpc>
              <a:spcBef>
                <a:spcPts val="0"/>
              </a:spcBef>
              <a:spcAft>
                <a:spcPts val="0"/>
              </a:spcAft>
              <a:buFont typeface="Arial" panose="020B0604020202020204" pitchFamily="34" charset="0"/>
              <a:buChar char="•"/>
            </a:pPr>
            <a:r>
              <a:rPr lang="pt-BR" sz="1400" dirty="0">
                <a:solidFill>
                  <a:prstClr val="black">
                    <a:lumMod val="75000"/>
                    <a:lumOff val="25000"/>
                  </a:prstClr>
                </a:solidFill>
                <a:latin typeface="Segoe UI" panose="020B0502040204020203" pitchFamily="34" charset="0"/>
                <a:cs typeface="Segoe UI" panose="020B0502040204020203" pitchFamily="34" charset="0"/>
              </a:rPr>
              <a:t>Plano COHEN – Foi um documento revelado, que supostamente continha uma conspiração de um golpe comunista </a:t>
            </a:r>
          </a:p>
          <a:p>
            <a:pPr rtl="0">
              <a:lnSpc>
                <a:spcPts val="1800"/>
              </a:lnSpc>
              <a:spcBef>
                <a:spcPts val="0"/>
              </a:spcBef>
              <a:spcAft>
                <a:spcPts val="0"/>
              </a:spcAft>
            </a:pPr>
            <a:endParaRPr lang="pt-BR" dirty="0">
              <a:solidFill>
                <a:prstClr val="black">
                  <a:lumMod val="75000"/>
                  <a:lumOff val="25000"/>
                </a:prstClr>
              </a:solidFill>
              <a:latin typeface="Segoe UI" panose="020B0502040204020203" pitchFamily="34" charset="0"/>
              <a:cs typeface="Segoe UI" panose="020B0502040204020203" pitchFamily="34" charset="0"/>
            </a:endParaRPr>
          </a:p>
          <a:p>
            <a:pPr indent="-171450" rtl="0">
              <a:lnSpc>
                <a:spcPts val="1800"/>
              </a:lnSpc>
              <a:spcBef>
                <a:spcPts val="0"/>
              </a:spcBef>
              <a:spcAft>
                <a:spcPts val="0"/>
              </a:spcAft>
              <a:buFont typeface="Arial" panose="020B0604020202020204" pitchFamily="34" charset="0"/>
              <a:buChar char="•"/>
            </a:pPr>
            <a:r>
              <a:rPr lang="pt-BR" sz="1400" dirty="0">
                <a:solidFill>
                  <a:prstClr val="black">
                    <a:lumMod val="75000"/>
                    <a:lumOff val="25000"/>
                  </a:prstClr>
                </a:solidFill>
                <a:latin typeface="Segoe UI" panose="020B0502040204020203" pitchFamily="34" charset="0"/>
                <a:cs typeface="Segoe UI" panose="020B0502040204020203" pitchFamily="34" charset="0"/>
              </a:rPr>
              <a:t>Inicio Estado Novo (1937 – 1945)</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Autoritarismo </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Fim dos partidos e das eleições</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Nova constituição – polaca</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Fim do legislativo, da câmara dos deputados e do congresso nacional </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Extinção do federalismo </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Fundação do DIP</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Manipulação do Ministério da Educação</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Voz do Brasil</a:t>
            </a:r>
          </a:p>
          <a:p>
            <a:pPr lvl="2" indent="-171450">
              <a:lnSpc>
                <a:spcPts val="1800"/>
              </a:lnSpc>
              <a:spcBef>
                <a:spcPts val="0"/>
              </a:spcBef>
              <a:spcAft>
                <a:spcPts val="0"/>
              </a:spcAft>
            </a:pPr>
            <a:r>
              <a:rPr lang="pt-BR" sz="1200" dirty="0">
                <a:solidFill>
                  <a:prstClr val="black">
                    <a:lumMod val="75000"/>
                    <a:lumOff val="25000"/>
                  </a:prstClr>
                </a:solidFill>
                <a:latin typeface="Segoe UI" panose="020B0502040204020203" pitchFamily="34" charset="0"/>
                <a:cs typeface="Segoe UI" panose="020B0502040204020203" pitchFamily="34" charset="0"/>
              </a:rPr>
              <a:t>Moeda nacional – Cruzeiro </a:t>
            </a:r>
          </a:p>
          <a:p>
            <a:pPr indent="-171450" rtl="0">
              <a:lnSpc>
                <a:spcPts val="1800"/>
              </a:lnSpc>
              <a:spcBef>
                <a:spcPts val="0"/>
              </a:spcBef>
              <a:spcAft>
                <a:spcPts val="0"/>
              </a:spcAft>
              <a:buFont typeface="Arial" panose="020B0604020202020204" pitchFamily="34" charset="0"/>
              <a:buChar char="•"/>
            </a:pPr>
            <a:endParaRPr lang="pt-BR"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6" name="Espaço Reservado para Conteúdo 4">
            <a:extLst>
              <a:ext uri="{FF2B5EF4-FFF2-40B4-BE49-F238E27FC236}">
                <a16:creationId xmlns:a16="http://schemas.microsoft.com/office/drawing/2014/main" id="{4F097785-096C-421B-A113-3B6CEC3AE6D8}"/>
              </a:ext>
            </a:extLst>
          </p:cNvPr>
          <p:cNvSpPr txBox="1">
            <a:spLocks/>
          </p:cNvSpPr>
          <p:nvPr/>
        </p:nvSpPr>
        <p:spPr>
          <a:xfrm>
            <a:off x="5910470" y="1437411"/>
            <a:ext cx="5368861" cy="479088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indent="-171450">
              <a:lnSpc>
                <a:spcPts val="1800"/>
              </a:lnSpc>
              <a:spcBef>
                <a:spcPts val="0"/>
              </a:spcBef>
              <a:spcAft>
                <a:spcPts val="0"/>
              </a:spcAft>
              <a:buFont typeface="Arial" panose="020B0604020202020204" pitchFamily="34" charset="0"/>
              <a:buChar char="•"/>
            </a:pPr>
            <a:r>
              <a:rPr lang="pt-BR" sz="1400" dirty="0">
                <a:solidFill>
                  <a:prstClr val="black">
                    <a:lumMod val="75000"/>
                    <a:lumOff val="25000"/>
                  </a:prstClr>
                </a:solidFill>
                <a:latin typeface="Segoe UI" panose="020B0502040204020203" pitchFamily="34" charset="0"/>
                <a:cs typeface="Segoe UI" panose="020B0502040204020203" pitchFamily="34" charset="0"/>
              </a:rPr>
              <a:t>Industrialização</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Rompimento do financiamento europeu na economia industrial brasileira </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Inicio de uma política de investimento interna</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Uso dos sindicatos e das leis trabalhistas para otimizar a produção nacional </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Fundação da Vale</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Companhia Siderúrgica Nacional (CSN)</a:t>
            </a:r>
          </a:p>
          <a:p>
            <a:pPr lvl="2" indent="-171450">
              <a:lnSpc>
                <a:spcPts val="1800"/>
              </a:lnSpc>
              <a:spcBef>
                <a:spcPts val="0"/>
              </a:spcBef>
              <a:spcAft>
                <a:spcPts val="0"/>
              </a:spcAft>
            </a:pPr>
            <a:r>
              <a:rPr lang="pt-BR" dirty="0">
                <a:solidFill>
                  <a:prstClr val="black">
                    <a:lumMod val="75000"/>
                    <a:lumOff val="25000"/>
                  </a:prstClr>
                </a:solidFill>
                <a:latin typeface="Segoe UI" panose="020B0502040204020203" pitchFamily="34" charset="0"/>
                <a:cs typeface="Segoe UI" panose="020B0502040204020203" pitchFamily="34" charset="0"/>
              </a:rPr>
              <a:t>Investimento nos setores:  de alimentos, têxtil, petróleo e químico </a:t>
            </a:r>
          </a:p>
        </p:txBody>
      </p:sp>
      <p:pic>
        <p:nvPicPr>
          <p:cNvPr id="1026" name="Picture 2" descr="CRISE DA REPÚBLICA VELHA E A ERA VARGAS - ppt carregar">
            <a:extLst>
              <a:ext uri="{FF2B5EF4-FFF2-40B4-BE49-F238E27FC236}">
                <a16:creationId xmlns:a16="http://schemas.microsoft.com/office/drawing/2014/main" id="{5305CA83-6A0B-4F12-9A14-E4B28510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86" y="3715102"/>
            <a:ext cx="3816627" cy="286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6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9F94E-D0DA-4195-BE60-EE13EA2AA01D}"/>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Final da política Vargas</a:t>
            </a:r>
          </a:p>
        </p:txBody>
      </p:sp>
      <p:sp>
        <p:nvSpPr>
          <p:cNvPr id="3" name="Espaço Reservado para Conteúdo 2">
            <a:extLst>
              <a:ext uri="{FF2B5EF4-FFF2-40B4-BE49-F238E27FC236}">
                <a16:creationId xmlns:a16="http://schemas.microsoft.com/office/drawing/2014/main" id="{219748EA-056E-464A-AC32-066C75B43217}"/>
              </a:ext>
            </a:extLst>
          </p:cNvPr>
          <p:cNvSpPr>
            <a:spLocks noGrp="1"/>
          </p:cNvSpPr>
          <p:nvPr>
            <p:ph sz="quarter" idx="10"/>
          </p:nvPr>
        </p:nvSpPr>
        <p:spPr>
          <a:xfrm>
            <a:off x="539495" y="1435607"/>
            <a:ext cx="6232365" cy="5203731"/>
          </a:xfrm>
        </p:spPr>
        <p:txBody>
          <a:bodyPr/>
          <a:lstStyle/>
          <a:p>
            <a:pPr indent="-171450">
              <a:spcBef>
                <a:spcPts val="0"/>
              </a:spcBef>
              <a:spcAft>
                <a:spcPts val="0"/>
              </a:spcAft>
              <a:buFont typeface="Arial" panose="020B0604020202020204" pitchFamily="34" charset="0"/>
              <a:buChar char="•"/>
            </a:pPr>
            <a:r>
              <a:rPr lang="pt-BR" sz="1800" dirty="0"/>
              <a:t>Durante a segunda guerra mundial o Brasil apoia os Aliados - Acordo de Roosevelt</a:t>
            </a:r>
          </a:p>
          <a:p>
            <a:pPr lvl="2" indent="-171450">
              <a:spcBef>
                <a:spcPts val="0"/>
              </a:spcBef>
              <a:spcAft>
                <a:spcPts val="0"/>
              </a:spcAft>
            </a:pPr>
            <a:r>
              <a:rPr lang="pt-BR" sz="1600" dirty="0"/>
              <a:t>1943 forma-se a (FEB) Força expedicionária Brasileira</a:t>
            </a:r>
          </a:p>
          <a:p>
            <a:pPr lvl="2" indent="-171450">
              <a:spcBef>
                <a:spcPts val="0"/>
              </a:spcBef>
              <a:spcAft>
                <a:spcPts val="0"/>
              </a:spcAft>
            </a:pPr>
            <a:r>
              <a:rPr lang="pt-BR" sz="1600" dirty="0"/>
              <a:t>Política da boa vizinhança</a:t>
            </a:r>
          </a:p>
          <a:p>
            <a:pPr marL="514350" lvl="2" indent="0">
              <a:spcBef>
                <a:spcPts val="0"/>
              </a:spcBef>
              <a:spcAft>
                <a:spcPts val="0"/>
              </a:spcAft>
              <a:buNone/>
            </a:pPr>
            <a:endParaRPr lang="pt-BR" dirty="0"/>
          </a:p>
          <a:p>
            <a:pPr indent="-171450">
              <a:spcBef>
                <a:spcPts val="0"/>
              </a:spcBef>
              <a:spcAft>
                <a:spcPts val="0"/>
              </a:spcAft>
              <a:buFont typeface="Arial" panose="020B0604020202020204" pitchFamily="34" charset="0"/>
              <a:buChar char="•"/>
            </a:pPr>
            <a:r>
              <a:rPr lang="pt-BR" sz="1800" dirty="0"/>
              <a:t>Perca de apoio de Vargas por conta da vitória dos aliados</a:t>
            </a:r>
          </a:p>
          <a:p>
            <a:pPr lvl="2" indent="-171450">
              <a:spcBef>
                <a:spcPts val="0"/>
              </a:spcBef>
              <a:spcAft>
                <a:spcPts val="0"/>
              </a:spcAft>
            </a:pPr>
            <a:r>
              <a:rPr lang="pt-BR" sz="1600" dirty="0"/>
              <a:t>Avanço do liberalismo mundial </a:t>
            </a:r>
          </a:p>
          <a:p>
            <a:pPr lvl="2" indent="-171450">
              <a:spcBef>
                <a:spcPts val="0"/>
              </a:spcBef>
              <a:spcAft>
                <a:spcPts val="0"/>
              </a:spcAft>
            </a:pPr>
            <a:r>
              <a:rPr lang="pt-BR" sz="1600" dirty="0"/>
              <a:t>Volta de partidos políticos </a:t>
            </a:r>
          </a:p>
          <a:p>
            <a:pPr lvl="2" indent="-171450">
              <a:spcBef>
                <a:spcPts val="0"/>
              </a:spcBef>
              <a:spcAft>
                <a:spcPts val="0"/>
              </a:spcAft>
            </a:pPr>
            <a:r>
              <a:rPr lang="pt-BR" sz="1600" dirty="0"/>
              <a:t>Apoio popular por conta das leis trabalhistas</a:t>
            </a:r>
          </a:p>
          <a:p>
            <a:pPr lvl="2" indent="-171450">
              <a:spcBef>
                <a:spcPts val="0"/>
              </a:spcBef>
              <a:spcAft>
                <a:spcPts val="0"/>
              </a:spcAft>
            </a:pPr>
            <a:r>
              <a:rPr lang="pt-BR" sz="1600" dirty="0"/>
              <a:t>Militares dão um golpe</a:t>
            </a:r>
          </a:p>
        </p:txBody>
      </p:sp>
      <p:pic>
        <p:nvPicPr>
          <p:cNvPr id="4098" name="Picture 2" descr="Força Expedicionária Brasileira – Wikipédia, a enciclopédia livre">
            <a:extLst>
              <a:ext uri="{FF2B5EF4-FFF2-40B4-BE49-F238E27FC236}">
                <a16:creationId xmlns:a16="http://schemas.microsoft.com/office/drawing/2014/main" id="{038E25B1-D4CD-45B1-9CF2-173C8D64C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969" y="1286758"/>
            <a:ext cx="2177449" cy="26216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 dia 28 de fevereiro esta... - Centro de Educação Infantil Zé ...">
            <a:extLst>
              <a:ext uri="{FF2B5EF4-FFF2-40B4-BE49-F238E27FC236}">
                <a16:creationId xmlns:a16="http://schemas.microsoft.com/office/drawing/2014/main" id="{5DEDF7FB-92EA-440F-A0C2-A3F550578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418" y="1223695"/>
            <a:ext cx="18288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riosidades sobre o Brasil na Segunda Guerra que você ...">
            <a:extLst>
              <a:ext uri="{FF2B5EF4-FFF2-40B4-BE49-F238E27FC236}">
                <a16:creationId xmlns:a16="http://schemas.microsoft.com/office/drawing/2014/main" id="{C03CFB38-9B12-43A4-AF46-3F9FEC863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728" y="3971498"/>
            <a:ext cx="3596490" cy="257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41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8B1F0-37D2-47C7-A563-303F6F5E316E}"/>
              </a:ext>
            </a:extLst>
          </p:cNvPr>
          <p:cNvSpPr>
            <a:spLocks noGrp="1"/>
          </p:cNvSpPr>
          <p:nvPr>
            <p:ph type="title"/>
          </p:nvPr>
        </p:nvSpPr>
        <p:spPr>
          <a:xfrm>
            <a:off x="521207" y="448056"/>
            <a:ext cx="8742063" cy="640080"/>
          </a:xfrm>
        </p:spPr>
        <p:txBody>
          <a:bodyPr>
            <a:noAutofit/>
          </a:bodyPr>
          <a:lstStyle/>
          <a:p>
            <a:r>
              <a:rPr lang="pt-BR" sz="1600" b="0" i="0" dirty="0">
                <a:solidFill>
                  <a:srgbClr val="000000"/>
                </a:solidFill>
                <a:effectLst/>
                <a:latin typeface="Raleway"/>
              </a:rPr>
              <a:t>(UFG) Em março de 1934, Luís Carlos Prestes fundou uma frente popular, a Aliança Nacional Libertadora, que objetivava atrair setores democráticos e antifascistas da sociedade para um programa de reformas políticas e sociais. O governo de Vargas perseguiu Prestes devido à:</a:t>
            </a:r>
            <a:endParaRPr lang="pt-BR" sz="1600" dirty="0"/>
          </a:p>
        </p:txBody>
      </p:sp>
      <p:sp>
        <p:nvSpPr>
          <p:cNvPr id="3" name="Espaço Reservado para Conteúdo 2">
            <a:extLst>
              <a:ext uri="{FF2B5EF4-FFF2-40B4-BE49-F238E27FC236}">
                <a16:creationId xmlns:a16="http://schemas.microsoft.com/office/drawing/2014/main" id="{0D20A8BB-C4FA-40F0-BBB1-7E9022886C42}"/>
              </a:ext>
            </a:extLst>
          </p:cNvPr>
          <p:cNvSpPr>
            <a:spLocks noGrp="1"/>
          </p:cNvSpPr>
          <p:nvPr>
            <p:ph sz="quarter" idx="10"/>
          </p:nvPr>
        </p:nvSpPr>
        <p:spPr/>
        <p:txBody>
          <a:bodyPr/>
          <a:lstStyle/>
          <a:p>
            <a:pPr algn="l"/>
            <a:r>
              <a:rPr lang="pt-BR" b="0" i="0" dirty="0">
                <a:solidFill>
                  <a:srgbClr val="000000"/>
                </a:solidFill>
                <a:effectLst/>
                <a:latin typeface="Raleway"/>
              </a:rPr>
              <a:t>a) emergência de regimes autoritários na Europa influenciando a organização partidária no Brasil.</a:t>
            </a:r>
          </a:p>
          <a:p>
            <a:pPr algn="l"/>
            <a:r>
              <a:rPr lang="pt-BR" b="0" i="0" dirty="0">
                <a:solidFill>
                  <a:srgbClr val="000000"/>
                </a:solidFill>
                <a:effectLst/>
                <a:latin typeface="Raleway"/>
              </a:rPr>
              <a:t>b) cooptação dos sindicatos pelo Estado, com suas sedes tornando-se locais da propaganda oficial.</a:t>
            </a:r>
          </a:p>
          <a:p>
            <a:pPr algn="l"/>
            <a:r>
              <a:rPr lang="pt-BR" b="0" i="0" dirty="0">
                <a:solidFill>
                  <a:srgbClr val="000000"/>
                </a:solidFill>
                <a:effectLst/>
                <a:latin typeface="Raleway"/>
              </a:rPr>
              <a:t>c) proposta política de estabelecer um governo revolucionário no Brasil alinhado com a União Soviética.</a:t>
            </a:r>
          </a:p>
          <a:p>
            <a:pPr algn="l"/>
            <a:r>
              <a:rPr lang="pt-BR" b="0" i="0" dirty="0">
                <a:solidFill>
                  <a:srgbClr val="000000"/>
                </a:solidFill>
                <a:effectLst/>
                <a:latin typeface="Raleway"/>
              </a:rPr>
              <a:t>d) organização da Ação Integralista Brasileira, que defendia um projeto de Estado autoritário para o país.</a:t>
            </a:r>
          </a:p>
          <a:p>
            <a:pPr algn="l"/>
            <a:r>
              <a:rPr lang="pt-BR" b="0" i="0" dirty="0">
                <a:solidFill>
                  <a:srgbClr val="000000"/>
                </a:solidFill>
                <a:effectLst/>
                <a:latin typeface="Raleway"/>
              </a:rPr>
              <a:t>e) rivalidade entre integralistas e aliancistas, os quais mobilizaram o país, ampliando o clima de confrontos.</a:t>
            </a:r>
          </a:p>
          <a:p>
            <a:endParaRPr lang="pt-BR" dirty="0"/>
          </a:p>
        </p:txBody>
      </p:sp>
    </p:spTree>
    <p:extLst>
      <p:ext uri="{BB962C8B-B14F-4D97-AF65-F5344CB8AC3E}">
        <p14:creationId xmlns:p14="http://schemas.microsoft.com/office/powerpoint/2010/main" val="143146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927B7-30E6-4BC2-959B-9A1B9EC85813}"/>
              </a:ext>
            </a:extLst>
          </p:cNvPr>
          <p:cNvSpPr>
            <a:spLocks noGrp="1"/>
          </p:cNvSpPr>
          <p:nvPr>
            <p:ph type="title"/>
          </p:nvPr>
        </p:nvSpPr>
        <p:spPr>
          <a:xfrm>
            <a:off x="521207" y="0"/>
            <a:ext cx="10375393" cy="1130300"/>
          </a:xfrm>
        </p:spPr>
        <p:txBody>
          <a:bodyPr>
            <a:noAutofit/>
          </a:bodyPr>
          <a:lstStyle/>
          <a:p>
            <a:pPr fontAlgn="base"/>
            <a:r>
              <a:rPr lang="pt-BR" sz="1200" b="0" i="0" dirty="0">
                <a:solidFill>
                  <a:srgbClr val="404040"/>
                </a:solidFill>
                <a:effectLst/>
                <a:latin typeface="OpenSans"/>
              </a:rPr>
              <a:t>(Enem/2017) Estão aí, como se sabe, dois candidatos à presidência, os senhores Eduardo Gomes e Eurico Dutra, e um terceiro, o senhor Getúlio Vargas, que deve ser candidato de algum grupo político oculto, mas é também o candidato popular. Porque há dois “queremos”: o “queremos” dos que querem ver se continuam nas posições e o “queremos” popular… Afinal, o que é que o senhor Getúlio Vargas é? É fascista? É comunista? É ateu? É cristão? Quer sair? Quer ficar? O povo, entretanto, parece que gosta dele por isso mesmo, porque ele é “à moda da casa”.</a:t>
            </a:r>
            <a:br>
              <a:rPr lang="pt-BR" sz="1200" b="0" i="0" dirty="0">
                <a:solidFill>
                  <a:srgbClr val="404040"/>
                </a:solidFill>
                <a:effectLst/>
                <a:latin typeface="OpenSans"/>
              </a:rPr>
            </a:br>
            <a:r>
              <a:rPr lang="pt-BR" sz="1200" b="0" i="0" baseline="-25000" dirty="0">
                <a:solidFill>
                  <a:srgbClr val="404040"/>
                </a:solidFill>
                <a:effectLst/>
                <a:latin typeface="OpenSans"/>
              </a:rPr>
              <a:t>A Democracia. 16 set. 1945. apud GOMES. A.C.; D’ARAÚJO, M. C. Getulismo e trabalhismo. São Paulo: Ática. 1989.</a:t>
            </a:r>
            <a:br>
              <a:rPr lang="pt-BR" sz="1200" b="0" i="0" dirty="0">
                <a:solidFill>
                  <a:srgbClr val="404040"/>
                </a:solidFill>
                <a:effectLst/>
                <a:latin typeface="OpenSans"/>
              </a:rPr>
            </a:br>
            <a:r>
              <a:rPr lang="pt-BR" sz="1200" b="0" i="0" dirty="0">
                <a:solidFill>
                  <a:srgbClr val="404040"/>
                </a:solidFill>
                <a:effectLst/>
                <a:latin typeface="OpenSans"/>
              </a:rPr>
              <a:t>O movimento político mencionado no texto caracterizou-se por</a:t>
            </a:r>
            <a:endParaRPr lang="pt-BR" sz="1200" dirty="0"/>
          </a:p>
        </p:txBody>
      </p:sp>
      <p:sp>
        <p:nvSpPr>
          <p:cNvPr id="3" name="Espaço Reservado para Conteúdo 2">
            <a:extLst>
              <a:ext uri="{FF2B5EF4-FFF2-40B4-BE49-F238E27FC236}">
                <a16:creationId xmlns:a16="http://schemas.microsoft.com/office/drawing/2014/main" id="{DEB89128-7897-4081-ADEC-54BEB3503301}"/>
              </a:ext>
            </a:extLst>
          </p:cNvPr>
          <p:cNvSpPr>
            <a:spLocks noGrp="1"/>
          </p:cNvSpPr>
          <p:nvPr>
            <p:ph sz="quarter" idx="10"/>
          </p:nvPr>
        </p:nvSpPr>
        <p:spPr/>
        <p:txBody>
          <a:bodyPr/>
          <a:lstStyle/>
          <a:p>
            <a:r>
              <a:rPr lang="pt-BR" b="0" i="0" dirty="0">
                <a:solidFill>
                  <a:srgbClr val="404040"/>
                </a:solidFill>
                <a:effectLst/>
                <a:latin typeface="OpenSans"/>
              </a:rPr>
              <a:t>a) demandar a confirmação dos direitos trabalhistas.</a:t>
            </a:r>
            <a:br>
              <a:rPr lang="pt-BR" dirty="0"/>
            </a:br>
            <a:r>
              <a:rPr lang="pt-BR" b="0" i="0" dirty="0">
                <a:solidFill>
                  <a:srgbClr val="404040"/>
                </a:solidFill>
                <a:effectLst/>
                <a:latin typeface="OpenSans"/>
              </a:rPr>
              <a:t>b) apoiar a permanência da ditadura estadonovista.</a:t>
            </a:r>
            <a:br>
              <a:rPr lang="pt-BR" dirty="0"/>
            </a:br>
            <a:r>
              <a:rPr lang="pt-BR" b="0" i="0" dirty="0">
                <a:solidFill>
                  <a:srgbClr val="404040"/>
                </a:solidFill>
                <a:effectLst/>
                <a:latin typeface="OpenSans"/>
              </a:rPr>
              <a:t>c) resgatar a representatividade dos sindicatos sob controle social.</a:t>
            </a:r>
            <a:br>
              <a:rPr lang="pt-BR" dirty="0"/>
            </a:br>
            <a:r>
              <a:rPr lang="pt-BR" b="0" i="0" dirty="0">
                <a:solidFill>
                  <a:srgbClr val="404040"/>
                </a:solidFill>
                <a:effectLst/>
                <a:latin typeface="OpenSans"/>
              </a:rPr>
              <a:t>d) reivindicar a transição constitucional sob influência do governante.</a:t>
            </a:r>
            <a:br>
              <a:rPr lang="pt-BR" dirty="0"/>
            </a:br>
            <a:r>
              <a:rPr lang="pt-BR" b="0" i="0" dirty="0">
                <a:solidFill>
                  <a:srgbClr val="404040"/>
                </a:solidFill>
                <a:effectLst/>
                <a:latin typeface="OpenSans"/>
              </a:rPr>
              <a:t>e) reclamar a participação das agremiações partidárias.</a:t>
            </a:r>
            <a:endParaRPr lang="pt-BR" dirty="0"/>
          </a:p>
        </p:txBody>
      </p:sp>
    </p:spTree>
    <p:extLst>
      <p:ext uri="{BB962C8B-B14F-4D97-AF65-F5344CB8AC3E}">
        <p14:creationId xmlns:p14="http://schemas.microsoft.com/office/powerpoint/2010/main" val="130913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DA127-178E-4B4F-A0D3-AED81762BFF9}"/>
              </a:ext>
            </a:extLst>
          </p:cNvPr>
          <p:cNvSpPr>
            <a:spLocks noGrp="1"/>
          </p:cNvSpPr>
          <p:nvPr>
            <p:ph type="title"/>
          </p:nvPr>
        </p:nvSpPr>
        <p:spPr/>
        <p:txBody>
          <a:bodyPr>
            <a:noAutofit/>
          </a:bodyPr>
          <a:lstStyle/>
          <a:p>
            <a:r>
              <a:rPr lang="pt-BR" sz="1400" b="0" i="0" dirty="0">
                <a:solidFill>
                  <a:schemeClr val="tx1"/>
                </a:solidFill>
                <a:effectLst/>
                <a:latin typeface="Arial" panose="020B0604020202020204" pitchFamily="34" charset="0"/>
              </a:rPr>
              <a:t>(FUVEST) Reprodução de Cartaz da Revolução de 1932. Observando o cartaz:</a:t>
            </a:r>
            <a:br>
              <a:rPr lang="pt-BR" sz="1400" dirty="0">
                <a:solidFill>
                  <a:schemeClr val="tx1"/>
                </a:solidFill>
              </a:rPr>
            </a:br>
            <a:endParaRPr lang="pt-BR" sz="1400" dirty="0">
              <a:solidFill>
                <a:schemeClr val="tx1"/>
              </a:solidFill>
            </a:endParaRPr>
          </a:p>
        </p:txBody>
      </p:sp>
      <p:sp>
        <p:nvSpPr>
          <p:cNvPr id="3" name="Espaço Reservado para Conteúdo 2">
            <a:extLst>
              <a:ext uri="{FF2B5EF4-FFF2-40B4-BE49-F238E27FC236}">
                <a16:creationId xmlns:a16="http://schemas.microsoft.com/office/drawing/2014/main" id="{2ADFF9B2-462E-474D-AE61-A39F78680A8A}"/>
              </a:ext>
            </a:extLst>
          </p:cNvPr>
          <p:cNvSpPr>
            <a:spLocks noGrp="1"/>
          </p:cNvSpPr>
          <p:nvPr>
            <p:ph sz="quarter" idx="10"/>
          </p:nvPr>
        </p:nvSpPr>
        <p:spPr/>
        <p:txBody>
          <a:bodyPr/>
          <a:lstStyle/>
          <a:p>
            <a:r>
              <a:rPr lang="pt-BR" b="0" i="0" dirty="0">
                <a:solidFill>
                  <a:schemeClr val="tx1"/>
                </a:solidFill>
                <a:effectLst/>
                <a:latin typeface="Arial" panose="020B0604020202020204" pitchFamily="34" charset="0"/>
              </a:rPr>
              <a:t>a) Identifique os três personagens.</a:t>
            </a:r>
            <a:br>
              <a:rPr lang="pt-BR" dirty="0">
                <a:solidFill>
                  <a:schemeClr val="tx1"/>
                </a:solidFill>
              </a:rPr>
            </a:br>
            <a:br>
              <a:rPr lang="pt-BR" dirty="0">
                <a:solidFill>
                  <a:schemeClr val="tx1"/>
                </a:solidFill>
              </a:rPr>
            </a:br>
            <a:r>
              <a:rPr lang="pt-BR" b="0" i="0" dirty="0">
                <a:solidFill>
                  <a:schemeClr val="tx1"/>
                </a:solidFill>
                <a:effectLst/>
                <a:latin typeface="Arial" panose="020B0604020202020204" pitchFamily="34" charset="0"/>
              </a:rPr>
              <a:t>b) Explique a frase "Abaixo a Ditadura".</a:t>
            </a:r>
            <a:br>
              <a:rPr lang="pt-BR" dirty="0">
                <a:solidFill>
                  <a:schemeClr val="tx1"/>
                </a:solidFill>
              </a:rPr>
            </a:br>
            <a:br>
              <a:rPr lang="pt-BR" dirty="0">
                <a:solidFill>
                  <a:schemeClr val="tx1"/>
                </a:solidFill>
              </a:rPr>
            </a:br>
            <a:endParaRPr lang="pt-BR" dirty="0">
              <a:solidFill>
                <a:schemeClr val="tx1"/>
              </a:solidFill>
            </a:endParaRPr>
          </a:p>
        </p:txBody>
      </p:sp>
      <p:pic>
        <p:nvPicPr>
          <p:cNvPr id="1026" name="Picture 2" descr="Exercícios sobre a Revolução Constitucionalista de 1932 - Brasil ...">
            <a:extLst>
              <a:ext uri="{FF2B5EF4-FFF2-40B4-BE49-F238E27FC236}">
                <a16:creationId xmlns:a16="http://schemas.microsoft.com/office/drawing/2014/main" id="{6990CD47-6F55-499C-984E-2702FE864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435608"/>
            <a:ext cx="19431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9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9424AB-4912-420D-B97A-CFED1DFE0CD5}"/>
              </a:ext>
            </a:extLst>
          </p:cNvPr>
          <p:cNvSpPr>
            <a:spLocks noGrp="1"/>
          </p:cNvSpPr>
          <p:nvPr>
            <p:ph type="title"/>
          </p:nvPr>
        </p:nvSpPr>
        <p:spPr/>
        <p:txBody>
          <a:bodyPr/>
          <a:lstStyle/>
          <a:p>
            <a:r>
              <a:rPr lang="pt-BR" b="1" dirty="0">
                <a:effectLst>
                  <a:outerShdw blurRad="38100" dist="38100" dir="2700000" algn="tl">
                    <a:srgbClr val="000000">
                      <a:alpha val="43137"/>
                    </a:srgbClr>
                  </a:outerShdw>
                </a:effectLst>
              </a:rPr>
              <a:t>Oposição Partidária </a:t>
            </a:r>
          </a:p>
        </p:txBody>
      </p:sp>
      <p:sp>
        <p:nvSpPr>
          <p:cNvPr id="5" name="Espaço Reservado para Conteúdo 4">
            <a:extLst>
              <a:ext uri="{FF2B5EF4-FFF2-40B4-BE49-F238E27FC236}">
                <a16:creationId xmlns:a16="http://schemas.microsoft.com/office/drawing/2014/main" id="{67248DA4-6BF6-47D0-A211-4B4A4313841E}"/>
              </a:ext>
            </a:extLst>
          </p:cNvPr>
          <p:cNvSpPr>
            <a:spLocks noGrp="1"/>
          </p:cNvSpPr>
          <p:nvPr>
            <p:ph sz="quarter" idx="10"/>
          </p:nvPr>
        </p:nvSpPr>
        <p:spPr>
          <a:xfrm>
            <a:off x="521207" y="2432304"/>
            <a:ext cx="4416552" cy="3977640"/>
          </a:xfrm>
        </p:spPr>
        <p:txBody>
          <a:bodyPr/>
          <a:lstStyle/>
          <a:p>
            <a:pPr marL="171450" indent="-171450">
              <a:buFont typeface="Arial" panose="020B0604020202020204" pitchFamily="34" charset="0"/>
              <a:buChar char="•"/>
            </a:pPr>
            <a:r>
              <a:rPr lang="pt-BR" sz="1600" dirty="0"/>
              <a:t>Líder: Plínio Salgado</a:t>
            </a:r>
          </a:p>
          <a:p>
            <a:pPr marL="171450" indent="-171450">
              <a:buFont typeface="Arial" panose="020B0604020202020204" pitchFamily="34" charset="0"/>
              <a:buChar char="•"/>
            </a:pPr>
            <a:r>
              <a:rPr lang="pt-BR" sz="1600" dirty="0"/>
              <a:t>Grupo constituído por: militares, empresários e a igreja católica </a:t>
            </a:r>
          </a:p>
          <a:p>
            <a:pPr marL="171450" indent="-171450">
              <a:buFont typeface="Arial" panose="020B0604020202020204" pitchFamily="34" charset="0"/>
              <a:buChar char="•"/>
            </a:pPr>
            <a:r>
              <a:rPr lang="pt-BR" sz="1600" dirty="0"/>
              <a:t>Combate ao comunismo e liberalismo</a:t>
            </a:r>
          </a:p>
          <a:p>
            <a:pPr marL="171450" indent="-171450">
              <a:buFont typeface="Arial" panose="020B0604020202020204" pitchFamily="34" charset="0"/>
              <a:buChar char="•"/>
            </a:pPr>
            <a:r>
              <a:rPr lang="pt-BR" sz="1600" dirty="0"/>
              <a:t>Nacionalismo </a:t>
            </a:r>
          </a:p>
          <a:p>
            <a:endParaRPr lang="pt-BR" dirty="0"/>
          </a:p>
        </p:txBody>
      </p:sp>
      <p:sp>
        <p:nvSpPr>
          <p:cNvPr id="6" name="Espaço Reservado para Conteúdo 4">
            <a:extLst>
              <a:ext uri="{FF2B5EF4-FFF2-40B4-BE49-F238E27FC236}">
                <a16:creationId xmlns:a16="http://schemas.microsoft.com/office/drawing/2014/main" id="{EC8ABF4D-661F-45BA-BDB1-95A812C208E1}"/>
              </a:ext>
            </a:extLst>
          </p:cNvPr>
          <p:cNvSpPr txBox="1">
            <a:spLocks/>
          </p:cNvSpPr>
          <p:nvPr/>
        </p:nvSpPr>
        <p:spPr>
          <a:xfrm>
            <a:off x="7254241" y="2432304"/>
            <a:ext cx="4416552" cy="397764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50000"/>
              </a:lnSpc>
              <a:spcBef>
                <a:spcPts val="1000"/>
              </a:spcBef>
              <a:spcAft>
                <a:spcPts val="1200"/>
              </a:spcAft>
              <a:buFontTx/>
              <a:buNone/>
              <a:defRPr lang="en-US" sz="12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marL="171450" indent="-171450">
              <a:buFont typeface="Arial" panose="020B0604020202020204" pitchFamily="34" charset="0"/>
              <a:buChar char="•"/>
            </a:pPr>
            <a:r>
              <a:rPr lang="pt-BR" sz="1800" dirty="0"/>
              <a:t>Líder: Luís Carlos Prestes</a:t>
            </a:r>
          </a:p>
          <a:p>
            <a:pPr marL="171450" indent="-171450">
              <a:buFont typeface="Arial" panose="020B0604020202020204" pitchFamily="34" charset="0"/>
              <a:buChar char="•"/>
            </a:pPr>
            <a:r>
              <a:rPr lang="pt-BR" sz="1800" dirty="0"/>
              <a:t>Grupo Constituído por: democratas, sindicalistas, socialistas e comunistas</a:t>
            </a:r>
          </a:p>
          <a:p>
            <a:pPr marL="171450" indent="-171450">
              <a:buFont typeface="Arial" panose="020B0604020202020204" pitchFamily="34" charset="0"/>
              <a:buChar char="•"/>
            </a:pPr>
            <a:r>
              <a:rPr lang="pt-BR" sz="1800" dirty="0"/>
              <a:t>Reforma Agrária </a:t>
            </a:r>
          </a:p>
          <a:p>
            <a:pPr marL="171450" indent="-171450">
              <a:buFont typeface="Arial" panose="020B0604020202020204" pitchFamily="34" charset="0"/>
              <a:buChar char="•"/>
            </a:pPr>
            <a:r>
              <a:rPr lang="pt-BR" sz="1800" dirty="0"/>
              <a:t>Nacionalização de empresas estrangeiras</a:t>
            </a:r>
          </a:p>
          <a:p>
            <a:endParaRPr lang="pt-BR" sz="1600" dirty="0"/>
          </a:p>
          <a:p>
            <a:r>
              <a:rPr lang="pt-BR" sz="1600" dirty="0"/>
              <a:t>A ANL foi perseguido pelo governo Vargas, inclusive a esposa de Luís Carlos Prestes foi capturada e entregue ao governo nazista </a:t>
            </a:r>
          </a:p>
          <a:p>
            <a:endParaRPr lang="pt-BR" dirty="0"/>
          </a:p>
          <a:p>
            <a:endParaRPr lang="pt-BR" dirty="0"/>
          </a:p>
        </p:txBody>
      </p:sp>
      <p:sp>
        <p:nvSpPr>
          <p:cNvPr id="7" name="Título 3">
            <a:extLst>
              <a:ext uri="{FF2B5EF4-FFF2-40B4-BE49-F238E27FC236}">
                <a16:creationId xmlns:a16="http://schemas.microsoft.com/office/drawing/2014/main" id="{1B3BF621-696A-42EC-97D0-6108111D55BC}"/>
              </a:ext>
            </a:extLst>
          </p:cNvPr>
          <p:cNvSpPr txBox="1">
            <a:spLocks/>
          </p:cNvSpPr>
          <p:nvPr/>
        </p:nvSpPr>
        <p:spPr>
          <a:xfrm>
            <a:off x="636104" y="1792224"/>
            <a:ext cx="4301655" cy="640080"/>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pt-BR" b="1" dirty="0"/>
              <a:t>Ação Integralista Brasileira (AIB)</a:t>
            </a:r>
            <a:endParaRPr lang="pt-BR" dirty="0"/>
          </a:p>
        </p:txBody>
      </p:sp>
      <p:sp>
        <p:nvSpPr>
          <p:cNvPr id="8" name="Título 3">
            <a:extLst>
              <a:ext uri="{FF2B5EF4-FFF2-40B4-BE49-F238E27FC236}">
                <a16:creationId xmlns:a16="http://schemas.microsoft.com/office/drawing/2014/main" id="{8A86F708-1BAD-4923-9721-53190A66B313}"/>
              </a:ext>
            </a:extLst>
          </p:cNvPr>
          <p:cNvSpPr txBox="1">
            <a:spLocks/>
          </p:cNvSpPr>
          <p:nvPr/>
        </p:nvSpPr>
        <p:spPr>
          <a:xfrm>
            <a:off x="7254240" y="1792224"/>
            <a:ext cx="4416553" cy="640080"/>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pt-BR" b="1" dirty="0"/>
              <a:t>Aliança Nacional Libertadora (ANL)</a:t>
            </a:r>
            <a:endParaRPr lang="pt-BR" dirty="0"/>
          </a:p>
        </p:txBody>
      </p:sp>
    </p:spTree>
    <p:extLst>
      <p:ext uri="{BB962C8B-B14F-4D97-AF65-F5344CB8AC3E}">
        <p14:creationId xmlns:p14="http://schemas.microsoft.com/office/powerpoint/2010/main" val="281590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2837</TotalTime>
  <Words>3469</Words>
  <Application>Microsoft Office PowerPoint</Application>
  <PresentationFormat>Widescreen</PresentationFormat>
  <Paragraphs>263</Paragraphs>
  <Slides>38</Slides>
  <Notes>1</Notes>
  <HiddenSlides>0</HiddenSlides>
  <MMClips>2</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38</vt:i4>
      </vt:variant>
    </vt:vector>
  </HeadingPairs>
  <TitlesOfParts>
    <vt:vector size="49" baseType="lpstr">
      <vt:lpstr>Arial</vt:lpstr>
      <vt:lpstr>Calibri</vt:lpstr>
      <vt:lpstr>Century Gothic</vt:lpstr>
      <vt:lpstr>Franklin Gothic Book</vt:lpstr>
      <vt:lpstr>OpenSans</vt:lpstr>
      <vt:lpstr>ProximaNova</vt:lpstr>
      <vt:lpstr>Raleway</vt:lpstr>
      <vt:lpstr>Segoe UI</vt:lpstr>
      <vt:lpstr>Segoe UI Light</vt:lpstr>
      <vt:lpstr>source sans pro</vt:lpstr>
      <vt:lpstr>Galeria</vt:lpstr>
      <vt:lpstr>Vislumbre do Estado Novo</vt:lpstr>
      <vt:lpstr>Getúlio Vargas </vt:lpstr>
      <vt:lpstr>Aspectos gerais da Era Vargas (1930 – 1945)</vt:lpstr>
      <vt:lpstr>Transformações no governo Vargas</vt:lpstr>
      <vt:lpstr>Final da política Vargas</vt:lpstr>
      <vt:lpstr>(UFG) Em março de 1934, Luís Carlos Prestes fundou uma frente popular, a Aliança Nacional Libertadora, que objetivava atrair setores democráticos e antifascistas da sociedade para um programa de reformas políticas e sociais. O governo de Vargas perseguiu Prestes devido à:</vt:lpstr>
      <vt:lpstr>(Enem/2017) Estão aí, como se sabe, dois candidatos à presidência, os senhores Eduardo Gomes e Eurico Dutra, e um terceiro, o senhor Getúlio Vargas, que deve ser candidato de algum grupo político oculto, mas é também o candidato popular. Porque há dois “queremos”: o “queremos” dos que querem ver se continuam nas posições e o “queremos” popular… Afinal, o que é que o senhor Getúlio Vargas é? É fascista? É comunista? É ateu? É cristão? Quer sair? Quer ficar? O povo, entretanto, parece que gosta dele por isso mesmo, porque ele é “à moda da casa”. A Democracia. 16 set. 1945. apud GOMES. A.C.; D’ARAÚJO, M. C. Getulismo e trabalhismo. São Paulo: Ática. 1989. O movimento político mencionado no texto caracterizou-se por</vt:lpstr>
      <vt:lpstr>(FUVEST) Reprodução de Cartaz da Revolução de 1932. Observando o cartaz: </vt:lpstr>
      <vt:lpstr>Oposição Partidária </vt:lpstr>
      <vt:lpstr>As três fases da Era Vargas</vt:lpstr>
      <vt:lpstr>Populismo</vt:lpstr>
      <vt:lpstr>Populismo</vt:lpstr>
      <vt:lpstr>Consolidação do Estado novo - 1937</vt:lpstr>
      <vt:lpstr>Nacionalismo na Era Vargas</vt:lpstr>
      <vt:lpstr>Consolidação da CLT (1° de maio de 1943)</vt:lpstr>
      <vt:lpstr>Retorno de Getúlio (1950)</vt:lpstr>
      <vt:lpstr>Morte de Getúlio </vt:lpstr>
      <vt:lpstr>Continuação do Estado Novo – José Linhares</vt:lpstr>
      <vt:lpstr>Eurico Gaspar Dutra – Quarta Republica</vt:lpstr>
      <vt:lpstr>Francisco Weffort é um dos maiores estudiosos do fenômeno populista. Em seu livro o populismo na política brasileira, 0 sociólogo afirma que “O populismo foi um fenômeno político que assumiu diversas facetas" de 1945 a 1964.</vt:lpstr>
      <vt:lpstr>A Quarta República brasileira foi um período da história do Brasil que aconteceu entre 1946 e 1964 e ficou conhecido por ter sido um período de democracia liberal. A Quarta República, no entanto, ficou marcada por disputas políticas que abalaram as estruturas da democracia do país, tendo como resultado final o Golpe de 1964. Um dos nomes da política brasileira que ficou conhecido por atuar em favor de grupos conservadores e que foi o pivô da crise do governo de Vargas e um dos apoiadores do golpe em 1964 foi:</vt:lpstr>
      <vt:lpstr>Redemocratização após o governo Vargas </vt:lpstr>
      <vt:lpstr>Juscelino Kubitschek</vt:lpstr>
      <vt:lpstr>Plano de Metas – “Cinquenta anos em cinco”</vt:lpstr>
      <vt:lpstr>Construção de Brasília - 1960</vt:lpstr>
      <vt:lpstr>Apresentação do PowerPoint</vt:lpstr>
      <vt:lpstr>O governo JK (1956 – 1960) – com o slogan “50 anos em 5” – adotou estratégias e políticas que tinham como objetivo central expandir a economia brasileira. Considerando seu aprendizado sobre esse período de nossa história, indique e comente duas características do processo de desenvolvimento econômico naquele período.</vt:lpstr>
      <vt:lpstr>(UERJ) “Bossa-nova mesmo é ser presidente/ desta terra descoberta por Cabral./ Para tanto basta ser tão simplesmente simpático... risonho... original” – Juca Chaves “Bota o retrato do velho outra vez/ Bota no mesmo lugar/ O sorriso do velinho/ Faz a gente se animar, oi (...) O sorriso do velinho/ Faz a gente trabalhar” – Marino Pinto e Haroldo Lobo Os estilos de governar de Getúlio Vargas e de Juscelino Kubitschek são abordados nas letras de música apresentadas. Um elemento comum das políticas econômicas destes dois governos está indicado na seguinte alternativa: </vt:lpstr>
      <vt:lpstr>Plano de metas</vt:lpstr>
      <vt:lpstr>Vote Jan - Jan</vt:lpstr>
      <vt:lpstr>Jânio Quadros</vt:lpstr>
      <vt:lpstr>Apresentação do PowerPoint</vt:lpstr>
      <vt:lpstr>GUERRA FRIA NO BRASIL </vt:lpstr>
      <vt:lpstr>Apresentação do PowerPoint</vt:lpstr>
      <vt:lpstr>Apresentação do PowerPoint</vt:lpstr>
      <vt:lpstr>A renúncia do presidente Jânio Quadros, em 1961, pode ser associada a um conjunto de problemas, dentre os quais se destaca a(o):</vt:lpstr>
      <vt:lpstr>(Unesp) Assinale a alternativa correta sobre a denominada política externa independente do governo Jânio Quadros:</vt:lpstr>
      <vt:lpstr>João Goulart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Brasil Império</dc:title>
  <dc:creator>Murilo Moriera</dc:creator>
  <cp:lastModifiedBy>Murilo Moriera</cp:lastModifiedBy>
  <cp:revision>72</cp:revision>
  <dcterms:created xsi:type="dcterms:W3CDTF">2020-04-26T23:17:12Z</dcterms:created>
  <dcterms:modified xsi:type="dcterms:W3CDTF">2020-08-18T17:25:46Z</dcterms:modified>
</cp:coreProperties>
</file>