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303" r:id="rId2"/>
    <p:sldId id="267" r:id="rId3"/>
    <p:sldId id="302" r:id="rId4"/>
    <p:sldId id="268" r:id="rId5"/>
    <p:sldId id="279" r:id="rId6"/>
    <p:sldId id="280" r:id="rId7"/>
    <p:sldId id="270" r:id="rId8"/>
    <p:sldId id="256" r:id="rId9"/>
    <p:sldId id="258" r:id="rId10"/>
    <p:sldId id="257" r:id="rId11"/>
    <p:sldId id="259" r:id="rId12"/>
    <p:sldId id="294" r:id="rId13"/>
    <p:sldId id="301" r:id="rId14"/>
    <p:sldId id="305" r:id="rId15"/>
    <p:sldId id="300" r:id="rId16"/>
    <p:sldId id="307" r:id="rId17"/>
    <p:sldId id="306" r:id="rId18"/>
    <p:sldId id="30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na 3">
  <p:cSld name="Coluna 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98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8/18/2020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D11F167-8414-4A89-A4B2-4E50B65A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0"/>
            <a:ext cx="533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5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703F4-FB80-469F-88B3-1F25AF2F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COLONIZAÇÃO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B43F88-7E01-406F-8D2A-B5D541E18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colonização inglesa começa tardiamente quando se comparada com a colonização portuguesa e espanhola</a:t>
            </a:r>
          </a:p>
          <a:p>
            <a:r>
              <a:rPr lang="pt-BR" dirty="0"/>
              <a:t>Colonização inglesa vai ser empreendido pela iniciativa privada</a:t>
            </a:r>
          </a:p>
          <a:p>
            <a:pPr lvl="3"/>
            <a:r>
              <a:rPr lang="pt-BR" dirty="0"/>
              <a:t>Companhia de Plymouth – Parte Sul</a:t>
            </a:r>
          </a:p>
          <a:p>
            <a:pPr lvl="3"/>
            <a:r>
              <a:rPr lang="pt-BR" dirty="0"/>
              <a:t>Companhia de Londres – Parte norte</a:t>
            </a:r>
          </a:p>
          <a:p>
            <a:r>
              <a:rPr lang="pt-BR" dirty="0"/>
              <a:t>Além de atrair um excedente populacional a colônia chamava também atenção pela liberdade que a novas terras inspiravam </a:t>
            </a:r>
          </a:p>
          <a:p>
            <a:r>
              <a:rPr lang="pt-BR" dirty="0"/>
              <a:t>Por não terem encontrado ouro, os colonos investiram no plantio de tabaco – começam as atividades escravistas no sul</a:t>
            </a:r>
          </a:p>
          <a:p>
            <a:r>
              <a:rPr lang="pt-BR" dirty="0"/>
              <a:t>Quem era enviado para a colônia?</a:t>
            </a:r>
          </a:p>
          <a:p>
            <a:pPr lvl="1"/>
            <a:r>
              <a:rPr lang="pt-BR" dirty="0"/>
              <a:t>Camponeses endividados</a:t>
            </a:r>
          </a:p>
          <a:p>
            <a:pPr lvl="1"/>
            <a:r>
              <a:rPr lang="pt-BR" dirty="0"/>
              <a:t>Criminosos</a:t>
            </a:r>
          </a:p>
          <a:p>
            <a:pPr lvl="1"/>
            <a:r>
              <a:rPr lang="pt-BR" dirty="0"/>
              <a:t>Órfãos</a:t>
            </a:r>
          </a:p>
          <a:p>
            <a:pPr lvl="1"/>
            <a:r>
              <a:rPr lang="pt-BR" dirty="0"/>
              <a:t>Calvinista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4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E97CF-07BC-40B7-991D-5FA53DAC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 da colônia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5017F6-40B9-458D-9D6E-5F7B1E318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Primeiras expedições</a:t>
            </a:r>
          </a:p>
          <a:p>
            <a:pPr lvl="1"/>
            <a:r>
              <a:rPr lang="pt-BR" dirty="0"/>
              <a:t>Expedição John </a:t>
            </a:r>
            <a:r>
              <a:rPr lang="pt-BR" dirty="0" err="1"/>
              <a:t>Cabot</a:t>
            </a:r>
            <a:endParaRPr lang="pt-BR" dirty="0"/>
          </a:p>
          <a:p>
            <a:pPr lvl="1"/>
            <a:r>
              <a:rPr lang="pt-BR" dirty="0"/>
              <a:t>Atuação de Corsários</a:t>
            </a:r>
          </a:p>
          <a:p>
            <a:pPr lvl="1"/>
            <a:r>
              <a:rPr lang="pt-BR" dirty="0"/>
              <a:t>Fundação de Walter Raleigh - O mistério de Roanoke – Um grupo formado por </a:t>
            </a:r>
            <a:r>
              <a:rPr lang="pt-BR" b="0" i="0" dirty="0">
                <a:effectLst/>
              </a:rPr>
              <a:t>91 homens, 17 mulheres e nove crianças chegaram a ilha de Roanoke em 1587</a:t>
            </a:r>
          </a:p>
          <a:p>
            <a:r>
              <a:rPr lang="pt-BR" dirty="0"/>
              <a:t>O inicio da colonização se desenvolveu com a ajuda da </a:t>
            </a:r>
            <a:r>
              <a:rPr lang="pt-BR" b="1" dirty="0"/>
              <a:t>servidão temporária</a:t>
            </a:r>
          </a:p>
          <a:p>
            <a:r>
              <a:rPr lang="pt-BR" dirty="0"/>
              <a:t>O sentimento de autonomia criado na colônia proporcionara um modelo de administração politica chamado de </a:t>
            </a:r>
            <a:r>
              <a:rPr lang="pt-BR" i="1" dirty="0"/>
              <a:t>self – </a:t>
            </a:r>
            <a:r>
              <a:rPr lang="pt-BR" i="1" dirty="0" err="1"/>
              <a:t>government</a:t>
            </a:r>
            <a:r>
              <a:rPr lang="pt-BR" i="1" dirty="0"/>
              <a:t> </a:t>
            </a:r>
            <a:r>
              <a:rPr lang="pt-BR" dirty="0"/>
              <a:t>(autogoverno)</a:t>
            </a:r>
            <a:r>
              <a:rPr lang="pt-BR" b="1" dirty="0"/>
              <a:t> </a:t>
            </a:r>
          </a:p>
          <a:p>
            <a:r>
              <a:rPr lang="pt-BR" i="0" dirty="0">
                <a:effectLst/>
              </a:rPr>
              <a:t>A liderança dessas colônias</a:t>
            </a:r>
            <a:r>
              <a:rPr lang="pt-BR" dirty="0"/>
              <a:t> ficavam a cargo dos governadores, esses que muitas vezes eram nomeados pela coroa mas representavam uma elite local </a:t>
            </a:r>
            <a:endParaRPr lang="pt-BR" i="0" dirty="0">
              <a:effectLst/>
            </a:endParaRP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95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19FB83-410E-4BD8-8098-6F426C43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Conflito norte-americano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486D2A-A11A-4811-BE19-72AF0D3B1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Colônias do Norte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5DFD418-EBC5-4497-868F-9B0C3AEC3E6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/>
              <a:t>Agricultura de policultura</a:t>
            </a:r>
          </a:p>
          <a:p>
            <a:r>
              <a:rPr lang="pt-BR" dirty="0"/>
              <a:t>Agricultura familiar</a:t>
            </a:r>
          </a:p>
          <a:p>
            <a:r>
              <a:rPr lang="pt-BR" dirty="0"/>
              <a:t>Mão de obra livre</a:t>
            </a:r>
          </a:p>
          <a:p>
            <a:r>
              <a:rPr lang="pt-BR" dirty="0"/>
              <a:t>Clima temperado</a:t>
            </a:r>
          </a:p>
          <a:p>
            <a:r>
              <a:rPr lang="pt-BR" dirty="0"/>
              <a:t>Desenvolvimento de manufatura</a:t>
            </a:r>
          </a:p>
          <a:p>
            <a:r>
              <a:rPr lang="pt-BR" dirty="0"/>
              <a:t>Comércio triangular </a:t>
            </a:r>
          </a:p>
          <a:p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406A53ED-6798-4039-A34E-8801BA13A05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dirty="0"/>
              <a:t>Colônias do Sul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D78A15B-5109-454E-A2AD-EC7E8C2F1C8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pt-BR" dirty="0"/>
              <a:t>Mão de obra escrava</a:t>
            </a:r>
          </a:p>
          <a:p>
            <a:r>
              <a:rPr lang="pt-BR" dirty="0"/>
              <a:t>Sistema de plantation (tabaco e algodão)</a:t>
            </a:r>
          </a:p>
          <a:p>
            <a:r>
              <a:rPr lang="pt-BR" dirty="0"/>
              <a:t>Clima tropical</a:t>
            </a:r>
          </a:p>
          <a:p>
            <a:r>
              <a:rPr lang="pt-BR" dirty="0"/>
              <a:t>Mercado externo </a:t>
            </a:r>
          </a:p>
        </p:txBody>
      </p:sp>
    </p:spTree>
    <p:extLst>
      <p:ext uri="{BB962C8B-B14F-4D97-AF65-F5344CB8AC3E}">
        <p14:creationId xmlns:p14="http://schemas.microsoft.com/office/powerpoint/2010/main" val="80357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ércio Triangular – Wikipédia, a enciclopédia livre">
            <a:extLst>
              <a:ext uri="{FF2B5EF4-FFF2-40B4-BE49-F238E27FC236}">
                <a16:creationId xmlns:a16="http://schemas.microsoft.com/office/drawing/2014/main" id="{BFE1488E-8B0A-4CB8-9B87-76933B7A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04" y="0"/>
            <a:ext cx="9365459" cy="68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3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5C218-CB70-4FE9-A3FB-860AFB6F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0" i="0" dirty="0">
                <a:solidFill>
                  <a:srgbClr val="444444"/>
                </a:solidFill>
                <a:effectLst/>
                <a:latin typeface="NewsGothicMt"/>
              </a:rPr>
              <a:t>A conquista colonial inglesa resultou no estabelecimento de três áreas com características diversas na América do Norte. Com relação às chamadas “colônias do sul” é correto afirmar que: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C58801-2124-4005-BCBA-34630652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a) baseava-se, sobretudo, na economia familiar e desenvolveu uma ampla rede de relações comerciais com as novas colônias do Norte e com o Caribe.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b) baseava-se numa forma de servidão temporária que submetia os colonos pobres a um conjunto de obrigações em relação aos grandes proprietários de terras.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c) baseava-se numa economia escravista voltada principalmente para o mercado externo de produtos, como o tabaco e o algodão.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d) consolidou-se como o primeiro grande polo industrial da América com a transferência de diversos produtores de tecidos vindos da região de Manchester.</a:t>
            </a:r>
          </a:p>
          <a:p>
            <a:pPr algn="just"/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e) caracterizou-se pelo emprego de mão de obra assalariada e pela presença da grande propriedade agrícola monocultora.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55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EF1D117-ADDD-4B21-8599-87330625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188314"/>
            <a:ext cx="10353762" cy="970450"/>
          </a:xfrm>
        </p:spPr>
        <p:txBody>
          <a:bodyPr/>
          <a:lstStyle/>
          <a:p>
            <a:r>
              <a:rPr lang="pt-BR" dirty="0"/>
              <a:t>Colônias norte-americanas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EB89D9-5DFF-4610-AA21-DB0445B8E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375" y="2650732"/>
            <a:ext cx="3300984" cy="764782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Colônias do Norte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0FD9063-36BD-4EE1-9708-18B82827E01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28375" y="3429000"/>
            <a:ext cx="3300984" cy="3023088"/>
          </a:xfrm>
        </p:spPr>
        <p:txBody>
          <a:bodyPr/>
          <a:lstStyle/>
          <a:p>
            <a:r>
              <a:rPr lang="pt-BR" dirty="0"/>
              <a:t>Se desenvolveu pela pesca local e atividade familiar, se opôs fortemente contra as colônias sulistas.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5DAB033-90D0-4FA8-88F6-8F0D1BDCF0C4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561659" y="2664217"/>
            <a:ext cx="3300984" cy="764783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Colônias do Centro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1025DEE-401B-401F-A997-E746A5D7E081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561659" y="3429000"/>
            <a:ext cx="3300984" cy="3023088"/>
          </a:xfrm>
        </p:spPr>
        <p:txBody>
          <a:bodyPr/>
          <a:lstStyle/>
          <a:p>
            <a:r>
              <a:rPr lang="pt-BR" dirty="0"/>
              <a:t>Foi uma área que que ganhou grande incentivo ocupacional, principalmente pelos holandeses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D3144CF-79C6-48A1-80A9-C5AB8AD8EB35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7966572" y="2650732"/>
            <a:ext cx="3300984" cy="764782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Colônias do Sul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035BD-67B3-44C7-804F-1C85052C6C2D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7966572" y="3429000"/>
            <a:ext cx="3300984" cy="3023089"/>
          </a:xfrm>
        </p:spPr>
        <p:txBody>
          <a:bodyPr/>
          <a:lstStyle/>
          <a:p>
            <a:r>
              <a:rPr lang="pt-BR" dirty="0"/>
              <a:t>Se baseava em uma economia  agrícola e em uma politica aristocrática escravista </a:t>
            </a:r>
          </a:p>
        </p:txBody>
      </p:sp>
    </p:spTree>
    <p:extLst>
      <p:ext uri="{BB962C8B-B14F-4D97-AF65-F5344CB8AC3E}">
        <p14:creationId xmlns:p14="http://schemas.microsoft.com/office/powerpoint/2010/main" val="10103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 Treze Colônias e a formação dos Estados Unidos [resumo]">
            <a:extLst>
              <a:ext uri="{FF2B5EF4-FFF2-40B4-BE49-F238E27FC236}">
                <a16:creationId xmlns:a16="http://schemas.microsoft.com/office/drawing/2014/main" id="{47867822-415A-4080-B292-79369511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" y="696567"/>
            <a:ext cx="11054617" cy="638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017D270A-01E4-4B95-9BA4-B274FA90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Qual a importância dos pais fundadores na história dos estados unidos?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AFEF659E-4E5B-4F43-A7FF-1AC4A48BB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pais fundadores foram os lideres que em 1776 assinaram a independência dos Estados Unidos e reivindicaram o direito das treze colônias existir como nação</a:t>
            </a:r>
          </a:p>
        </p:txBody>
      </p:sp>
    </p:spTree>
    <p:extLst>
      <p:ext uri="{BB962C8B-B14F-4D97-AF65-F5344CB8AC3E}">
        <p14:creationId xmlns:p14="http://schemas.microsoft.com/office/powerpoint/2010/main" val="27502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AF563-16B0-4685-95E5-56AD0AA9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MERCANTILISMO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15196B-596E-419D-950F-9F7AB8469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8" name="Picture 10" descr="Mercantilismo e Sistema Colonial - YouTube">
            <a:extLst>
              <a:ext uri="{FF2B5EF4-FFF2-40B4-BE49-F238E27FC236}">
                <a16:creationId xmlns:a16="http://schemas.microsoft.com/office/drawing/2014/main" id="{CF899ABB-1232-4D2E-AAA2-3CB0317FEF6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r="159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5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0FD1803-C271-4C4F-B98A-560F58F6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3706889" cy="141614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Administração publica e social na América Espanhola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6D2EE62-23C6-4180-80A5-E3F9204798E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pt-BR" sz="2400" dirty="0"/>
              <a:t>Vice Reinados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pt-BR" sz="2400" dirty="0"/>
              <a:t>Capitanias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pt-BR" sz="2400" dirty="0"/>
              <a:t>Audiência – medida de julgamento baseada no direito regional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pt-BR" sz="2400" dirty="0" err="1"/>
              <a:t>Cabildos</a:t>
            </a:r>
            <a:r>
              <a:rPr lang="pt-BR" sz="2400" dirty="0"/>
              <a:t> – corporação municipal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pt-BR" sz="2400" dirty="0" err="1"/>
              <a:t>Criollos</a:t>
            </a:r>
            <a:endParaRPr lang="pt-BR" sz="2400" dirty="0"/>
          </a:p>
        </p:txBody>
      </p:sp>
      <p:pic>
        <p:nvPicPr>
          <p:cNvPr id="2052" name="Picture 4" descr="Os poderosos podem matar um,duas ou três rosas, mas jamais ...">
            <a:extLst>
              <a:ext uri="{FF2B5EF4-FFF2-40B4-BE49-F238E27FC236}">
                <a16:creationId xmlns:a16="http://schemas.microsoft.com/office/drawing/2014/main" id="{1AFA783D-4EDD-4C68-A871-F8DF35785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5"/>
          <a:stretch/>
        </p:blipFill>
        <p:spPr bwMode="auto">
          <a:xfrm>
            <a:off x="4729361" y="399331"/>
            <a:ext cx="7446352" cy="605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59511E3-7F1E-4B27-849C-4288A718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Práticas coloniais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9E40745-0C37-4A57-8DD0-7C56BFEF8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err="1"/>
              <a:t>Adelantados</a:t>
            </a:r>
            <a:endParaRPr lang="pt-BR" i="1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CC7054F-BC83-4578-9157-78D3BDA102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Eram os espanhóis registrados pela coroa espanhola que recebiam um documento (capitulações) autorizando a exploração nos novos territórios 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A1D62C1D-ECAE-46D4-BBA3-BC095E214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i="1" dirty="0" err="1"/>
              <a:t>Hacienda</a:t>
            </a:r>
            <a:endParaRPr lang="pt-BR" i="1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02F6043-7220-4FB9-96E5-087E36C48A8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Eram local destinadas a pecuária bovina </a:t>
            </a:r>
          </a:p>
        </p:txBody>
      </p:sp>
    </p:spTree>
    <p:extLst>
      <p:ext uri="{BB962C8B-B14F-4D97-AF65-F5344CB8AC3E}">
        <p14:creationId xmlns:p14="http://schemas.microsoft.com/office/powerpoint/2010/main" val="35436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3A7A1B9-1761-40D8-9FEE-1B32B168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Formas de trabalho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136DE63-6CF8-4F53-BDF3-5EA3EC221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Mita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5B63CD31-729F-404C-BBD8-CD1116F40A5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dirty="0"/>
              <a:t>Sistema que impunha o trabalho forçado em troca de um pequeno salário pelo serviço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CFA13E5-0F0A-471F-913A-B69695EDA44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b="1" dirty="0" err="1"/>
              <a:t>Encomienda</a:t>
            </a:r>
            <a:endParaRPr lang="pt-BR" b="1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3D9A455D-1ADB-4A77-B35A-A3A5729C5582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pt-BR" dirty="0"/>
              <a:t>Trabalho forçado, onde a troca pela força de trabalho o índio era entregue a um </a:t>
            </a:r>
            <a:r>
              <a:rPr lang="pt-BR" dirty="0" err="1"/>
              <a:t>encomendero</a:t>
            </a:r>
            <a:r>
              <a:rPr lang="pt-BR" dirty="0"/>
              <a:t> que seria responsável pela catequização desse indígena </a:t>
            </a:r>
          </a:p>
        </p:txBody>
      </p:sp>
    </p:spTree>
    <p:extLst>
      <p:ext uri="{BB962C8B-B14F-4D97-AF65-F5344CB8AC3E}">
        <p14:creationId xmlns:p14="http://schemas.microsoft.com/office/powerpoint/2010/main" val="1913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1152F5E-D7FF-4E09-A571-9199CCCD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Povos da colônia espanhola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AD63676-3A56-43D5-9958-46E097CE3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Criollos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3442923-825A-456A-8171-62F1222C87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l"/>
            <a:r>
              <a:rPr lang="pt-BR" sz="1600" dirty="0"/>
              <a:t>Eram descendentes de espanhóis e tinham um lugar confortável dentro da administração das colônias, diferente da colônia portuguesa, onde </a:t>
            </a:r>
            <a:r>
              <a:rPr lang="pt-BR" sz="1600" dirty="0" err="1"/>
              <a:t>criolo</a:t>
            </a:r>
            <a:r>
              <a:rPr lang="pt-BR" sz="1600" dirty="0"/>
              <a:t> tem outra conotação, na colônia espanhola esse nome era usado para designar outra classe.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91F45D7-AB79-463B-82E3-D27F6CF80C9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t-B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Chapetones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2D6D888D-DF00-412A-BBB3-1F5059AB05FD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pPr algn="l"/>
            <a:r>
              <a:rPr lang="pt-BR" dirty="0"/>
              <a:t>Esses eram espanhóis que chegavam da metrópole na colônia e ocupavam o cargo de Vice-Rei. Durante todo o período da história da colônia espanhola, esse grupo entrou em conflito de interesses com os </a:t>
            </a:r>
            <a:r>
              <a:rPr lang="pt-BR" dirty="0" err="1"/>
              <a:t>criollos</a:t>
            </a:r>
            <a:r>
              <a:rPr lang="pt-BR" dirty="0"/>
              <a:t>.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2DF81BC9-7A8D-4736-9BD7-9C2DD2527D3B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Mestiços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A9892888-5885-42CA-9411-D5F6703C5580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pPr algn="l"/>
            <a:r>
              <a:rPr lang="pt-BR" dirty="0"/>
              <a:t>Os mestiços eram filhos de indígenas e espanhóis, eram bem aceitos pela sociedade colonial, pois tinham  contato com uma educação metropolitana e uma cultura europeizada. Futuramente esse termo acaba entrando em contradição, pois os vários casamentos entre brancos, índios e negros acabavam resultando em filhos que não se encaixavam no termo.</a:t>
            </a:r>
          </a:p>
        </p:txBody>
      </p:sp>
    </p:spTree>
    <p:extLst>
      <p:ext uri="{BB962C8B-B14F-4D97-AF65-F5344CB8AC3E}">
        <p14:creationId xmlns:p14="http://schemas.microsoft.com/office/powerpoint/2010/main" val="15959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>
            <a:extLst>
              <a:ext uri="{FF2B5EF4-FFF2-40B4-BE49-F238E27FC236}">
                <a16:creationId xmlns:a16="http://schemas.microsoft.com/office/drawing/2014/main" id="{BF298F78-9E34-48FA-A960-12E4BBD9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Cargos na colônia 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D9240CEF-96A1-445E-B99E-2980AD9D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422" y="1885951"/>
            <a:ext cx="2588455" cy="382392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– Rei 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A0B71514-245F-4BE9-826D-A8DE7D43209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04158" y="3855834"/>
            <a:ext cx="8463398" cy="676845"/>
          </a:xfrm>
        </p:spPr>
        <p:txBody>
          <a:bodyPr/>
          <a:lstStyle/>
          <a:p>
            <a:pPr algn="l"/>
            <a:r>
              <a:rPr lang="pt-BR" dirty="0"/>
              <a:t>Eram uma auxiliares dos vice – reis e dos capitães gerais</a:t>
            </a:r>
          </a:p>
        </p:txBody>
      </p:sp>
      <p:sp>
        <p:nvSpPr>
          <p:cNvPr id="22" name="Espaço Reservado para Texto 21">
            <a:extLst>
              <a:ext uri="{FF2B5EF4-FFF2-40B4-BE49-F238E27FC236}">
                <a16:creationId xmlns:a16="http://schemas.microsoft.com/office/drawing/2014/main" id="{4D3DB586-8141-49FE-BB40-6006BCA760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95420" y="2871367"/>
            <a:ext cx="2588455" cy="382392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Capitão Geral </a:t>
            </a:r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C5326B88-FF00-47AD-9A5F-4EB5DF9EBFE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804158" y="1885951"/>
            <a:ext cx="8477865" cy="778670"/>
          </a:xfrm>
        </p:spPr>
        <p:txBody>
          <a:bodyPr/>
          <a:lstStyle/>
          <a:p>
            <a:pPr algn="l"/>
            <a:r>
              <a:rPr lang="pt-BR" dirty="0"/>
              <a:t>Era o mais alto titulo na colônia, possuíam autonomia máxima nas colônias, em geral era um nobre indicado pelo rei da Espanha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AE01340D-3660-4BE0-92B7-F7F79D7A4B48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295420" y="3856783"/>
            <a:ext cx="2588455" cy="382391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Governadores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35C8C14F-B947-46E8-9E95-0EB9D7368465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2804158" y="2826912"/>
            <a:ext cx="8759834" cy="676845"/>
          </a:xfrm>
        </p:spPr>
        <p:txBody>
          <a:bodyPr/>
          <a:lstStyle/>
          <a:p>
            <a:pPr algn="l"/>
            <a:r>
              <a:rPr lang="pt-BR" dirty="0"/>
              <a:t>Esses eram os líderes das capitanias, essas que eram  territórios menores que os vices reinados </a:t>
            </a:r>
          </a:p>
        </p:txBody>
      </p:sp>
      <p:sp>
        <p:nvSpPr>
          <p:cNvPr id="26" name="Espaço Reservado para Texto 23">
            <a:extLst>
              <a:ext uri="{FF2B5EF4-FFF2-40B4-BE49-F238E27FC236}">
                <a16:creationId xmlns:a16="http://schemas.microsoft.com/office/drawing/2014/main" id="{291895AF-789C-47EE-B52E-E7E47ACB5743}"/>
              </a:ext>
            </a:extLst>
          </p:cNvPr>
          <p:cNvSpPr txBox="1">
            <a:spLocks/>
          </p:cNvSpPr>
          <p:nvPr/>
        </p:nvSpPr>
        <p:spPr>
          <a:xfrm>
            <a:off x="295420" y="4842198"/>
            <a:ext cx="2588455" cy="38239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54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r>
              <a:rPr lang="pt-B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Cabildo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7" name="Espaço Reservado para Texto 24">
            <a:extLst>
              <a:ext uri="{FF2B5EF4-FFF2-40B4-BE49-F238E27FC236}">
                <a16:creationId xmlns:a16="http://schemas.microsoft.com/office/drawing/2014/main" id="{C3827614-5091-4106-B629-A5217FB70E38}"/>
              </a:ext>
            </a:extLst>
          </p:cNvPr>
          <p:cNvSpPr txBox="1">
            <a:spLocks/>
          </p:cNvSpPr>
          <p:nvPr/>
        </p:nvSpPr>
        <p:spPr>
          <a:xfrm>
            <a:off x="2804158" y="4694970"/>
            <a:ext cx="8759834" cy="67684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algn="l"/>
            <a:r>
              <a:rPr lang="pt-BR" dirty="0">
                <a:solidFill>
                  <a:schemeClr val="tx1"/>
                </a:solidFill>
              </a:rPr>
              <a:t>Eram conselheiros que trabalhavam na administração colonial, geralmente eram nomeados os grandes fazendeiros para essa função</a:t>
            </a:r>
            <a:r>
              <a:rPr lang="pt-BR" dirty="0"/>
              <a:t>  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A823817-F69A-408B-AAF9-25C7F7DE3128}"/>
              </a:ext>
            </a:extLst>
          </p:cNvPr>
          <p:cNvSpPr/>
          <p:nvPr/>
        </p:nvSpPr>
        <p:spPr>
          <a:xfrm>
            <a:off x="13490917" y="310896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0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QUISTA E COLONIZAÇÃO DA AMÉRICA ESPANHOLA - PDF Free Download">
            <a:extLst>
              <a:ext uri="{FF2B5EF4-FFF2-40B4-BE49-F238E27FC236}">
                <a16:creationId xmlns:a16="http://schemas.microsoft.com/office/drawing/2014/main" id="{3335ECEB-076D-431E-95BA-E99BA899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88" y="609600"/>
            <a:ext cx="6124575" cy="581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0F446-CC4C-4CA3-BA42-3A9E46744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COLONIZAÇÃO INGLESA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34135-D4F1-47C9-9D90-B6AB77DD3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América inglesa</a:t>
            </a:r>
          </a:p>
        </p:txBody>
      </p:sp>
    </p:spTree>
    <p:extLst>
      <p:ext uri="{BB962C8B-B14F-4D97-AF65-F5344CB8AC3E}">
        <p14:creationId xmlns:p14="http://schemas.microsoft.com/office/powerpoint/2010/main" val="206499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1C46D66-BC17-420B-9694-ECEC31FC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Conflito inglês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AAA826-0520-4CB5-B62E-C9808BAA0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Guerra dos 100 anos</a:t>
            </a:r>
          </a:p>
          <a:p>
            <a:r>
              <a:rPr lang="pt-BR" dirty="0"/>
              <a:t>Guerra das Rosas</a:t>
            </a:r>
          </a:p>
          <a:p>
            <a:r>
              <a:rPr lang="pt-BR" dirty="0"/>
              <a:t>Reformas Religiosas</a:t>
            </a:r>
          </a:p>
          <a:p>
            <a:r>
              <a:rPr lang="pt-BR" dirty="0"/>
              <a:t>Guerra civil Inglesa</a:t>
            </a:r>
          </a:p>
        </p:txBody>
      </p:sp>
      <p:pic>
        <p:nvPicPr>
          <p:cNvPr id="1026" name="Picture 2" descr="Guerra das Rosas: origem do nome, contexto, consequências - Brasil ...">
            <a:extLst>
              <a:ext uri="{FF2B5EF4-FFF2-40B4-BE49-F238E27FC236}">
                <a16:creationId xmlns:a16="http://schemas.microsoft.com/office/drawing/2014/main" id="{153BDFC0-01A0-48C3-8C2A-BBD7374D449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r="256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22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626</TotalTime>
  <Words>797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NewsGothicMt</vt:lpstr>
      <vt:lpstr>Noto Sans Symbols</vt:lpstr>
      <vt:lpstr>Rockwell</vt:lpstr>
      <vt:lpstr>Rockwell Condensed</vt:lpstr>
      <vt:lpstr>Sorts Mill Goudy</vt:lpstr>
      <vt:lpstr>Wingdings</vt:lpstr>
      <vt:lpstr>Tipo de Madeira</vt:lpstr>
      <vt:lpstr>Apresentação do PowerPoint</vt:lpstr>
      <vt:lpstr>Administração publica e social na América Espanhola</vt:lpstr>
      <vt:lpstr>Práticas coloniais </vt:lpstr>
      <vt:lpstr>Formas de trabalho </vt:lpstr>
      <vt:lpstr>Povos da colônia espanhola </vt:lpstr>
      <vt:lpstr>Cargos na colônia </vt:lpstr>
      <vt:lpstr>Apresentação do PowerPoint</vt:lpstr>
      <vt:lpstr>COLONIZAÇÃO INGLESA</vt:lpstr>
      <vt:lpstr>Conflito inglês </vt:lpstr>
      <vt:lpstr>A COLONIZAÇÃO </vt:lpstr>
      <vt:lpstr>Desenvolvimento da colônia</vt:lpstr>
      <vt:lpstr>Conflito norte-americano </vt:lpstr>
      <vt:lpstr>Apresentação do PowerPoint</vt:lpstr>
      <vt:lpstr>A conquista colonial inglesa resultou no estabelecimento de três áreas com características diversas na América do Norte. Com relação às chamadas “colônias do sul” é correto afirmar que:</vt:lpstr>
      <vt:lpstr>Colônias norte-americanas </vt:lpstr>
      <vt:lpstr>Apresentação do PowerPoint</vt:lpstr>
      <vt:lpstr>Qual a importância dos pais fundadores na história dos estados unidos?</vt:lpstr>
      <vt:lpstr>MERCANTILISMO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COLONIZAÇÃO INGLESA</dc:title>
  <dc:creator>Murilo Moriera</dc:creator>
  <cp:lastModifiedBy>Murilo Moriera</cp:lastModifiedBy>
  <cp:revision>12</cp:revision>
  <dcterms:created xsi:type="dcterms:W3CDTF">2020-08-16T19:19:07Z</dcterms:created>
  <dcterms:modified xsi:type="dcterms:W3CDTF">2020-08-18T17:24:50Z</dcterms:modified>
</cp:coreProperties>
</file>