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71" d="100"/>
          <a:sy n="71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21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40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350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9955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65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8431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362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237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58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54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697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94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0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86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14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69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7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756BB1-16EE-43F3-B373-7231DCAC07B1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9BA7BB0-05D6-43CB-8B8F-A822C2DEDC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7994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39135" y="0"/>
            <a:ext cx="4067735" cy="1062318"/>
          </a:xfrm>
        </p:spPr>
        <p:txBody>
          <a:bodyPr>
            <a:normAutofit/>
          </a:bodyPr>
          <a:lstStyle/>
          <a:p>
            <a:r>
              <a:rPr lang="pt-BR" sz="2000" b="1" dirty="0" err="1">
                <a:solidFill>
                  <a:schemeClr val="bg1"/>
                </a:solidFill>
                <a:cs typeface="Arial" panose="020B0604020202020204" pitchFamily="34" charset="0"/>
              </a:rPr>
              <a:t>d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egrees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of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Comparison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of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 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Adjectives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and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Adverbs</a:t>
            </a:r>
            <a:endParaRPr lang="pt-BR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07577" y="1277471"/>
            <a:ext cx="11967882" cy="5472954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</a:t>
            </a:r>
            <a:r>
              <a:rPr lang="pt-BR" b="1" dirty="0" smtClean="0">
                <a:solidFill>
                  <a:schemeClr val="bg1"/>
                </a:solidFill>
              </a:rPr>
              <a:t>                 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EQUALITY </a:t>
            </a:r>
            <a:r>
              <a:rPr lang="pt-BR" b="1" dirty="0" smtClean="0">
                <a:solidFill>
                  <a:schemeClr val="bg1"/>
                </a:solidFill>
              </a:rPr>
              <a:t>     (+) </a:t>
            </a:r>
            <a:r>
              <a:rPr lang="pt-BR" b="1" dirty="0" smtClean="0">
                <a:solidFill>
                  <a:srgbClr val="002060"/>
                </a:solidFill>
              </a:rPr>
              <a:t>AS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adj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</a:rPr>
              <a:t>adv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AS</a:t>
            </a:r>
            <a:r>
              <a:rPr lang="pt-BR" b="1" dirty="0" smtClean="0">
                <a:solidFill>
                  <a:schemeClr val="bg2"/>
                </a:solidFill>
              </a:rPr>
              <a:t> </a:t>
            </a:r>
            <a:r>
              <a:rPr lang="pt-BR" b="1" dirty="0" smtClean="0">
                <a:solidFill>
                  <a:schemeClr val="bg1"/>
                </a:solidFill>
              </a:rPr>
              <a:t>			 </a:t>
            </a:r>
            <a:r>
              <a:rPr lang="pt-BR" b="1" dirty="0" smtClean="0">
                <a:solidFill>
                  <a:srgbClr val="FFFF00"/>
                </a:solidFill>
              </a:rPr>
              <a:t>(=tão/tanto </a:t>
            </a:r>
            <a:r>
              <a:rPr lang="pt-BR" b="1" dirty="0" err="1" smtClean="0">
                <a:solidFill>
                  <a:srgbClr val="FFFF00"/>
                </a:solidFill>
              </a:rPr>
              <a:t>adj</a:t>
            </a:r>
            <a:r>
              <a:rPr lang="pt-BR" b="1" dirty="0" smtClean="0">
                <a:solidFill>
                  <a:srgbClr val="FFFF00"/>
                </a:solidFill>
              </a:rPr>
              <a:t>/</a:t>
            </a:r>
            <a:r>
              <a:rPr lang="pt-BR" b="1" dirty="0" err="1" smtClean="0">
                <a:solidFill>
                  <a:srgbClr val="FFFF00"/>
                </a:solidFill>
              </a:rPr>
              <a:t>adv</a:t>
            </a:r>
            <a:r>
              <a:rPr lang="pt-BR" b="1" dirty="0" smtClean="0">
                <a:solidFill>
                  <a:srgbClr val="FFFF00"/>
                </a:solidFill>
              </a:rPr>
              <a:t> quanto)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</a:t>
            </a:r>
            <a:r>
              <a:rPr lang="pt-BR" b="1" dirty="0" smtClean="0">
                <a:solidFill>
                  <a:schemeClr val="bg1"/>
                </a:solidFill>
              </a:rPr>
              <a:t>						     (- ) </a:t>
            </a:r>
            <a:r>
              <a:rPr lang="pt-BR" b="1" dirty="0" smtClean="0">
                <a:solidFill>
                  <a:srgbClr val="FFFF00"/>
                </a:solidFill>
              </a:rPr>
              <a:t>NOT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adj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</a:rPr>
              <a:t>adv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AS</a:t>
            </a:r>
            <a:r>
              <a:rPr lang="pt-BR" b="1" dirty="0" smtClean="0">
                <a:solidFill>
                  <a:schemeClr val="bg2"/>
                </a:solidFill>
              </a:rPr>
              <a:t> </a:t>
            </a:r>
            <a:r>
              <a:rPr lang="pt-BR" b="1" dirty="0" smtClean="0">
                <a:solidFill>
                  <a:schemeClr val="bg1"/>
                </a:solidFill>
              </a:rPr>
              <a:t>		 </a:t>
            </a:r>
            <a:r>
              <a:rPr lang="pt-BR" b="1" dirty="0" smtClean="0">
                <a:solidFill>
                  <a:srgbClr val="FFFF00"/>
                </a:solidFill>
              </a:rPr>
              <a:t>(=não tão/tanto </a:t>
            </a:r>
            <a:r>
              <a:rPr lang="pt-BR" b="1" dirty="0" err="1" smtClean="0">
                <a:solidFill>
                  <a:srgbClr val="FFFF00"/>
                </a:solidFill>
              </a:rPr>
              <a:t>adj</a:t>
            </a:r>
            <a:r>
              <a:rPr lang="pt-BR" b="1" dirty="0" smtClean="0">
                <a:solidFill>
                  <a:srgbClr val="FFFF00"/>
                </a:solidFill>
              </a:rPr>
              <a:t>/</a:t>
            </a:r>
            <a:r>
              <a:rPr lang="pt-BR" b="1" dirty="0" err="1" smtClean="0">
                <a:solidFill>
                  <a:srgbClr val="FFFF00"/>
                </a:solidFill>
              </a:rPr>
              <a:t>adv</a:t>
            </a:r>
            <a:r>
              <a:rPr lang="pt-BR" b="1" dirty="0" smtClean="0">
                <a:solidFill>
                  <a:srgbClr val="FFFF00"/>
                </a:solidFill>
              </a:rPr>
              <a:t> quanto)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	</a:t>
            </a:r>
            <a:r>
              <a:rPr lang="pt-BR" b="1" dirty="0" smtClean="0">
                <a:solidFill>
                  <a:schemeClr val="bg1"/>
                </a:solidFill>
              </a:rPr>
              <a:t>		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ATTENTION:    </a:t>
            </a:r>
            <a:r>
              <a:rPr lang="pt-BR" b="1" dirty="0" smtClean="0">
                <a:solidFill>
                  <a:schemeClr val="bg1"/>
                </a:solidFill>
              </a:rPr>
              <a:t>(- </a:t>
            </a:r>
            <a:r>
              <a:rPr lang="pt-BR" b="1" dirty="0">
                <a:solidFill>
                  <a:schemeClr val="bg1"/>
                </a:solidFill>
              </a:rPr>
              <a:t>) </a:t>
            </a:r>
            <a:r>
              <a:rPr lang="pt-BR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N’T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 AS  </a:t>
            </a:r>
            <a:r>
              <a:rPr lang="pt-BR" b="1" dirty="0" err="1" smtClean="0">
                <a:solidFill>
                  <a:srgbClr val="FF0000"/>
                </a:solidFill>
              </a:rPr>
              <a:t>adj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</a:rPr>
              <a:t>adv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AS</a:t>
            </a:r>
            <a:r>
              <a:rPr lang="pt-BR" b="1" dirty="0">
                <a:solidFill>
                  <a:srgbClr val="00B050"/>
                </a:solidFill>
              </a:rPr>
              <a:t> </a:t>
            </a:r>
            <a:r>
              <a:rPr lang="pt-BR" b="1" dirty="0" smtClean="0">
                <a:solidFill>
                  <a:srgbClr val="00B050"/>
                </a:solidFill>
              </a:rPr>
              <a:t> </a:t>
            </a:r>
            <a:r>
              <a:rPr lang="pt-BR" b="1" dirty="0" smtClean="0">
                <a:solidFill>
                  <a:schemeClr val="bg1"/>
                </a:solidFill>
              </a:rPr>
              <a:t>   	 </a:t>
            </a:r>
            <a:r>
              <a:rPr lang="pt-BR" b="1" dirty="0" smtClean="0">
                <a:solidFill>
                  <a:srgbClr val="FFFF00"/>
                </a:solidFill>
              </a:rPr>
              <a:t>(=</a:t>
            </a:r>
            <a:r>
              <a:rPr lang="pt-BR" b="1" dirty="0">
                <a:solidFill>
                  <a:srgbClr val="FFFF00"/>
                </a:solidFill>
              </a:rPr>
              <a:t>não tão/tanto </a:t>
            </a:r>
            <a:r>
              <a:rPr lang="pt-BR" b="1" dirty="0" err="1">
                <a:solidFill>
                  <a:srgbClr val="FFFF00"/>
                </a:solidFill>
              </a:rPr>
              <a:t>adj</a:t>
            </a:r>
            <a:r>
              <a:rPr lang="pt-BR" b="1" dirty="0">
                <a:solidFill>
                  <a:srgbClr val="FFFF00"/>
                </a:solidFill>
              </a:rPr>
              <a:t>/</a:t>
            </a:r>
            <a:r>
              <a:rPr lang="pt-BR" b="1" dirty="0" err="1">
                <a:solidFill>
                  <a:srgbClr val="FFFF00"/>
                </a:solidFill>
              </a:rPr>
              <a:t>adv</a:t>
            </a:r>
            <a:r>
              <a:rPr lang="pt-BR" b="1" dirty="0">
                <a:solidFill>
                  <a:srgbClr val="FFFF00"/>
                </a:solidFill>
              </a:rPr>
              <a:t> quanto)</a:t>
            </a:r>
            <a:endParaRPr lang="pt-BR" b="1" dirty="0" smtClean="0">
              <a:solidFill>
                <a:srgbClr val="FFFF00"/>
              </a:solidFill>
            </a:endParaRP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pt-BR" b="1" dirty="0" smtClean="0">
                <a:solidFill>
                  <a:schemeClr val="bg1"/>
                </a:solidFill>
              </a:rPr>
              <a:t>				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  </a:t>
            </a:r>
            <a:r>
              <a:rPr lang="pt-BR" b="1" dirty="0" smtClean="0">
                <a:solidFill>
                  <a:schemeClr val="bg1"/>
                </a:solidFill>
              </a:rPr>
              <a:t>			 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INFERIORITY</a:t>
            </a:r>
            <a:r>
              <a:rPr lang="pt-BR" b="1" dirty="0" smtClean="0">
                <a:solidFill>
                  <a:schemeClr val="bg1"/>
                </a:solidFill>
              </a:rPr>
              <a:t>  (</a:t>
            </a: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&lt;) </a:t>
            </a:r>
            <a:r>
              <a:rPr lang="pt-BR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LESS</a:t>
            </a: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THAN</a:t>
            </a:r>
            <a:r>
              <a:rPr lang="pt-BR" b="1" dirty="0" smtClean="0">
                <a:solidFill>
                  <a:schemeClr val="bg2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t-BR" b="1" dirty="0" smtClean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pt-BR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(= menos </a:t>
            </a:r>
            <a:r>
              <a:rPr lang="pt-BR" b="1" dirty="0" err="1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adj</a:t>
            </a:r>
            <a:r>
              <a:rPr lang="pt-BR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/</a:t>
            </a:r>
            <a:r>
              <a:rPr lang="pt-BR" b="1" dirty="0" err="1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adv</a:t>
            </a:r>
            <a:r>
              <a:rPr lang="pt-BR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 do que)</a:t>
            </a:r>
            <a:endParaRPr lang="pt-BR" b="1" dirty="0" smtClean="0">
              <a:solidFill>
                <a:srgbClr val="FFFF00"/>
              </a:solidFill>
              <a:latin typeface="+mj-lt"/>
            </a:endParaRP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/>
                </a:solidFill>
              </a:rPr>
              <a:t>                                                         </a:t>
            </a:r>
            <a:r>
              <a:rPr lang="pt-BR" b="1" dirty="0" err="1" smtClean="0">
                <a:solidFill>
                  <a:srgbClr val="FF0000"/>
                </a:solidFill>
              </a:rPr>
              <a:t>adj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</a:rPr>
              <a:t>adv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+ ER  THAN </a:t>
            </a:r>
            <a:r>
              <a:rPr lang="pt-BR" b="1" dirty="0" smtClean="0">
                <a:solidFill>
                  <a:srgbClr val="FFFF00"/>
                </a:solidFill>
              </a:rPr>
              <a:t>(= </a:t>
            </a:r>
            <a:r>
              <a:rPr lang="pt-BR" b="1" dirty="0" err="1" smtClean="0">
                <a:solidFill>
                  <a:srgbClr val="FFFF00"/>
                </a:solidFill>
              </a:rPr>
              <a:t>adj</a:t>
            </a:r>
            <a:r>
              <a:rPr lang="pt-BR" b="1" dirty="0">
                <a:solidFill>
                  <a:srgbClr val="FFFF00"/>
                </a:solidFill>
              </a:rPr>
              <a:t>/</a:t>
            </a:r>
            <a:r>
              <a:rPr lang="pt-BR" b="1" dirty="0" err="1" smtClean="0">
                <a:solidFill>
                  <a:srgbClr val="FFFF00"/>
                </a:solidFill>
              </a:rPr>
              <a:t>adv</a:t>
            </a:r>
            <a:r>
              <a:rPr lang="pt-BR" b="1" dirty="0" smtClean="0">
                <a:solidFill>
                  <a:srgbClr val="FFFF00"/>
                </a:solidFill>
              </a:rPr>
              <a:t> mais do que) (short = 2)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 </a:t>
            </a:r>
            <a:r>
              <a:rPr lang="pt-BR" b="1" dirty="0" smtClean="0">
                <a:solidFill>
                  <a:srgbClr val="FFC000"/>
                </a:solidFill>
              </a:rPr>
              <a:t> </a:t>
            </a:r>
            <a:r>
              <a:rPr lang="pt-BR" b="1" dirty="0" smtClean="0">
                <a:solidFill>
                  <a:schemeClr val="bg1"/>
                </a:solidFill>
              </a:rPr>
              <a:t>               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SUPERIORITY  </a:t>
            </a:r>
            <a:r>
              <a:rPr lang="pt-BR" b="1" dirty="0" smtClean="0">
                <a:solidFill>
                  <a:schemeClr val="bg1"/>
                </a:solidFill>
              </a:rPr>
              <a:t>(</a:t>
            </a: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&gt;)</a:t>
            </a:r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  </a:t>
            </a:r>
            <a:r>
              <a:rPr lang="pt-BR" b="1" dirty="0" smtClean="0">
                <a:solidFill>
                  <a:schemeClr val="bg1"/>
                </a:solidFill>
              </a:rPr>
              <a:t>                                                      </a:t>
            </a:r>
            <a:r>
              <a:rPr lang="pt-BR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pt-BR" b="1" dirty="0" smtClean="0">
                <a:solidFill>
                  <a:srgbClr val="002060"/>
                </a:solidFill>
                <a:latin typeface="+mj-lt"/>
              </a:rPr>
              <a:t>MORE </a:t>
            </a:r>
            <a:r>
              <a:rPr lang="pt-BR" b="1" dirty="0" err="1" smtClean="0">
                <a:solidFill>
                  <a:srgbClr val="FF0000"/>
                </a:solidFill>
              </a:rPr>
              <a:t>adj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</a:rPr>
              <a:t>adv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THAN </a:t>
            </a:r>
            <a:r>
              <a:rPr lang="pt-BR" b="1" dirty="0" smtClean="0">
                <a:solidFill>
                  <a:srgbClr val="FFC000"/>
                </a:solidFill>
              </a:rPr>
              <a:t>(=</a:t>
            </a:r>
            <a:r>
              <a:rPr lang="pt-BR" b="1" dirty="0" smtClean="0">
                <a:solidFill>
                  <a:srgbClr val="FFFF00"/>
                </a:solidFill>
              </a:rPr>
              <a:t>mais </a:t>
            </a:r>
            <a:r>
              <a:rPr lang="pt-BR" b="1" dirty="0" err="1" smtClean="0">
                <a:solidFill>
                  <a:srgbClr val="FFFF00"/>
                </a:solidFill>
              </a:rPr>
              <a:t>adj</a:t>
            </a:r>
            <a:r>
              <a:rPr lang="pt-BR" b="1" dirty="0" smtClean="0">
                <a:solidFill>
                  <a:srgbClr val="FFFF00"/>
                </a:solidFill>
              </a:rPr>
              <a:t>/</a:t>
            </a:r>
            <a:r>
              <a:rPr lang="pt-BR" b="1" dirty="0" err="1" smtClean="0">
                <a:solidFill>
                  <a:srgbClr val="FFFF00"/>
                </a:solidFill>
              </a:rPr>
              <a:t>adv</a:t>
            </a:r>
            <a:r>
              <a:rPr lang="pt-BR" b="1" dirty="0" smtClean="0">
                <a:solidFill>
                  <a:srgbClr val="FFFF00"/>
                </a:solidFill>
              </a:rPr>
              <a:t> do que) (</a:t>
            </a:r>
            <a:r>
              <a:rPr lang="pt-BR" b="1" dirty="0" err="1" smtClean="0">
                <a:solidFill>
                  <a:srgbClr val="FFFF00"/>
                </a:solidFill>
              </a:rPr>
              <a:t>long</a:t>
            </a:r>
            <a:r>
              <a:rPr lang="pt-BR" b="1" dirty="0" smtClean="0">
                <a:solidFill>
                  <a:srgbClr val="FFFF00"/>
                </a:solidFill>
              </a:rPr>
              <a:t> + 2)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632012" y="1371601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632012" y="3608294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 rot="20511046">
            <a:off x="3869488" y="5246854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 rot="1376967">
            <a:off x="3871800" y="5771616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632012" y="5485848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17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39135" y="0"/>
            <a:ext cx="4067735" cy="1062318"/>
          </a:xfrm>
        </p:spPr>
        <p:txBody>
          <a:bodyPr>
            <a:normAutofit/>
          </a:bodyPr>
          <a:lstStyle/>
          <a:p>
            <a:r>
              <a:rPr lang="pt-BR" sz="2000" b="1" dirty="0" err="1">
                <a:solidFill>
                  <a:schemeClr val="bg1"/>
                </a:solidFill>
                <a:cs typeface="Arial" panose="020B0604020202020204" pitchFamily="34" charset="0"/>
              </a:rPr>
              <a:t>d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egrees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of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Comparison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of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 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Adjectives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and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Adverbs</a:t>
            </a:r>
            <a:endParaRPr lang="pt-BR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24118" y="1234877"/>
            <a:ext cx="11967882" cy="5515548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</a:t>
            </a:r>
            <a:r>
              <a:rPr lang="pt-BR" b="1" dirty="0" smtClean="0">
                <a:solidFill>
                  <a:srgbClr val="FFC000"/>
                </a:solidFill>
              </a:rPr>
              <a:t> </a:t>
            </a:r>
            <a:r>
              <a:rPr lang="pt-BR" b="1" dirty="0" smtClean="0">
                <a:solidFill>
                  <a:schemeClr val="bg1"/>
                </a:solidFill>
              </a:rPr>
              <a:t>                  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</a:t>
            </a:r>
            <a:r>
              <a:rPr lang="pt-BR" b="1" dirty="0" smtClean="0">
                <a:solidFill>
                  <a:schemeClr val="bg1"/>
                </a:solidFill>
              </a:rPr>
              <a:t>						 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</a:t>
            </a:r>
            <a:r>
              <a:rPr lang="pt-BR" b="1" dirty="0" smtClean="0">
                <a:solidFill>
                  <a:schemeClr val="bg1"/>
                </a:solidFill>
              </a:rPr>
              <a:t>				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 </a:t>
            </a:r>
            <a:r>
              <a:rPr lang="pt-BR" b="1" dirty="0" smtClean="0">
                <a:solidFill>
                  <a:schemeClr val="bg1"/>
                </a:solidFill>
              </a:rPr>
              <a:t>			  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INFERIORITY </a:t>
            </a:r>
            <a:r>
              <a:rPr lang="pt-BR" b="1" dirty="0" smtClean="0">
                <a:solidFill>
                  <a:schemeClr val="bg1"/>
                </a:solidFill>
              </a:rPr>
              <a:t> (</a:t>
            </a: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&lt;) </a:t>
            </a:r>
            <a:r>
              <a:rPr lang="pt-BR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THE LEAST </a:t>
            </a:r>
            <a:r>
              <a:rPr lang="pt-B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	</a:t>
            </a:r>
            <a:r>
              <a:rPr lang="pt-BR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(= o/a menos </a:t>
            </a:r>
            <a:r>
              <a:rPr lang="pt-BR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</a:t>
            </a:r>
            <a:r>
              <a:rPr lang="pt-BR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pt-BR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b="1" dirty="0" smtClean="0">
              <a:solidFill>
                <a:srgbClr val="FFFF00"/>
              </a:solidFill>
            </a:endParaRP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 </a:t>
            </a:r>
            <a:r>
              <a:rPr lang="pt-BR" b="1" dirty="0" smtClean="0">
                <a:solidFill>
                  <a:schemeClr val="bg1"/>
                </a:solidFill>
              </a:rPr>
              <a:t>                                                         </a:t>
            </a:r>
            <a:r>
              <a:rPr lang="pt-BR" b="1" dirty="0" smtClean="0">
                <a:solidFill>
                  <a:srgbClr val="002060"/>
                </a:solidFill>
              </a:rPr>
              <a:t>THE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adj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</a:rPr>
              <a:t>adv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+ EST 	</a:t>
            </a:r>
            <a:r>
              <a:rPr lang="pt-BR" b="1" dirty="0" smtClean="0">
                <a:solidFill>
                  <a:srgbClr val="FFFF00"/>
                </a:solidFill>
              </a:rPr>
              <a:t>(= o/a mais </a:t>
            </a:r>
            <a:r>
              <a:rPr lang="pt-BR" b="1" dirty="0" err="1" smtClean="0">
                <a:solidFill>
                  <a:srgbClr val="FFFF00"/>
                </a:solidFill>
              </a:rPr>
              <a:t>adj</a:t>
            </a:r>
            <a:r>
              <a:rPr lang="pt-BR" b="1" dirty="0" smtClean="0">
                <a:solidFill>
                  <a:srgbClr val="FFFF00"/>
                </a:solidFill>
              </a:rPr>
              <a:t>/</a:t>
            </a:r>
            <a:r>
              <a:rPr lang="pt-BR" b="1" dirty="0" err="1" smtClean="0">
                <a:solidFill>
                  <a:srgbClr val="FFFF00"/>
                </a:solidFill>
              </a:rPr>
              <a:t>adv</a:t>
            </a:r>
            <a:r>
              <a:rPr lang="pt-BR" b="1" dirty="0" smtClean="0">
                <a:solidFill>
                  <a:srgbClr val="FFFF00"/>
                </a:solidFill>
              </a:rPr>
              <a:t>) (short = 2)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</a:t>
            </a:r>
            <a:r>
              <a:rPr lang="pt-BR" b="1" dirty="0" smtClean="0">
                <a:solidFill>
                  <a:schemeClr val="bg1"/>
                </a:solidFill>
              </a:rPr>
              <a:t>                  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SUPERIORITY</a:t>
            </a:r>
            <a:r>
              <a:rPr lang="pt-BR" b="1" dirty="0" smtClean="0">
                <a:solidFill>
                  <a:schemeClr val="bg1"/>
                </a:solidFill>
              </a:rPr>
              <a:t>  (</a:t>
            </a: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&gt;)</a:t>
            </a:r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</a:t>
            </a:r>
            <a:r>
              <a:rPr lang="pt-BR" b="1" dirty="0" smtClean="0">
                <a:solidFill>
                  <a:srgbClr val="FFC000"/>
                </a:solidFill>
              </a:rPr>
              <a:t> </a:t>
            </a:r>
            <a:r>
              <a:rPr lang="pt-BR" b="1" dirty="0" smtClean="0">
                <a:solidFill>
                  <a:schemeClr val="bg1"/>
                </a:solidFill>
              </a:rPr>
              <a:t>                                                        </a:t>
            </a:r>
            <a:r>
              <a:rPr lang="pt-BR" b="1" dirty="0" smtClean="0">
                <a:solidFill>
                  <a:srgbClr val="002060"/>
                </a:solidFill>
              </a:rPr>
              <a:t>THE MOST </a:t>
            </a:r>
            <a:r>
              <a:rPr lang="pt-BR" b="1" dirty="0" err="1" smtClean="0">
                <a:solidFill>
                  <a:srgbClr val="FF0000"/>
                </a:solidFill>
              </a:rPr>
              <a:t>adj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b="1" dirty="0" err="1" smtClean="0">
                <a:solidFill>
                  <a:srgbClr val="FF0000"/>
                </a:solidFill>
              </a:rPr>
              <a:t>adv</a:t>
            </a:r>
            <a:r>
              <a:rPr lang="pt-BR" b="1" dirty="0" smtClean="0">
                <a:solidFill>
                  <a:schemeClr val="bg1"/>
                </a:solidFill>
              </a:rPr>
              <a:t> 	</a:t>
            </a:r>
            <a:r>
              <a:rPr lang="pt-BR" b="1" dirty="0" smtClean="0">
                <a:solidFill>
                  <a:srgbClr val="FFFF00"/>
                </a:solidFill>
              </a:rPr>
              <a:t>(= o/a mais </a:t>
            </a:r>
            <a:r>
              <a:rPr lang="pt-BR" b="1" dirty="0" err="1" smtClean="0">
                <a:solidFill>
                  <a:srgbClr val="FFFF00"/>
                </a:solidFill>
              </a:rPr>
              <a:t>adj</a:t>
            </a:r>
            <a:r>
              <a:rPr lang="pt-BR" b="1" dirty="0" smtClean="0">
                <a:solidFill>
                  <a:srgbClr val="FFFF00"/>
                </a:solidFill>
              </a:rPr>
              <a:t>/</a:t>
            </a:r>
            <a:r>
              <a:rPr lang="pt-BR" b="1" dirty="0" err="1" smtClean="0">
                <a:solidFill>
                  <a:srgbClr val="FFFF00"/>
                </a:solidFill>
              </a:rPr>
              <a:t>adv</a:t>
            </a:r>
            <a:r>
              <a:rPr lang="pt-BR" b="1" dirty="0" smtClean="0">
                <a:solidFill>
                  <a:srgbClr val="FFFF00"/>
                </a:solidFill>
              </a:rPr>
              <a:t>) (</a:t>
            </a:r>
            <a:r>
              <a:rPr lang="pt-BR" b="1" dirty="0" err="1" smtClean="0">
                <a:solidFill>
                  <a:srgbClr val="FFFF00"/>
                </a:solidFill>
              </a:rPr>
              <a:t>long</a:t>
            </a:r>
            <a:r>
              <a:rPr lang="pt-BR" b="1" dirty="0" smtClean="0">
                <a:solidFill>
                  <a:srgbClr val="FFFF00"/>
                </a:solidFill>
              </a:rPr>
              <a:t> + 2)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820270" y="1378974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820270" y="3554506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 rot="20511046">
            <a:off x="3990513" y="5205991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 rot="1376967">
            <a:off x="3988203" y="5704409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820270" y="5434203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1656187" y="1345617"/>
            <a:ext cx="7689519" cy="4237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 rot="20511046">
            <a:off x="3990515" y="5205989"/>
            <a:ext cx="632012" cy="29583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26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39135" y="0"/>
            <a:ext cx="4067735" cy="1062318"/>
          </a:xfrm>
        </p:spPr>
        <p:txBody>
          <a:bodyPr>
            <a:noAutofit/>
          </a:bodyPr>
          <a:lstStyle/>
          <a:p>
            <a:r>
              <a:rPr lang="pt-BR" sz="2000" b="1" dirty="0" err="1">
                <a:solidFill>
                  <a:schemeClr val="bg1"/>
                </a:solidFill>
                <a:cs typeface="Arial" panose="020B0604020202020204" pitchFamily="34" charset="0"/>
              </a:rPr>
              <a:t>d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egrees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of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Comparison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of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 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Adjectives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and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Adverbs</a:t>
            </a:r>
            <a:endParaRPr lang="pt-BR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07577" y="1062318"/>
            <a:ext cx="11967882" cy="5688107"/>
          </a:xfrm>
        </p:spPr>
        <p:txBody>
          <a:bodyPr>
            <a:normAutofit fontScale="92500"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                                                                </a:t>
            </a:r>
            <a:r>
              <a:rPr lang="pt-BR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IMPORTANT</a:t>
            </a:r>
            <a:r>
              <a:rPr lang="pt-BR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pt-BR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CASES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WIS</a:t>
            </a:r>
            <a:r>
              <a:rPr lang="pt-BR" b="1" dirty="0" smtClean="0">
                <a:solidFill>
                  <a:schemeClr val="accent6"/>
                </a:solidFill>
              </a:rPr>
              <a:t>E + </a:t>
            </a:r>
            <a:r>
              <a:rPr lang="pt-BR" b="1" dirty="0" smtClean="0">
                <a:solidFill>
                  <a:srgbClr val="002060"/>
                </a:solidFill>
              </a:rPr>
              <a:t>R THAN </a:t>
            </a:r>
            <a:r>
              <a:rPr lang="pt-BR" b="1" dirty="0" smtClean="0">
                <a:solidFill>
                  <a:schemeClr val="accent6"/>
                </a:solidFill>
              </a:rPr>
              <a:t>/ </a:t>
            </a:r>
            <a:r>
              <a:rPr lang="pt-BR" b="1" dirty="0" smtClean="0">
                <a:solidFill>
                  <a:srgbClr val="002060"/>
                </a:solidFill>
              </a:rPr>
              <a:t>THE</a:t>
            </a:r>
            <a:r>
              <a:rPr lang="pt-BR" b="1" dirty="0" smtClean="0">
                <a:solidFill>
                  <a:schemeClr val="accent6"/>
                </a:solidFill>
              </a:rPr>
              <a:t> </a:t>
            </a:r>
            <a:r>
              <a:rPr lang="pt-BR" b="1" dirty="0" smtClean="0">
                <a:solidFill>
                  <a:srgbClr val="FFFF00"/>
                </a:solidFill>
              </a:rPr>
              <a:t>WIS</a:t>
            </a:r>
            <a:r>
              <a:rPr lang="pt-BR" b="1" dirty="0" smtClean="0">
                <a:solidFill>
                  <a:schemeClr val="accent6"/>
                </a:solidFill>
              </a:rPr>
              <a:t>E + </a:t>
            </a:r>
            <a:r>
              <a:rPr lang="pt-BR" b="1" dirty="0" smtClean="0">
                <a:solidFill>
                  <a:srgbClr val="002060"/>
                </a:solidFill>
              </a:rPr>
              <a:t>ST</a:t>
            </a:r>
            <a:r>
              <a:rPr lang="pt-BR" b="1" dirty="0" smtClean="0">
                <a:solidFill>
                  <a:schemeClr val="accent6"/>
                </a:solidFill>
              </a:rPr>
              <a:t>   					</a:t>
            </a:r>
            <a:r>
              <a:rPr lang="pt-BR" b="1" dirty="0" smtClean="0">
                <a:solidFill>
                  <a:srgbClr val="FFFF00"/>
                </a:solidFill>
              </a:rPr>
              <a:t>(= mais sábio(a) do que) / o/a mais sábio(a))</a:t>
            </a:r>
          </a:p>
          <a:p>
            <a:r>
              <a:rPr lang="pt-BR" b="1" dirty="0" smtClean="0">
                <a:solidFill>
                  <a:schemeClr val="accent5"/>
                </a:solidFill>
              </a:rPr>
              <a:t>C</a:t>
            </a:r>
            <a:r>
              <a:rPr lang="pt-BR" b="1" dirty="0" smtClean="0">
                <a:solidFill>
                  <a:schemeClr val="bg1"/>
                </a:solidFill>
              </a:rPr>
              <a:t>+</a:t>
            </a:r>
            <a:r>
              <a:rPr lang="pt-BR" b="1" dirty="0" smtClean="0">
                <a:solidFill>
                  <a:schemeClr val="bg2"/>
                </a:solidFill>
              </a:rPr>
              <a:t>V</a:t>
            </a:r>
            <a:r>
              <a:rPr lang="pt-BR" b="1" dirty="0" smtClean="0">
                <a:solidFill>
                  <a:schemeClr val="bg1"/>
                </a:solidFill>
              </a:rPr>
              <a:t>+</a:t>
            </a:r>
            <a:r>
              <a:rPr lang="pt-BR" b="1" dirty="0" smtClean="0">
                <a:solidFill>
                  <a:schemeClr val="tx1"/>
                </a:solidFill>
              </a:rPr>
              <a:t>C </a:t>
            </a:r>
            <a:r>
              <a:rPr lang="pt-BR" b="1" dirty="0" smtClean="0">
                <a:solidFill>
                  <a:schemeClr val="accent2"/>
                </a:solidFill>
              </a:rPr>
              <a:t>(DOUBLE THE FINAL CONSONANT)</a:t>
            </a:r>
            <a:endParaRPr lang="pt-BR" b="1" dirty="0">
              <a:solidFill>
                <a:schemeClr val="accent2"/>
              </a:solidFill>
            </a:endParaRPr>
          </a:p>
          <a:p>
            <a:r>
              <a:rPr lang="pt-BR" b="1" dirty="0" smtClean="0">
                <a:solidFill>
                  <a:schemeClr val="accent5"/>
                </a:solidFill>
              </a:rPr>
              <a:t>M</a:t>
            </a:r>
            <a:r>
              <a:rPr lang="pt-BR" b="1" dirty="0" smtClean="0">
                <a:solidFill>
                  <a:schemeClr val="bg2"/>
                </a:solidFill>
              </a:rPr>
              <a:t>A</a:t>
            </a:r>
            <a:r>
              <a:rPr lang="pt-BR" b="1" dirty="0" smtClean="0">
                <a:solidFill>
                  <a:schemeClr val="tx1"/>
                </a:solidFill>
              </a:rPr>
              <a:t>D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+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smtClean="0">
                <a:solidFill>
                  <a:schemeClr val="accent2"/>
                </a:solidFill>
              </a:rPr>
              <a:t>D</a:t>
            </a:r>
            <a:r>
              <a:rPr lang="pt-BR" b="1" dirty="0" smtClean="0">
                <a:solidFill>
                  <a:srgbClr val="FFC00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+ ER THAN  / THE </a:t>
            </a:r>
            <a:r>
              <a:rPr lang="pt-BR" b="1" dirty="0" smtClean="0">
                <a:solidFill>
                  <a:srgbClr val="FFC000"/>
                </a:solidFill>
              </a:rPr>
              <a:t>M</a:t>
            </a:r>
            <a:r>
              <a:rPr lang="pt-BR" b="1" dirty="0">
                <a:solidFill>
                  <a:schemeClr val="bg2"/>
                </a:solidFill>
              </a:rPr>
              <a:t>A</a:t>
            </a:r>
            <a:r>
              <a:rPr lang="pt-BR" b="1" dirty="0" smtClean="0">
                <a:solidFill>
                  <a:schemeClr val="tx1"/>
                </a:solidFill>
              </a:rPr>
              <a:t>D</a:t>
            </a:r>
            <a:r>
              <a:rPr lang="pt-BR" b="1" dirty="0" smtClean="0">
                <a:solidFill>
                  <a:srgbClr val="002060"/>
                </a:solidFill>
              </a:rPr>
              <a:t> + </a:t>
            </a:r>
            <a:r>
              <a:rPr lang="pt-BR" b="1" dirty="0">
                <a:solidFill>
                  <a:schemeClr val="accent2"/>
                </a:solidFill>
              </a:rPr>
              <a:t>D</a:t>
            </a:r>
            <a:r>
              <a:rPr lang="pt-BR" b="1" dirty="0" smtClean="0">
                <a:solidFill>
                  <a:srgbClr val="002060"/>
                </a:solidFill>
              </a:rPr>
              <a:t> + EST  		</a:t>
            </a:r>
            <a:r>
              <a:rPr lang="pt-BR" b="1" dirty="0" smtClean="0">
                <a:solidFill>
                  <a:srgbClr val="FFFF00"/>
                </a:solidFill>
              </a:rPr>
              <a:t>(= mais louco(a) do que) / o/a mais louco(a)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rgbClr val="FFFF00"/>
                </a:solidFill>
              </a:rPr>
              <a:t>EAS</a:t>
            </a:r>
            <a:r>
              <a:rPr lang="pt-BR" b="1" dirty="0" smtClean="0">
                <a:solidFill>
                  <a:schemeClr val="accent6"/>
                </a:solidFill>
              </a:rPr>
              <a:t>Y 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chemeClr val="accent6"/>
                </a:solidFill>
              </a:rPr>
              <a:t> </a:t>
            </a:r>
            <a:r>
              <a:rPr lang="pt-BR" b="1" dirty="0" smtClean="0">
                <a:solidFill>
                  <a:srgbClr val="FFFF00"/>
                </a:solidFill>
              </a:rPr>
              <a:t>EAS </a:t>
            </a:r>
            <a:r>
              <a:rPr lang="pt-BR" b="1" dirty="0" smtClean="0">
                <a:solidFill>
                  <a:srgbClr val="002060"/>
                </a:solidFill>
              </a:rPr>
              <a:t>+ </a:t>
            </a:r>
            <a:r>
              <a:rPr lang="pt-BR" b="1" dirty="0" smtClean="0">
                <a:solidFill>
                  <a:srgbClr val="FF0000"/>
                </a:solidFill>
              </a:rPr>
              <a:t>I</a:t>
            </a:r>
            <a:r>
              <a:rPr lang="pt-BR" b="1" dirty="0" smtClean="0">
                <a:solidFill>
                  <a:srgbClr val="002060"/>
                </a:solidFill>
              </a:rPr>
              <a:t>ER THAN / THE </a:t>
            </a:r>
            <a:r>
              <a:rPr lang="pt-BR" b="1" dirty="0" smtClean="0">
                <a:solidFill>
                  <a:srgbClr val="FFFF00"/>
                </a:solidFill>
              </a:rPr>
              <a:t>EAS</a:t>
            </a:r>
            <a:r>
              <a:rPr lang="pt-BR" b="1" dirty="0" smtClean="0">
                <a:solidFill>
                  <a:srgbClr val="FF0000"/>
                </a:solidFill>
              </a:rPr>
              <a:t>I</a:t>
            </a:r>
            <a:r>
              <a:rPr lang="pt-BR" b="1" dirty="0" smtClean="0">
                <a:solidFill>
                  <a:srgbClr val="002060"/>
                </a:solidFill>
              </a:rPr>
              <a:t>EST  			</a:t>
            </a:r>
            <a:r>
              <a:rPr lang="pt-BR" b="1" dirty="0" smtClean="0">
                <a:solidFill>
                  <a:srgbClr val="FFFF00"/>
                </a:solidFill>
              </a:rPr>
              <a:t>(= mais fácil do que / o mais fácil)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</a:rPr>
              <a:t>GOOD</a:t>
            </a:r>
            <a:r>
              <a:rPr lang="pt-BR" b="1" dirty="0" smtClean="0">
                <a:solidFill>
                  <a:schemeClr val="bg1"/>
                </a:solidFill>
              </a:rPr>
              <a:t>:      </a:t>
            </a:r>
            <a:r>
              <a:rPr lang="pt-BR" b="1" dirty="0" smtClean="0">
                <a:solidFill>
                  <a:schemeClr val="accent2"/>
                </a:solidFill>
              </a:rPr>
              <a:t>BETTER THAN</a:t>
            </a:r>
            <a:r>
              <a:rPr lang="pt-BR" b="1" dirty="0" smtClean="0">
                <a:solidFill>
                  <a:schemeClr val="bg1"/>
                </a:solidFill>
              </a:rPr>
              <a:t> / </a:t>
            </a:r>
            <a:r>
              <a:rPr lang="pt-BR" b="1" dirty="0" smtClean="0">
                <a:solidFill>
                  <a:schemeClr val="accent2"/>
                </a:solidFill>
              </a:rPr>
              <a:t>THE BEST     			</a:t>
            </a:r>
            <a:r>
              <a:rPr lang="pt-BR" b="1" dirty="0" smtClean="0">
                <a:solidFill>
                  <a:schemeClr val="tx1"/>
                </a:solidFill>
              </a:rPr>
              <a:t>(=melhor do que / o/a melhor)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BAD</a:t>
            </a:r>
            <a:r>
              <a:rPr lang="pt-BR" b="1" dirty="0" smtClean="0">
                <a:solidFill>
                  <a:schemeClr val="accent2"/>
                </a:solidFill>
              </a:rPr>
              <a:t>:          WORSE THAN</a:t>
            </a:r>
            <a:r>
              <a:rPr lang="pt-BR" b="1" dirty="0" smtClean="0">
                <a:solidFill>
                  <a:schemeClr val="bg1"/>
                </a:solidFill>
              </a:rPr>
              <a:t> / </a:t>
            </a:r>
            <a:r>
              <a:rPr lang="pt-BR" b="1" dirty="0" smtClean="0">
                <a:solidFill>
                  <a:schemeClr val="accent2"/>
                </a:solidFill>
              </a:rPr>
              <a:t>THE WORST 			</a:t>
            </a:r>
            <a:r>
              <a:rPr lang="pt-BR" b="1" dirty="0" smtClean="0">
                <a:solidFill>
                  <a:schemeClr val="tx1"/>
                </a:solidFill>
              </a:rPr>
              <a:t>(=pior do que / o/a pior)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FAR</a:t>
            </a:r>
            <a:r>
              <a:rPr lang="pt-BR" b="1" dirty="0" smtClean="0">
                <a:solidFill>
                  <a:schemeClr val="bg1"/>
                </a:solidFill>
              </a:rPr>
              <a:t> + </a:t>
            </a:r>
            <a:r>
              <a:rPr lang="pt-BR" b="1" dirty="0" smtClean="0">
                <a:solidFill>
                  <a:schemeClr val="accent5"/>
                </a:solidFill>
              </a:rPr>
              <a:t>TH </a:t>
            </a:r>
            <a:r>
              <a:rPr lang="pt-BR" b="1" dirty="0" smtClean="0">
                <a:solidFill>
                  <a:srgbClr val="002060"/>
                </a:solidFill>
              </a:rPr>
              <a:t>+ ER THAN </a:t>
            </a:r>
            <a:r>
              <a:rPr lang="pt-BR" b="1" dirty="0" smtClean="0">
                <a:solidFill>
                  <a:schemeClr val="bg1"/>
                </a:solidFill>
              </a:rPr>
              <a:t>/ </a:t>
            </a:r>
            <a:r>
              <a:rPr lang="pt-BR" b="1" dirty="0" smtClean="0">
                <a:solidFill>
                  <a:srgbClr val="002060"/>
                </a:solidFill>
              </a:rPr>
              <a:t>THE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chemeClr val="tx1"/>
                </a:solidFill>
              </a:rPr>
              <a:t>FAR </a:t>
            </a:r>
            <a:r>
              <a:rPr lang="pt-BR" b="1" dirty="0" smtClean="0">
                <a:solidFill>
                  <a:srgbClr val="002060"/>
                </a:solidFill>
              </a:rPr>
              <a:t>+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chemeClr val="accent5"/>
                </a:solidFill>
              </a:rPr>
              <a:t>TH </a:t>
            </a:r>
            <a:r>
              <a:rPr lang="pt-BR" b="1" dirty="0" smtClean="0">
                <a:solidFill>
                  <a:srgbClr val="002060"/>
                </a:solidFill>
              </a:rPr>
              <a:t>+EST </a:t>
            </a:r>
            <a:r>
              <a:rPr lang="pt-BR" b="1" dirty="0" smtClean="0">
                <a:solidFill>
                  <a:schemeClr val="bg1"/>
                </a:solidFill>
              </a:rPr>
              <a:t>	 		</a:t>
            </a:r>
            <a:r>
              <a:rPr lang="pt-BR" b="1" dirty="0" smtClean="0">
                <a:solidFill>
                  <a:schemeClr val="tx1"/>
                </a:solidFill>
              </a:rPr>
              <a:t>(= mais longe do que / o/a mais longe)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F</a:t>
            </a:r>
            <a:r>
              <a:rPr lang="pt-BR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</a:t>
            </a:r>
            <a:r>
              <a:rPr lang="pt-BR" b="1" dirty="0" smtClean="0">
                <a:solidFill>
                  <a:schemeClr val="tx1"/>
                </a:solidFill>
              </a:rPr>
              <a:t>R</a:t>
            </a:r>
            <a:r>
              <a:rPr lang="pt-BR" b="1" dirty="0" smtClean="0">
                <a:solidFill>
                  <a:schemeClr val="bg1"/>
                </a:solidFill>
              </a:rPr>
              <a:t> + </a:t>
            </a:r>
            <a:r>
              <a:rPr lang="pt-BR" b="1" dirty="0" smtClean="0">
                <a:solidFill>
                  <a:schemeClr val="accent5"/>
                </a:solidFill>
              </a:rPr>
              <a:t>TH</a:t>
            </a:r>
            <a:r>
              <a:rPr lang="pt-BR" b="1" dirty="0" smtClean="0">
                <a:solidFill>
                  <a:schemeClr val="bg1"/>
                </a:solidFill>
              </a:rPr>
              <a:t> +</a:t>
            </a:r>
            <a:r>
              <a:rPr lang="pt-BR" b="1" dirty="0" smtClean="0">
                <a:solidFill>
                  <a:srgbClr val="002060"/>
                </a:solidFill>
              </a:rPr>
              <a:t> ER THAN </a:t>
            </a:r>
            <a:r>
              <a:rPr lang="pt-BR" b="1" dirty="0" smtClean="0">
                <a:solidFill>
                  <a:schemeClr val="bg1"/>
                </a:solidFill>
              </a:rPr>
              <a:t>/  </a:t>
            </a:r>
            <a:r>
              <a:rPr lang="pt-BR" b="1" dirty="0" smtClean="0">
                <a:solidFill>
                  <a:srgbClr val="002060"/>
                </a:solidFill>
              </a:rPr>
              <a:t>THE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chemeClr val="tx1"/>
                </a:solidFill>
              </a:rPr>
              <a:t>F</a:t>
            </a:r>
            <a:r>
              <a:rPr lang="pt-BR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</a:t>
            </a:r>
            <a:r>
              <a:rPr lang="pt-BR" b="1" dirty="0" smtClean="0">
                <a:solidFill>
                  <a:schemeClr val="tx1"/>
                </a:solidFill>
              </a:rPr>
              <a:t>R </a:t>
            </a:r>
            <a:r>
              <a:rPr lang="pt-BR" b="1" dirty="0" smtClean="0">
                <a:solidFill>
                  <a:srgbClr val="002060"/>
                </a:solidFill>
              </a:rPr>
              <a:t>+ </a:t>
            </a:r>
            <a:r>
              <a:rPr lang="pt-BR" b="1" dirty="0" smtClean="0">
                <a:solidFill>
                  <a:schemeClr val="accent5"/>
                </a:solidFill>
              </a:rPr>
              <a:t>TH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+EST  </a:t>
            </a:r>
            <a:r>
              <a:rPr lang="pt-BR" b="1" dirty="0" smtClean="0">
                <a:solidFill>
                  <a:schemeClr val="bg1"/>
                </a:solidFill>
              </a:rPr>
              <a:t>		</a:t>
            </a:r>
            <a:r>
              <a:rPr lang="pt-BR" b="1" dirty="0" smtClean="0">
                <a:solidFill>
                  <a:schemeClr val="tx1"/>
                </a:solidFill>
              </a:rPr>
              <a:t>(= mais longe do que / o/a mais longe) </a:t>
            </a:r>
            <a:r>
              <a:rPr lang="pt-BR" b="1" dirty="0" smtClean="0">
                <a:solidFill>
                  <a:schemeClr val="bg1"/>
                </a:solidFill>
              </a:rPr>
              <a:t>			 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OLD</a:t>
            </a:r>
            <a:r>
              <a:rPr lang="pt-BR" b="1" dirty="0" smtClean="0">
                <a:solidFill>
                  <a:srgbClr val="002060"/>
                </a:solidFill>
              </a:rPr>
              <a:t>ER </a:t>
            </a:r>
            <a:r>
              <a:rPr lang="pt-BR" b="1" dirty="0">
                <a:solidFill>
                  <a:srgbClr val="002060"/>
                </a:solidFill>
              </a:rPr>
              <a:t>THAN  </a:t>
            </a:r>
            <a:r>
              <a:rPr lang="pt-BR" b="1" dirty="0">
                <a:solidFill>
                  <a:schemeClr val="bg1"/>
                </a:solidFill>
              </a:rPr>
              <a:t>/ </a:t>
            </a:r>
            <a:r>
              <a:rPr lang="pt-BR" b="1" dirty="0">
                <a:solidFill>
                  <a:srgbClr val="002060"/>
                </a:solidFill>
              </a:rPr>
              <a:t>THE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>
                <a:solidFill>
                  <a:srgbClr val="FFFF00"/>
                </a:solidFill>
              </a:rPr>
              <a:t>OLD</a:t>
            </a:r>
            <a:r>
              <a:rPr lang="pt-BR" b="1" dirty="0">
                <a:solidFill>
                  <a:srgbClr val="002060"/>
                </a:solidFill>
              </a:rPr>
              <a:t>EST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chemeClr val="bg1"/>
                </a:solidFill>
              </a:rPr>
              <a:t>( general </a:t>
            </a:r>
            <a:r>
              <a:rPr lang="pt-BR" b="1" dirty="0">
                <a:solidFill>
                  <a:schemeClr val="bg1"/>
                </a:solidFill>
              </a:rPr>
              <a:t>use</a:t>
            </a:r>
            <a:r>
              <a:rPr lang="pt-BR" b="1" dirty="0" smtClean="0">
                <a:solidFill>
                  <a:schemeClr val="bg1"/>
                </a:solidFill>
              </a:rPr>
              <a:t>)</a:t>
            </a:r>
            <a:r>
              <a:rPr lang="pt-BR" b="1" dirty="0">
                <a:solidFill>
                  <a:schemeClr val="tx1"/>
                </a:solidFill>
              </a:rPr>
              <a:t> 	</a:t>
            </a:r>
            <a:r>
              <a:rPr lang="pt-BR" b="1" dirty="0" smtClean="0">
                <a:solidFill>
                  <a:schemeClr val="tx1"/>
                </a:solidFill>
              </a:rPr>
              <a:t>	(= mais velho(a) do que / o/a mais velho(a)</a:t>
            </a:r>
          </a:p>
          <a:p>
            <a:r>
              <a:rPr lang="pt-BR" b="1" dirty="0" smtClean="0">
                <a:solidFill>
                  <a:schemeClr val="accent5"/>
                </a:solidFill>
              </a:rPr>
              <a:t>E</a:t>
            </a:r>
            <a:r>
              <a:rPr lang="pt-BR" b="1" dirty="0" smtClean="0">
                <a:solidFill>
                  <a:srgbClr val="FFFF00"/>
                </a:solidFill>
              </a:rPr>
              <a:t>LD</a:t>
            </a:r>
            <a:r>
              <a:rPr lang="pt-BR" b="1" dirty="0" smtClean="0">
                <a:solidFill>
                  <a:srgbClr val="002060"/>
                </a:solidFill>
              </a:rPr>
              <a:t>ER </a:t>
            </a:r>
            <a:r>
              <a:rPr lang="pt-BR" b="1" dirty="0">
                <a:solidFill>
                  <a:schemeClr val="bg1"/>
                </a:solidFill>
              </a:rPr>
              <a:t>+ </a:t>
            </a:r>
            <a:r>
              <a:rPr lang="pt-BR" b="1" dirty="0">
                <a:solidFill>
                  <a:srgbClr val="FF0000"/>
                </a:solidFill>
              </a:rPr>
              <a:t>NOUN </a:t>
            </a:r>
            <a:r>
              <a:rPr lang="pt-BR" b="1" dirty="0">
                <a:solidFill>
                  <a:srgbClr val="92D050"/>
                </a:solidFill>
              </a:rPr>
              <a:t>– THAN </a:t>
            </a:r>
            <a:r>
              <a:rPr lang="pt-BR" b="1" dirty="0">
                <a:solidFill>
                  <a:schemeClr val="bg1"/>
                </a:solidFill>
              </a:rPr>
              <a:t>/ </a:t>
            </a:r>
            <a:r>
              <a:rPr lang="pt-BR" b="1" dirty="0">
                <a:solidFill>
                  <a:srgbClr val="002060"/>
                </a:solidFill>
              </a:rPr>
              <a:t>THE </a:t>
            </a:r>
            <a:r>
              <a:rPr lang="pt-BR" b="1" dirty="0">
                <a:solidFill>
                  <a:schemeClr val="accent5"/>
                </a:solidFill>
              </a:rPr>
              <a:t>E</a:t>
            </a:r>
            <a:r>
              <a:rPr lang="pt-BR" b="1" dirty="0">
                <a:solidFill>
                  <a:srgbClr val="FFFF00"/>
                </a:solidFill>
              </a:rPr>
              <a:t>LD</a:t>
            </a:r>
            <a:r>
              <a:rPr lang="pt-BR" b="1" dirty="0">
                <a:solidFill>
                  <a:srgbClr val="002060"/>
                </a:solidFill>
              </a:rPr>
              <a:t>EST </a:t>
            </a:r>
            <a:r>
              <a:rPr lang="pt-BR" b="1" dirty="0" smtClean="0">
                <a:solidFill>
                  <a:schemeClr val="bg1"/>
                </a:solidFill>
              </a:rPr>
              <a:t>(</a:t>
            </a:r>
            <a:r>
              <a:rPr lang="pt-BR" b="1" dirty="0" err="1" smtClean="0">
                <a:solidFill>
                  <a:schemeClr val="bg1"/>
                </a:solidFill>
              </a:rPr>
              <a:t>family</a:t>
            </a:r>
            <a:r>
              <a:rPr lang="pt-BR" b="1" dirty="0" smtClean="0">
                <a:solidFill>
                  <a:schemeClr val="bg1"/>
                </a:solidFill>
              </a:rPr>
              <a:t> use) </a:t>
            </a:r>
            <a:r>
              <a:rPr lang="pt-BR" b="1" dirty="0">
                <a:solidFill>
                  <a:schemeClr val="tx1"/>
                </a:solidFill>
              </a:rPr>
              <a:t>(= mais velho(a) do que / o/a mais velho(a)</a:t>
            </a:r>
            <a:endParaRPr lang="pt-BR" b="1" dirty="0">
              <a:solidFill>
                <a:schemeClr val="bg1"/>
              </a:solidFill>
            </a:endParaRPr>
          </a:p>
          <a:p>
            <a:endParaRPr lang="pt-BR" b="1" dirty="0" smtClean="0">
              <a:solidFill>
                <a:schemeClr val="bg1"/>
              </a:solidFill>
            </a:endParaRPr>
          </a:p>
          <a:p>
            <a:endParaRPr lang="pt-BR" b="1" dirty="0" smtClean="0">
              <a:solidFill>
                <a:schemeClr val="bg1"/>
              </a:solidFill>
            </a:endParaRPr>
          </a:p>
        </p:txBody>
      </p:sp>
      <p:sp>
        <p:nvSpPr>
          <p:cNvPr id="4" name="Seta em curva para baixo 3"/>
          <p:cNvSpPr/>
          <p:nvPr/>
        </p:nvSpPr>
        <p:spPr>
          <a:xfrm>
            <a:off x="497542" y="3025587"/>
            <a:ext cx="268940" cy="20170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36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39135" y="0"/>
            <a:ext cx="4067735" cy="941294"/>
          </a:xfrm>
        </p:spPr>
        <p:txBody>
          <a:bodyPr>
            <a:noAutofit/>
          </a:bodyPr>
          <a:lstStyle/>
          <a:p>
            <a:r>
              <a:rPr lang="pt-BR" sz="2000" b="1" dirty="0" err="1">
                <a:solidFill>
                  <a:schemeClr val="bg1"/>
                </a:solidFill>
                <a:cs typeface="Arial" panose="020B0604020202020204" pitchFamily="34" charset="0"/>
              </a:rPr>
              <a:t>d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egrees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of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Comparison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of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 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Adjectives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and</a:t>
            </a:r>
            <a:r>
              <a:rPr lang="pt-B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Adverbs</a:t>
            </a:r>
            <a:endParaRPr lang="pt-BR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07577" y="1143000"/>
            <a:ext cx="11967882" cy="5607425"/>
          </a:xfrm>
        </p:spPr>
        <p:txBody>
          <a:bodyPr>
            <a:normAutofit lnSpcReduction="10000"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                                                               </a:t>
            </a:r>
            <a:r>
              <a:rPr lang="pt-BR" sz="2200" b="1" dirty="0" smtClean="0">
                <a:solidFill>
                  <a:schemeClr val="accent2">
                    <a:lumMod val="75000"/>
                  </a:schemeClr>
                </a:solidFill>
              </a:rPr>
              <a:t>TOP TIPS</a:t>
            </a:r>
            <a:endParaRPr lang="pt-BR" sz="2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</a:rPr>
              <a:t>ADJECTIVES/ADVERBS ENDING IN</a:t>
            </a:r>
            <a:r>
              <a:rPr lang="pt-BR" b="1" dirty="0" smtClean="0">
                <a:solidFill>
                  <a:srgbClr val="FFFF00"/>
                </a:solidFill>
              </a:rPr>
              <a:t>: </a:t>
            </a:r>
            <a:r>
              <a:rPr lang="pt-BR" b="1" dirty="0" smtClean="0">
                <a:solidFill>
                  <a:srgbClr val="FF0000"/>
                </a:solidFill>
              </a:rPr>
              <a:t>ED</a:t>
            </a:r>
            <a:r>
              <a:rPr lang="pt-BR" b="1" dirty="0" smtClean="0">
                <a:solidFill>
                  <a:srgbClr val="FFFF00"/>
                </a:solidFill>
              </a:rPr>
              <a:t>, </a:t>
            </a:r>
            <a:r>
              <a:rPr lang="pt-BR" b="1" dirty="0" smtClean="0">
                <a:solidFill>
                  <a:srgbClr val="FF0000"/>
                </a:solidFill>
              </a:rPr>
              <a:t>ING, RE, FUL, OUS, IC, ID, IVE, ISH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smtClean="0">
                <a:solidFill>
                  <a:schemeClr val="tx1"/>
                </a:solidFill>
              </a:rPr>
              <a:t>ARE CONSIDERED LONG </a:t>
            </a:r>
            <a:r>
              <a:rPr lang="pt-BR" b="1" dirty="0" smtClean="0">
                <a:solidFill>
                  <a:schemeClr val="accent6"/>
                </a:solidFill>
              </a:rPr>
              <a:t>	</a:t>
            </a:r>
            <a:r>
              <a:rPr lang="pt-BR" b="1" dirty="0" smtClean="0">
                <a:solidFill>
                  <a:schemeClr val="tx1"/>
                </a:solidFill>
              </a:rPr>
              <a:t>DUE TO THE SUFFIX.</a:t>
            </a:r>
            <a:r>
              <a:rPr lang="pt-BR" b="1" dirty="0" smtClean="0">
                <a:solidFill>
                  <a:schemeClr val="accent6"/>
                </a:solidFill>
              </a:rPr>
              <a:t>				</a:t>
            </a:r>
            <a:endParaRPr lang="pt-BR" b="1" dirty="0" smtClean="0">
              <a:solidFill>
                <a:srgbClr val="FFFF00"/>
              </a:solidFill>
            </a:endParaRPr>
          </a:p>
          <a:p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SPECIAL COMPARISONS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					GETTING  </a:t>
            </a:r>
            <a:r>
              <a:rPr lang="pt-BR" b="1" dirty="0" smtClean="0">
                <a:solidFill>
                  <a:schemeClr val="accent1"/>
                </a:solidFill>
              </a:rPr>
              <a:t>HARDER AND HARDER</a:t>
            </a:r>
            <a:r>
              <a:rPr lang="pt-BR" b="1" dirty="0" smtClean="0">
                <a:solidFill>
                  <a:schemeClr val="bg1"/>
                </a:solidFill>
              </a:rPr>
              <a:t>.   </a:t>
            </a:r>
            <a:r>
              <a:rPr lang="pt-BR" b="1" dirty="0" smtClean="0">
                <a:solidFill>
                  <a:srgbClr val="FFFF00"/>
                </a:solidFill>
              </a:rPr>
              <a:t>(GRADUAL  INCREASE)</a:t>
            </a:r>
          </a:p>
          <a:p>
            <a:r>
              <a:rPr lang="pt-BR" b="1" dirty="0" smtClean="0">
                <a:solidFill>
                  <a:schemeClr val="bg1"/>
                </a:solidFill>
              </a:rPr>
              <a:t>TIMES ARE </a:t>
            </a:r>
            <a:r>
              <a:rPr lang="pt-BR" b="1" dirty="0" smtClean="0">
                <a:solidFill>
                  <a:schemeClr val="bg1"/>
                </a:solidFill>
              </a:rPr>
              <a:t>		</a:t>
            </a:r>
            <a:r>
              <a:rPr lang="pt-BR" b="1" dirty="0" smtClean="0">
                <a:solidFill>
                  <a:schemeClr val="bg1"/>
                </a:solidFill>
              </a:rPr>
              <a:t>       </a:t>
            </a:r>
            <a:endParaRPr lang="pt-BR" b="1" dirty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rgbClr val="002060"/>
                </a:solidFill>
              </a:rPr>
              <a:t>		</a:t>
            </a:r>
            <a:r>
              <a:rPr lang="pt-BR" b="1" dirty="0" smtClean="0">
                <a:solidFill>
                  <a:srgbClr val="002060"/>
                </a:solidFill>
              </a:rPr>
              <a:t>			</a:t>
            </a:r>
            <a:r>
              <a:rPr lang="pt-BR" b="1" dirty="0" smtClean="0">
                <a:solidFill>
                  <a:schemeClr val="bg1"/>
                </a:solidFill>
              </a:rPr>
              <a:t>BECOMING  </a:t>
            </a:r>
            <a:r>
              <a:rPr lang="pt-BR" b="1" dirty="0" smtClean="0">
                <a:solidFill>
                  <a:schemeClr val="accent1"/>
                </a:solidFill>
              </a:rPr>
              <a:t>MORE AND MORE DIFFICULT</a:t>
            </a:r>
            <a:r>
              <a:rPr lang="pt-BR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                             (= Os tempo estão ficando cada vez mais difíceis)</a:t>
            </a: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WISER, 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</a:t>
            </a:r>
            <a:r>
              <a:rPr lang="pt-BR" b="1" dirty="0" smtClean="0">
                <a:solidFill>
                  <a:srgbClr val="002060"/>
                </a:solidFill>
              </a:rPr>
              <a:t>BETTER</a:t>
            </a:r>
            <a:r>
              <a:rPr lang="pt-BR" b="1" dirty="0" smtClean="0">
                <a:solidFill>
                  <a:schemeClr val="tx1"/>
                </a:solidFill>
              </a:rPr>
              <a:t>. </a:t>
            </a:r>
            <a:r>
              <a:rPr lang="pt-BR" b="1" dirty="0" smtClean="0">
                <a:solidFill>
                  <a:srgbClr val="FFFF00"/>
                </a:solidFill>
              </a:rPr>
              <a:t>(PARALLEL  </a:t>
            </a:r>
            <a:r>
              <a:rPr lang="pt-BR" b="1" dirty="0">
                <a:solidFill>
                  <a:srgbClr val="FFFF00"/>
                </a:solidFill>
              </a:rPr>
              <a:t>INCREASE</a:t>
            </a:r>
            <a:r>
              <a:rPr lang="pt-BR" b="1" dirty="0" smtClean="0">
                <a:solidFill>
                  <a:srgbClr val="FFFF00"/>
                </a:solidFill>
              </a:rPr>
              <a:t>) 				</a:t>
            </a:r>
            <a:r>
              <a:rPr lang="pt-BR" b="1" dirty="0" smtClean="0">
                <a:solidFill>
                  <a:schemeClr val="tx1"/>
                </a:solidFill>
              </a:rPr>
              <a:t>(= </a:t>
            </a:r>
            <a:r>
              <a:rPr lang="pt-BR" b="1" dirty="0">
                <a:solidFill>
                  <a:schemeClr val="tx1"/>
                </a:solidFill>
              </a:rPr>
              <a:t>Quanto mais sábio(a), melhor) </a:t>
            </a:r>
            <a:endParaRPr lang="pt-BR" b="1" dirty="0" smtClean="0">
              <a:solidFill>
                <a:srgbClr val="FFFF00"/>
              </a:solidFill>
            </a:endParaRPr>
          </a:p>
          <a:p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</a:t>
            </a:r>
            <a:r>
              <a:rPr lang="pt-BR" b="1" dirty="0" smtClean="0">
                <a:solidFill>
                  <a:schemeClr val="tx1"/>
                </a:solidFill>
              </a:rPr>
              <a:t> LESS </a:t>
            </a:r>
            <a:r>
              <a:rPr lang="pt-BR" b="1" dirty="0" smtClean="0">
                <a:solidFill>
                  <a:srgbClr val="002060"/>
                </a:solidFill>
              </a:rPr>
              <a:t>WISE</a:t>
            </a:r>
            <a:r>
              <a:rPr lang="pt-BR" b="1" dirty="0" smtClean="0">
                <a:solidFill>
                  <a:schemeClr val="tx1"/>
                </a:solidFill>
              </a:rPr>
              <a:t>, 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WORSE</a:t>
            </a:r>
            <a:r>
              <a:rPr lang="pt-BR" b="1" dirty="0" smtClean="0">
                <a:solidFill>
                  <a:schemeClr val="tx1"/>
                </a:solidFill>
              </a:rPr>
              <a:t>. </a:t>
            </a:r>
            <a:r>
              <a:rPr lang="pt-BR" b="1" dirty="0" smtClean="0">
                <a:solidFill>
                  <a:srgbClr val="FFFF00"/>
                </a:solidFill>
              </a:rPr>
              <a:t>(</a:t>
            </a:r>
            <a:r>
              <a:rPr lang="pt-BR" b="1" dirty="0">
                <a:solidFill>
                  <a:srgbClr val="FFFF00"/>
                </a:solidFill>
              </a:rPr>
              <a:t>PARALLEL  INCREASE) </a:t>
            </a:r>
            <a:r>
              <a:rPr lang="pt-BR" b="1" dirty="0" smtClean="0">
                <a:solidFill>
                  <a:schemeClr val="tx1"/>
                </a:solidFill>
              </a:rPr>
              <a:t>			(= Quanto menos sábio(a), pior)</a:t>
            </a:r>
            <a:endParaRPr lang="pt-BR" b="1" dirty="0">
              <a:solidFill>
                <a:schemeClr val="tx1"/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</a:rPr>
              <a:t>YOU EYES ARE </a:t>
            </a:r>
            <a:r>
              <a:rPr lang="pt-BR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RATHER </a:t>
            </a:r>
            <a:r>
              <a:rPr lang="pt-BR" b="1" dirty="0" smtClean="0">
                <a:solidFill>
                  <a:srgbClr val="002060"/>
                </a:solidFill>
              </a:rPr>
              <a:t>GREEN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THAN </a:t>
            </a:r>
            <a:r>
              <a:rPr lang="pt-BR" b="1" dirty="0" smtClean="0">
                <a:solidFill>
                  <a:srgbClr val="002060"/>
                </a:solidFill>
              </a:rPr>
              <a:t>BLUE</a:t>
            </a:r>
            <a:r>
              <a:rPr lang="pt-BR" b="1" dirty="0" smtClean="0">
                <a:solidFill>
                  <a:schemeClr val="tx1"/>
                </a:solidFill>
              </a:rPr>
              <a:t>. </a:t>
            </a:r>
            <a:r>
              <a:rPr lang="pt-BR" b="1" dirty="0" smtClean="0">
                <a:solidFill>
                  <a:srgbClr val="FFFF00"/>
                </a:solidFill>
              </a:rPr>
              <a:t>(TWO IN ONE) </a:t>
            </a:r>
            <a:r>
              <a:rPr lang="pt-BR" b="1" dirty="0">
                <a:solidFill>
                  <a:srgbClr val="FFFF00"/>
                </a:solidFill>
              </a:rPr>
              <a:t> </a:t>
            </a:r>
            <a:r>
              <a:rPr lang="pt-BR" b="1" dirty="0" smtClean="0">
                <a:solidFill>
                  <a:srgbClr val="FFFF00"/>
                </a:solidFill>
              </a:rPr>
              <a:t>  </a:t>
            </a:r>
            <a:r>
              <a:rPr lang="pt-BR" b="1" dirty="0" smtClean="0">
                <a:solidFill>
                  <a:schemeClr val="tx1"/>
                </a:solidFill>
              </a:rPr>
              <a:t>(= Os teus olhos são mais verdes </a:t>
            </a:r>
            <a:endParaRPr lang="pt-BR" b="1" dirty="0">
              <a:solidFill>
                <a:schemeClr val="tx1"/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</a:rPr>
              <a:t>                                                                                                   do que azuis)</a:t>
            </a:r>
            <a:endParaRPr lang="pt-BR" b="1" dirty="0" smtClean="0">
              <a:solidFill>
                <a:schemeClr val="tx1"/>
              </a:solidFill>
            </a:endParaRPr>
          </a:p>
          <a:p>
            <a:endParaRPr lang="pt-BR" b="1" dirty="0" smtClean="0">
              <a:solidFill>
                <a:schemeClr val="bg1"/>
              </a:solidFill>
            </a:endParaRPr>
          </a:p>
        </p:txBody>
      </p:sp>
      <p:sp>
        <p:nvSpPr>
          <p:cNvPr id="6" name="Seta para cima 5"/>
          <p:cNvSpPr/>
          <p:nvPr/>
        </p:nvSpPr>
        <p:spPr>
          <a:xfrm rot="3881512">
            <a:off x="1878757" y="3092726"/>
            <a:ext cx="381795" cy="699848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cima 6"/>
          <p:cNvSpPr/>
          <p:nvPr/>
        </p:nvSpPr>
        <p:spPr>
          <a:xfrm rot="6625927">
            <a:off x="1875362" y="3556447"/>
            <a:ext cx="381795" cy="699848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69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216</TotalTime>
  <Words>63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Fatia</vt:lpstr>
      <vt:lpstr>degrees of Comparison of      Adjectives and Adverbs</vt:lpstr>
      <vt:lpstr>degrees of Comparison of      Adjectives and Adverbs</vt:lpstr>
      <vt:lpstr>degrees of Comparison of      Adjectives and Adverbs</vt:lpstr>
      <vt:lpstr>degrees of Comparison of      Adjectives and Adverbs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degrees of Comparison of      Adjectives and Adverbs</dc:title>
  <dc:creator>jorge liberali</dc:creator>
  <cp:lastModifiedBy>jorge liberali</cp:lastModifiedBy>
  <cp:revision>29</cp:revision>
  <dcterms:created xsi:type="dcterms:W3CDTF">2020-06-03T19:00:35Z</dcterms:created>
  <dcterms:modified xsi:type="dcterms:W3CDTF">2020-06-03T23:24:59Z</dcterms:modified>
</cp:coreProperties>
</file>