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Demografia – Transição demográfica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Profa. Bruna Venceslau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7584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8478" y="932413"/>
            <a:ext cx="5356381" cy="5412275"/>
          </a:xfrm>
        </p:spPr>
      </p:pic>
    </p:spTree>
    <p:extLst>
      <p:ext uri="{BB962C8B-B14F-4D97-AF65-F5344CB8AC3E}">
        <p14:creationId xmlns:p14="http://schemas.microsoft.com/office/powerpoint/2010/main" xmlns="" val="2841104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t-BR" sz="3300" dirty="0"/>
              <a:t>A teoria da Transição Demográfica foi criada pelo americano Warren Thompson no fim da década de 1920, com o objetivo de contestar a Teoria Demográfica Malthusiana. De acordo com a teoria de Thompson </a:t>
            </a:r>
            <a:r>
              <a:rPr lang="pt-BR" sz="3300" b="1" dirty="0"/>
              <a:t>a população não possui um crescimento acelerado, mas sim um crescimento que possui oscilações periódicas</a:t>
            </a:r>
            <a:r>
              <a:rPr lang="pt-BR" sz="3300" dirty="0"/>
              <a:t>, que alternam em crescimentos e desacelerações demográficas e até mesmo períodos de estabilidade.</a:t>
            </a:r>
          </a:p>
          <a:p>
            <a:pPr>
              <a:lnSpc>
                <a:spcPct val="120000"/>
              </a:lnSpc>
            </a:pPr>
            <a:r>
              <a:rPr lang="pt-BR" sz="3300" dirty="0" smtClean="0"/>
              <a:t>Devido </a:t>
            </a:r>
            <a:r>
              <a:rPr lang="pt-BR" sz="3300" dirty="0"/>
              <a:t>às variações entre as taxas de natalidade e mortalidade, considera-se que a Transição Demográfica possui</a:t>
            </a:r>
            <a:r>
              <a:rPr lang="pt-BR" sz="3300" b="1" dirty="0"/>
              <a:t> quatro fases</a:t>
            </a:r>
            <a:r>
              <a:rPr lang="pt-BR" sz="3300" dirty="0"/>
              <a:t>, considerando o desenvolvimento em que as sociedades se encontram: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6465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3220" y="132093"/>
            <a:ext cx="9265558" cy="6568251"/>
          </a:xfrm>
        </p:spPr>
      </p:pic>
    </p:spTree>
    <p:extLst>
      <p:ext uri="{BB962C8B-B14F-4D97-AF65-F5344CB8AC3E}">
        <p14:creationId xmlns:p14="http://schemas.microsoft.com/office/powerpoint/2010/main" xmlns="" val="123075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1º fase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Também conhecida como </a:t>
            </a:r>
            <a:r>
              <a:rPr lang="pt-BR" dirty="0" err="1"/>
              <a:t>Pré</a:t>
            </a:r>
            <a:r>
              <a:rPr lang="pt-BR" dirty="0"/>
              <a:t>-Transição,</a:t>
            </a:r>
            <a:r>
              <a:rPr lang="pt-BR" b="1" dirty="0"/>
              <a:t> </a:t>
            </a:r>
            <a:r>
              <a:rPr lang="pt-BR" dirty="0"/>
              <a:t>a primeira fase da Transição Demográfica é marcada por </a:t>
            </a:r>
            <a:r>
              <a:rPr lang="pt-BR" b="1" dirty="0"/>
              <a:t>elevadas taxas de natalidade e mortalidade</a:t>
            </a:r>
            <a:r>
              <a:rPr lang="pt-BR" dirty="0"/>
              <a:t>, o que culminou em um </a:t>
            </a:r>
            <a:r>
              <a:rPr lang="pt-BR" b="1" dirty="0"/>
              <a:t>pequeno crescimento populacional</a:t>
            </a:r>
            <a:r>
              <a:rPr lang="pt-BR" dirty="0"/>
              <a:t>. Essa fase caracteriza populações que se concentram no</a:t>
            </a:r>
            <a:r>
              <a:rPr lang="pt-BR" b="1" dirty="0"/>
              <a:t> meio rural</a:t>
            </a:r>
            <a:r>
              <a:rPr lang="pt-BR" dirty="0"/>
              <a:t>, onde não há as facilidades da vida urbana.</a:t>
            </a:r>
          </a:p>
        </p:txBody>
      </p:sp>
    </p:spTree>
    <p:extLst>
      <p:ext uri="{BB962C8B-B14F-4D97-AF65-F5344CB8AC3E}">
        <p14:creationId xmlns:p14="http://schemas.microsoft.com/office/powerpoint/2010/main" xmlns="" val="6033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2º fase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segunda fase da Transição Demográfica, a</a:t>
            </a:r>
            <a:r>
              <a:rPr lang="pt-BR" b="1" dirty="0"/>
              <a:t> taxa de natalidade se manteve elevada </a:t>
            </a:r>
            <a:r>
              <a:rPr lang="pt-BR" dirty="0"/>
              <a:t>enquanto a</a:t>
            </a:r>
            <a:r>
              <a:rPr lang="pt-BR" b="1" dirty="0"/>
              <a:t> taxa de mortalidade apresenta uma queda</a:t>
            </a:r>
            <a:r>
              <a:rPr lang="pt-BR" dirty="0"/>
              <a:t>. A combinação desses fatores levou à um </a:t>
            </a:r>
            <a:r>
              <a:rPr lang="pt-BR" b="1" dirty="0"/>
              <a:t>grande crescimento populacional</a:t>
            </a:r>
            <a:r>
              <a:rPr lang="pt-BR" dirty="0"/>
              <a:t>, que ficou conhecido como explosão demográfica.</a:t>
            </a:r>
          </a:p>
        </p:txBody>
      </p:sp>
    </p:spTree>
    <p:extLst>
      <p:ext uri="{BB962C8B-B14F-4D97-AF65-F5344CB8AC3E}">
        <p14:creationId xmlns:p14="http://schemas.microsoft.com/office/powerpoint/2010/main" xmlns="" val="391387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3º fase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terceira fase da Transição Demográfica, </a:t>
            </a:r>
            <a:r>
              <a:rPr lang="pt-BR" b="1" dirty="0"/>
              <a:t>a taxa de mortalidade se manteve baixa e a taxa de natalidade passa a ser menor também.</a:t>
            </a:r>
            <a:r>
              <a:rPr lang="pt-BR" dirty="0"/>
              <a:t> O crescimento vegetativo ocorre, mas é em menor velocidade do que na segunda fase.</a:t>
            </a:r>
          </a:p>
        </p:txBody>
      </p:sp>
    </p:spTree>
    <p:extLst>
      <p:ext uri="{BB962C8B-B14F-4D97-AF65-F5344CB8AC3E}">
        <p14:creationId xmlns:p14="http://schemas.microsoft.com/office/powerpoint/2010/main" xmlns="" val="420209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4º fase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quarta fase da Transição Demográfica</a:t>
            </a:r>
            <a:r>
              <a:rPr lang="pt-BR" b="1" dirty="0"/>
              <a:t> </a:t>
            </a:r>
            <a:r>
              <a:rPr lang="pt-BR" dirty="0"/>
              <a:t>é resultado da continuação das tendências da fase anterior, ou seja, </a:t>
            </a:r>
            <a:r>
              <a:rPr lang="pt-BR" b="1" dirty="0"/>
              <a:t>a taxa de natalidade que apresentava quedas se estabiliza em valores baixos e a taxa de mortalidade (que apresenta quedas desde a segunda fase) continua baixa também.</a:t>
            </a:r>
            <a:r>
              <a:rPr lang="pt-BR" dirty="0"/>
              <a:t> Com isso, o crescimento vegetativo da população também é baixo.</a:t>
            </a:r>
          </a:p>
          <a:p>
            <a:r>
              <a:rPr lang="pt-BR" dirty="0"/>
              <a:t>Essa fase é marcada pelo</a:t>
            </a:r>
            <a:r>
              <a:rPr lang="pt-BR" b="1" dirty="0"/>
              <a:t> envelhecimento da população</a:t>
            </a:r>
            <a:r>
              <a:rPr lang="pt-BR" dirty="0"/>
              <a:t>, pelo fato da idade média nos países que passam por esse período ser relativamente alta. Esse envelhecimento se deve à </a:t>
            </a:r>
            <a:r>
              <a:rPr lang="pt-BR" b="1" dirty="0"/>
              <a:t>elevada expectativa de vida</a:t>
            </a:r>
            <a:r>
              <a:rPr lang="pt-BR" dirty="0"/>
              <a:t> (que é estritamente relacionada com a baixa mortalidade), associada com o </a:t>
            </a:r>
            <a:r>
              <a:rPr lang="pt-BR" b="1" dirty="0"/>
              <a:t>pequeno número de filhos por casal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510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7551" y="447188"/>
            <a:ext cx="8276896" cy="5816853"/>
          </a:xfrm>
        </p:spPr>
      </p:pic>
    </p:spTree>
    <p:extLst>
      <p:ext uri="{BB962C8B-B14F-4D97-AF65-F5344CB8AC3E}">
        <p14:creationId xmlns:p14="http://schemas.microsoft.com/office/powerpoint/2010/main" xmlns="" val="239995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6979" y="2042703"/>
            <a:ext cx="5880537" cy="4410402"/>
          </a:xfrm>
        </p:spPr>
      </p:pic>
    </p:spTree>
    <p:extLst>
      <p:ext uri="{BB962C8B-B14F-4D97-AF65-F5344CB8AC3E}">
        <p14:creationId xmlns:p14="http://schemas.microsoft.com/office/powerpoint/2010/main" xmlns="" val="3165324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vel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TM03457503[[fn=Citável]]</Template>
  <TotalTime>24</TotalTime>
  <Words>77</Words>
  <Application>Microsoft Office PowerPoint</Application>
  <PresentationFormat>Personalizar</PresentationFormat>
  <Paragraphs>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Citável</vt:lpstr>
      <vt:lpstr>Demografia – Transição demográfica</vt:lpstr>
      <vt:lpstr>Slide 2</vt:lpstr>
      <vt:lpstr>Slide 3</vt:lpstr>
      <vt:lpstr>1º fase</vt:lpstr>
      <vt:lpstr>2º fase</vt:lpstr>
      <vt:lpstr>3º fase</vt:lpstr>
      <vt:lpstr>4º fase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 – Transição demográfica</dc:title>
  <dc:creator>User</dc:creator>
  <cp:lastModifiedBy>nadia</cp:lastModifiedBy>
  <cp:revision>3</cp:revision>
  <dcterms:created xsi:type="dcterms:W3CDTF">2020-05-06T01:13:27Z</dcterms:created>
  <dcterms:modified xsi:type="dcterms:W3CDTF">2020-05-20T17:20:35Z</dcterms:modified>
</cp:coreProperties>
</file>