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3180" y="114300"/>
            <a:ext cx="9030970" cy="596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867649" y="49530"/>
            <a:ext cx="647700" cy="6765290"/>
          </a:xfrm>
          <a:custGeom>
            <a:avLst/>
            <a:gdLst/>
            <a:ahLst/>
            <a:cxnLst/>
            <a:rect l="l" t="t" r="r" b="b"/>
            <a:pathLst>
              <a:path w="647700" h="6765290">
                <a:moveTo>
                  <a:pt x="647700" y="0"/>
                </a:moveTo>
                <a:lnTo>
                  <a:pt x="0" y="0"/>
                </a:lnTo>
                <a:lnTo>
                  <a:pt x="0" y="6765290"/>
                </a:lnTo>
                <a:lnTo>
                  <a:pt x="647700" y="6765290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7069" y="871220"/>
            <a:ext cx="776986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02360" y="1177290"/>
            <a:ext cx="6939279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1490" y="2472690"/>
            <a:ext cx="8161019" cy="2096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669" y="2701289"/>
            <a:ext cx="7735570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0" spc="-5" dirty="0">
                <a:latin typeface="Trebuchet MS"/>
                <a:cs typeface="Trebuchet MS"/>
              </a:rPr>
              <a:t>Quadrilátero</a:t>
            </a:r>
            <a:r>
              <a:rPr sz="10000" spc="-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endParaRPr sz="10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>
                <a:latin typeface="Trebuchet MS"/>
                <a:cs typeface="Trebuchet MS"/>
              </a:rPr>
              <a:t>Quadriláteros</a:t>
            </a:r>
            <a:endParaRPr sz="5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2270" y="1939290"/>
            <a:ext cx="64814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Existem quadriláteros 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convexos </a:t>
            </a:r>
            <a:r>
              <a:rPr sz="2400" dirty="0">
                <a:latin typeface="Trebuchet MS"/>
                <a:cs typeface="Trebuchet MS"/>
              </a:rPr>
              <a:t>e </a:t>
            </a:r>
            <a:r>
              <a:rPr sz="2400" spc="-5" dirty="0">
                <a:latin typeface="Trebuchet MS"/>
                <a:cs typeface="Trebuchet MS"/>
              </a:rPr>
              <a:t>quadriláteros  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côncavos</a:t>
            </a:r>
            <a:r>
              <a:rPr sz="2400" spc="-5" dirty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3" name="object 3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sp>
        <p:nvSpPr>
          <p:cNvPr id="6" name="object 6"/>
          <p:cNvSpPr txBox="1"/>
          <p:nvPr/>
        </p:nvSpPr>
        <p:spPr>
          <a:xfrm>
            <a:off x="382270" y="1939290"/>
            <a:ext cx="64814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Existem quadriláteros 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convexos </a:t>
            </a:r>
            <a:r>
              <a:rPr sz="2400" dirty="0">
                <a:latin typeface="Trebuchet MS"/>
                <a:cs typeface="Trebuchet MS"/>
              </a:rPr>
              <a:t>e </a:t>
            </a:r>
            <a:r>
              <a:rPr sz="2400" spc="-5" dirty="0">
                <a:latin typeface="Trebuchet MS"/>
                <a:cs typeface="Trebuchet MS"/>
              </a:rPr>
              <a:t>quadriláteros  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côncavos</a:t>
            </a:r>
            <a:r>
              <a:rPr sz="2400" spc="-5" dirty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01640" y="3892491"/>
            <a:ext cx="2464435" cy="1321435"/>
            <a:chOff x="901640" y="3892491"/>
            <a:chExt cx="2464435" cy="1321435"/>
          </a:xfrm>
        </p:grpSpPr>
        <p:sp>
          <p:nvSpPr>
            <p:cNvPr id="8" name="object 8"/>
            <p:cNvSpPr/>
            <p:nvPr/>
          </p:nvSpPr>
          <p:spPr>
            <a:xfrm>
              <a:off x="914400" y="3905250"/>
              <a:ext cx="2438400" cy="1295400"/>
            </a:xfrm>
            <a:custGeom>
              <a:avLst/>
              <a:gdLst/>
              <a:ahLst/>
              <a:cxnLst/>
              <a:rect l="l" t="t" r="r" b="b"/>
              <a:pathLst>
                <a:path w="2438400" h="1295400">
                  <a:moveTo>
                    <a:pt x="2438400" y="0"/>
                  </a:moveTo>
                  <a:lnTo>
                    <a:pt x="0" y="0"/>
                  </a:lnTo>
                  <a:lnTo>
                    <a:pt x="609600" y="1295400"/>
                  </a:lnTo>
                  <a:lnTo>
                    <a:pt x="1828800" y="1295400"/>
                  </a:lnTo>
                  <a:lnTo>
                    <a:pt x="2438400" y="0"/>
                  </a:lnTo>
                  <a:close/>
                </a:path>
              </a:pathLst>
            </a:custGeom>
            <a:solidFill>
              <a:srgbClr val="FFCC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14400" y="3905250"/>
              <a:ext cx="2438400" cy="1295400"/>
            </a:xfrm>
            <a:custGeom>
              <a:avLst/>
              <a:gdLst/>
              <a:ahLst/>
              <a:cxnLst/>
              <a:rect l="l" t="t" r="r" b="b"/>
              <a:pathLst>
                <a:path w="2438400" h="1295400">
                  <a:moveTo>
                    <a:pt x="0" y="0"/>
                  </a:moveTo>
                  <a:lnTo>
                    <a:pt x="609600" y="1295400"/>
                  </a:lnTo>
                  <a:lnTo>
                    <a:pt x="1828800" y="1295400"/>
                  </a:lnTo>
                  <a:lnTo>
                    <a:pt x="2438400" y="0"/>
                  </a:lnTo>
                  <a:lnTo>
                    <a:pt x="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91869" y="5844540"/>
            <a:ext cx="24745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rebuchet MS"/>
                <a:cs typeface="Trebuchet MS"/>
              </a:rPr>
              <a:t>Quadrilátero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convexo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3" name="object 3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sp>
        <p:nvSpPr>
          <p:cNvPr id="6" name="object 6"/>
          <p:cNvSpPr txBox="1"/>
          <p:nvPr/>
        </p:nvSpPr>
        <p:spPr>
          <a:xfrm>
            <a:off x="382270" y="1939290"/>
            <a:ext cx="64814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Existem quadriláteros 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convexos </a:t>
            </a:r>
            <a:r>
              <a:rPr sz="2400" dirty="0">
                <a:latin typeface="Trebuchet MS"/>
                <a:cs typeface="Trebuchet MS"/>
              </a:rPr>
              <a:t>e </a:t>
            </a:r>
            <a:r>
              <a:rPr sz="2400" spc="-5" dirty="0">
                <a:latin typeface="Trebuchet MS"/>
                <a:cs typeface="Trebuchet MS"/>
              </a:rPr>
              <a:t>quadriláteros  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côncavos</a:t>
            </a:r>
            <a:r>
              <a:rPr sz="2400" spc="-5" dirty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01640" y="3892491"/>
            <a:ext cx="6287135" cy="2064385"/>
            <a:chOff x="901640" y="3892491"/>
            <a:chExt cx="6287135" cy="2064385"/>
          </a:xfrm>
        </p:grpSpPr>
        <p:sp>
          <p:nvSpPr>
            <p:cNvPr id="8" name="object 8"/>
            <p:cNvSpPr/>
            <p:nvPr/>
          </p:nvSpPr>
          <p:spPr>
            <a:xfrm>
              <a:off x="914400" y="3905250"/>
              <a:ext cx="2438400" cy="1295400"/>
            </a:xfrm>
            <a:custGeom>
              <a:avLst/>
              <a:gdLst/>
              <a:ahLst/>
              <a:cxnLst/>
              <a:rect l="l" t="t" r="r" b="b"/>
              <a:pathLst>
                <a:path w="2438400" h="1295400">
                  <a:moveTo>
                    <a:pt x="2438400" y="0"/>
                  </a:moveTo>
                  <a:lnTo>
                    <a:pt x="0" y="0"/>
                  </a:lnTo>
                  <a:lnTo>
                    <a:pt x="609600" y="1295400"/>
                  </a:lnTo>
                  <a:lnTo>
                    <a:pt x="1828800" y="1295400"/>
                  </a:lnTo>
                  <a:lnTo>
                    <a:pt x="2438400" y="0"/>
                  </a:lnTo>
                  <a:close/>
                </a:path>
              </a:pathLst>
            </a:custGeom>
            <a:solidFill>
              <a:srgbClr val="FFCC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14400" y="3905250"/>
              <a:ext cx="2438400" cy="1295400"/>
            </a:xfrm>
            <a:custGeom>
              <a:avLst/>
              <a:gdLst/>
              <a:ahLst/>
              <a:cxnLst/>
              <a:rect l="l" t="t" r="r" b="b"/>
              <a:pathLst>
                <a:path w="2438400" h="1295400">
                  <a:moveTo>
                    <a:pt x="0" y="0"/>
                  </a:moveTo>
                  <a:lnTo>
                    <a:pt x="609600" y="1295400"/>
                  </a:lnTo>
                  <a:lnTo>
                    <a:pt x="1828800" y="1295400"/>
                  </a:lnTo>
                  <a:lnTo>
                    <a:pt x="2438400" y="0"/>
                  </a:lnTo>
                  <a:lnTo>
                    <a:pt x="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61840" y="3983990"/>
              <a:ext cx="2571750" cy="1962150"/>
            </a:xfrm>
            <a:custGeom>
              <a:avLst/>
              <a:gdLst/>
              <a:ahLst/>
              <a:cxnLst/>
              <a:rect l="l" t="t" r="r" b="b"/>
              <a:pathLst>
                <a:path w="2571750" h="1962150">
                  <a:moveTo>
                    <a:pt x="2571750" y="1870710"/>
                  </a:moveTo>
                  <a:lnTo>
                    <a:pt x="1258570" y="0"/>
                  </a:lnTo>
                  <a:lnTo>
                    <a:pt x="1227366" y="95669"/>
                  </a:lnTo>
                  <a:lnTo>
                    <a:pt x="0" y="1962150"/>
                  </a:lnTo>
                  <a:lnTo>
                    <a:pt x="1121422" y="1398219"/>
                  </a:lnTo>
                  <a:lnTo>
                    <a:pt x="2571750" y="187071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42790" y="3962400"/>
              <a:ext cx="2632710" cy="1981200"/>
            </a:xfrm>
            <a:custGeom>
              <a:avLst/>
              <a:gdLst/>
              <a:ahLst/>
              <a:cxnLst/>
              <a:rect l="l" t="t" r="r" b="b"/>
              <a:pathLst>
                <a:path w="2632709" h="1981200">
                  <a:moveTo>
                    <a:pt x="1296670" y="27939"/>
                  </a:moveTo>
                  <a:lnTo>
                    <a:pt x="2617469" y="1898650"/>
                  </a:lnTo>
                </a:path>
                <a:path w="2632709" h="1981200">
                  <a:moveTo>
                    <a:pt x="1295400" y="0"/>
                  </a:moveTo>
                  <a:lnTo>
                    <a:pt x="0" y="1981200"/>
                  </a:lnTo>
                </a:path>
                <a:path w="2632709" h="1981200">
                  <a:moveTo>
                    <a:pt x="1096010" y="1428750"/>
                  </a:moveTo>
                  <a:lnTo>
                    <a:pt x="29210" y="1962150"/>
                  </a:lnTo>
                </a:path>
                <a:path w="2632709" h="1981200">
                  <a:moveTo>
                    <a:pt x="1109980" y="1414780"/>
                  </a:moveTo>
                  <a:lnTo>
                    <a:pt x="2632710" y="1921510"/>
                  </a:lnTo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20590" y="5360670"/>
              <a:ext cx="2348230" cy="492759"/>
            </a:xfrm>
            <a:custGeom>
              <a:avLst/>
              <a:gdLst/>
              <a:ahLst/>
              <a:cxnLst/>
              <a:rect l="l" t="t" r="r" b="b"/>
              <a:pathLst>
                <a:path w="2348229" h="492760">
                  <a:moveTo>
                    <a:pt x="29210" y="477520"/>
                  </a:moveTo>
                  <a:lnTo>
                    <a:pt x="21590" y="462280"/>
                  </a:lnTo>
                  <a:lnTo>
                    <a:pt x="0" y="473710"/>
                  </a:lnTo>
                  <a:lnTo>
                    <a:pt x="7620" y="487680"/>
                  </a:lnTo>
                  <a:lnTo>
                    <a:pt x="29210" y="477520"/>
                  </a:lnTo>
                  <a:close/>
                </a:path>
                <a:path w="2348229" h="492760">
                  <a:moveTo>
                    <a:pt x="128270" y="427990"/>
                  </a:moveTo>
                  <a:lnTo>
                    <a:pt x="120650" y="412750"/>
                  </a:lnTo>
                  <a:lnTo>
                    <a:pt x="64770" y="441960"/>
                  </a:lnTo>
                  <a:lnTo>
                    <a:pt x="71120" y="455930"/>
                  </a:lnTo>
                  <a:lnTo>
                    <a:pt x="128270" y="427990"/>
                  </a:lnTo>
                  <a:close/>
                </a:path>
                <a:path w="2348229" h="492760">
                  <a:moveTo>
                    <a:pt x="227330" y="377190"/>
                  </a:moveTo>
                  <a:lnTo>
                    <a:pt x="219710" y="363220"/>
                  </a:lnTo>
                  <a:lnTo>
                    <a:pt x="163830" y="392430"/>
                  </a:lnTo>
                  <a:lnTo>
                    <a:pt x="170180" y="406400"/>
                  </a:lnTo>
                  <a:lnTo>
                    <a:pt x="227330" y="377190"/>
                  </a:lnTo>
                  <a:close/>
                </a:path>
                <a:path w="2348229" h="492760">
                  <a:moveTo>
                    <a:pt x="326390" y="328930"/>
                  </a:moveTo>
                  <a:lnTo>
                    <a:pt x="320040" y="313690"/>
                  </a:lnTo>
                  <a:lnTo>
                    <a:pt x="262890" y="342900"/>
                  </a:lnTo>
                  <a:lnTo>
                    <a:pt x="269240" y="356870"/>
                  </a:lnTo>
                  <a:lnTo>
                    <a:pt x="326390" y="328930"/>
                  </a:lnTo>
                  <a:close/>
                </a:path>
                <a:path w="2348229" h="492760">
                  <a:moveTo>
                    <a:pt x="425450" y="278130"/>
                  </a:moveTo>
                  <a:lnTo>
                    <a:pt x="419100" y="264160"/>
                  </a:lnTo>
                  <a:lnTo>
                    <a:pt x="361950" y="293370"/>
                  </a:lnTo>
                  <a:lnTo>
                    <a:pt x="369570" y="307340"/>
                  </a:lnTo>
                  <a:lnTo>
                    <a:pt x="425450" y="278130"/>
                  </a:lnTo>
                  <a:close/>
                </a:path>
                <a:path w="2348229" h="492760">
                  <a:moveTo>
                    <a:pt x="524510" y="228600"/>
                  </a:moveTo>
                  <a:lnTo>
                    <a:pt x="518160" y="214630"/>
                  </a:lnTo>
                  <a:lnTo>
                    <a:pt x="461010" y="243840"/>
                  </a:lnTo>
                  <a:lnTo>
                    <a:pt x="468630" y="257810"/>
                  </a:lnTo>
                  <a:lnTo>
                    <a:pt x="524510" y="228600"/>
                  </a:lnTo>
                  <a:close/>
                </a:path>
                <a:path w="2348229" h="492760">
                  <a:moveTo>
                    <a:pt x="623570" y="180340"/>
                  </a:moveTo>
                  <a:lnTo>
                    <a:pt x="617220" y="165100"/>
                  </a:lnTo>
                  <a:lnTo>
                    <a:pt x="560070" y="194310"/>
                  </a:lnTo>
                  <a:lnTo>
                    <a:pt x="567690" y="208280"/>
                  </a:lnTo>
                  <a:lnTo>
                    <a:pt x="623570" y="180340"/>
                  </a:lnTo>
                  <a:close/>
                </a:path>
                <a:path w="2348229" h="492760">
                  <a:moveTo>
                    <a:pt x="723900" y="129540"/>
                  </a:moveTo>
                  <a:lnTo>
                    <a:pt x="716280" y="115570"/>
                  </a:lnTo>
                  <a:lnTo>
                    <a:pt x="659130" y="143510"/>
                  </a:lnTo>
                  <a:lnTo>
                    <a:pt x="666750" y="158750"/>
                  </a:lnTo>
                  <a:lnTo>
                    <a:pt x="723900" y="129540"/>
                  </a:lnTo>
                  <a:close/>
                </a:path>
                <a:path w="2348229" h="492760">
                  <a:moveTo>
                    <a:pt x="822960" y="80010"/>
                  </a:moveTo>
                  <a:lnTo>
                    <a:pt x="815340" y="66040"/>
                  </a:lnTo>
                  <a:lnTo>
                    <a:pt x="758190" y="95250"/>
                  </a:lnTo>
                  <a:lnTo>
                    <a:pt x="765810" y="109220"/>
                  </a:lnTo>
                  <a:lnTo>
                    <a:pt x="822960" y="80010"/>
                  </a:lnTo>
                  <a:close/>
                </a:path>
                <a:path w="2348229" h="492760">
                  <a:moveTo>
                    <a:pt x="922020" y="30480"/>
                  </a:moveTo>
                  <a:lnTo>
                    <a:pt x="914400" y="16510"/>
                  </a:lnTo>
                  <a:lnTo>
                    <a:pt x="858520" y="45720"/>
                  </a:lnTo>
                  <a:lnTo>
                    <a:pt x="864870" y="59690"/>
                  </a:lnTo>
                  <a:lnTo>
                    <a:pt x="922020" y="30480"/>
                  </a:lnTo>
                  <a:close/>
                </a:path>
                <a:path w="2348229" h="492760">
                  <a:moveTo>
                    <a:pt x="980440" y="20320"/>
                  </a:moveTo>
                  <a:lnTo>
                    <a:pt x="920750" y="0"/>
                  </a:lnTo>
                  <a:lnTo>
                    <a:pt x="915670" y="15240"/>
                  </a:lnTo>
                  <a:lnTo>
                    <a:pt x="975360" y="35560"/>
                  </a:lnTo>
                  <a:lnTo>
                    <a:pt x="980440" y="20320"/>
                  </a:lnTo>
                  <a:close/>
                </a:path>
                <a:path w="2348229" h="492760">
                  <a:moveTo>
                    <a:pt x="1085850" y="55880"/>
                  </a:moveTo>
                  <a:lnTo>
                    <a:pt x="1026160" y="35560"/>
                  </a:lnTo>
                  <a:lnTo>
                    <a:pt x="1021080" y="50800"/>
                  </a:lnTo>
                  <a:lnTo>
                    <a:pt x="1080770" y="71120"/>
                  </a:lnTo>
                  <a:lnTo>
                    <a:pt x="1085850" y="55880"/>
                  </a:lnTo>
                  <a:close/>
                </a:path>
                <a:path w="2348229" h="492760">
                  <a:moveTo>
                    <a:pt x="1191260" y="91440"/>
                  </a:moveTo>
                  <a:lnTo>
                    <a:pt x="1130300" y="71120"/>
                  </a:lnTo>
                  <a:lnTo>
                    <a:pt x="1125220" y="86360"/>
                  </a:lnTo>
                  <a:lnTo>
                    <a:pt x="1186180" y="105410"/>
                  </a:lnTo>
                  <a:lnTo>
                    <a:pt x="1191260" y="91440"/>
                  </a:lnTo>
                  <a:close/>
                </a:path>
                <a:path w="2348229" h="492760">
                  <a:moveTo>
                    <a:pt x="1296670" y="125730"/>
                  </a:moveTo>
                  <a:lnTo>
                    <a:pt x="1235710" y="105410"/>
                  </a:lnTo>
                  <a:lnTo>
                    <a:pt x="1230630" y="120650"/>
                  </a:lnTo>
                  <a:lnTo>
                    <a:pt x="1291590" y="140970"/>
                  </a:lnTo>
                  <a:lnTo>
                    <a:pt x="1296670" y="125730"/>
                  </a:lnTo>
                  <a:close/>
                </a:path>
                <a:path w="2348229" h="492760">
                  <a:moveTo>
                    <a:pt x="1400810" y="161290"/>
                  </a:moveTo>
                  <a:lnTo>
                    <a:pt x="1341120" y="140970"/>
                  </a:lnTo>
                  <a:lnTo>
                    <a:pt x="1336040" y="156210"/>
                  </a:lnTo>
                  <a:lnTo>
                    <a:pt x="1395730" y="176530"/>
                  </a:lnTo>
                  <a:lnTo>
                    <a:pt x="1400810" y="161290"/>
                  </a:lnTo>
                  <a:close/>
                </a:path>
                <a:path w="2348229" h="492760">
                  <a:moveTo>
                    <a:pt x="1506220" y="196850"/>
                  </a:moveTo>
                  <a:lnTo>
                    <a:pt x="1446530" y="176530"/>
                  </a:lnTo>
                  <a:lnTo>
                    <a:pt x="1441450" y="191770"/>
                  </a:lnTo>
                  <a:lnTo>
                    <a:pt x="1501140" y="210820"/>
                  </a:lnTo>
                  <a:lnTo>
                    <a:pt x="1506220" y="196850"/>
                  </a:lnTo>
                  <a:close/>
                </a:path>
                <a:path w="2348229" h="492760">
                  <a:moveTo>
                    <a:pt x="1611630" y="231140"/>
                  </a:moveTo>
                  <a:lnTo>
                    <a:pt x="1551940" y="210820"/>
                  </a:lnTo>
                  <a:lnTo>
                    <a:pt x="1546860" y="226060"/>
                  </a:lnTo>
                  <a:lnTo>
                    <a:pt x="1606550" y="246380"/>
                  </a:lnTo>
                  <a:lnTo>
                    <a:pt x="1611630" y="231140"/>
                  </a:lnTo>
                  <a:close/>
                </a:path>
                <a:path w="2348229" h="492760">
                  <a:moveTo>
                    <a:pt x="1717040" y="266700"/>
                  </a:moveTo>
                  <a:lnTo>
                    <a:pt x="1657350" y="246380"/>
                  </a:lnTo>
                  <a:lnTo>
                    <a:pt x="1652270" y="261620"/>
                  </a:lnTo>
                  <a:lnTo>
                    <a:pt x="1711960" y="281940"/>
                  </a:lnTo>
                  <a:lnTo>
                    <a:pt x="1717040" y="266700"/>
                  </a:lnTo>
                  <a:close/>
                </a:path>
                <a:path w="2348229" h="492760">
                  <a:moveTo>
                    <a:pt x="1822450" y="302260"/>
                  </a:moveTo>
                  <a:lnTo>
                    <a:pt x="1761490" y="281940"/>
                  </a:lnTo>
                  <a:lnTo>
                    <a:pt x="1756410" y="297180"/>
                  </a:lnTo>
                  <a:lnTo>
                    <a:pt x="1817357" y="317500"/>
                  </a:lnTo>
                  <a:lnTo>
                    <a:pt x="1822450" y="302260"/>
                  </a:lnTo>
                  <a:close/>
                </a:path>
                <a:path w="2348229" h="492760">
                  <a:moveTo>
                    <a:pt x="1926590" y="336550"/>
                  </a:moveTo>
                  <a:lnTo>
                    <a:pt x="1866900" y="317500"/>
                  </a:lnTo>
                  <a:lnTo>
                    <a:pt x="1861807" y="331470"/>
                  </a:lnTo>
                  <a:lnTo>
                    <a:pt x="1921510" y="351790"/>
                  </a:lnTo>
                  <a:lnTo>
                    <a:pt x="1926590" y="336550"/>
                  </a:lnTo>
                  <a:close/>
                </a:path>
                <a:path w="2348229" h="492760">
                  <a:moveTo>
                    <a:pt x="2032000" y="372110"/>
                  </a:moveTo>
                  <a:lnTo>
                    <a:pt x="1972310" y="351790"/>
                  </a:lnTo>
                  <a:lnTo>
                    <a:pt x="1967230" y="367030"/>
                  </a:lnTo>
                  <a:lnTo>
                    <a:pt x="2026920" y="387350"/>
                  </a:lnTo>
                  <a:lnTo>
                    <a:pt x="2032000" y="372110"/>
                  </a:lnTo>
                  <a:close/>
                </a:path>
                <a:path w="2348229" h="492760">
                  <a:moveTo>
                    <a:pt x="2137410" y="407670"/>
                  </a:moveTo>
                  <a:lnTo>
                    <a:pt x="2077720" y="387350"/>
                  </a:lnTo>
                  <a:lnTo>
                    <a:pt x="2072640" y="402590"/>
                  </a:lnTo>
                  <a:lnTo>
                    <a:pt x="2132330" y="421640"/>
                  </a:lnTo>
                  <a:lnTo>
                    <a:pt x="2137410" y="407670"/>
                  </a:lnTo>
                  <a:close/>
                </a:path>
                <a:path w="2348229" h="492760">
                  <a:moveTo>
                    <a:pt x="2242820" y="441960"/>
                  </a:moveTo>
                  <a:lnTo>
                    <a:pt x="2181860" y="422910"/>
                  </a:lnTo>
                  <a:lnTo>
                    <a:pt x="2176780" y="436880"/>
                  </a:lnTo>
                  <a:lnTo>
                    <a:pt x="2237740" y="457200"/>
                  </a:lnTo>
                  <a:lnTo>
                    <a:pt x="2242820" y="441960"/>
                  </a:lnTo>
                  <a:close/>
                </a:path>
                <a:path w="2348229" h="492760">
                  <a:moveTo>
                    <a:pt x="2348230" y="477520"/>
                  </a:moveTo>
                  <a:lnTo>
                    <a:pt x="2287270" y="457200"/>
                  </a:lnTo>
                  <a:lnTo>
                    <a:pt x="2283460" y="472440"/>
                  </a:lnTo>
                  <a:lnTo>
                    <a:pt x="2343150" y="492760"/>
                  </a:lnTo>
                  <a:lnTo>
                    <a:pt x="2348230" y="4775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91869" y="5787390"/>
            <a:ext cx="6127115" cy="74930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2000" spc="-5" dirty="0">
                <a:latin typeface="Trebuchet MS"/>
                <a:cs typeface="Trebuchet MS"/>
              </a:rPr>
              <a:t>Quadrilátero </a:t>
            </a:r>
            <a:r>
              <a:rPr sz="2000" dirty="0">
                <a:latin typeface="Trebuchet MS"/>
                <a:cs typeface="Trebuchet MS"/>
              </a:rPr>
              <a:t>convexo</a:t>
            </a:r>
            <a:endParaRPr sz="2000">
              <a:latin typeface="Trebuchet MS"/>
              <a:cs typeface="Trebuchet MS"/>
            </a:endParaRPr>
          </a:p>
          <a:p>
            <a:pPr marL="3670300">
              <a:lnSpc>
                <a:spcPct val="100000"/>
              </a:lnSpc>
              <a:spcBef>
                <a:spcPts val="450"/>
              </a:spcBef>
            </a:pPr>
            <a:r>
              <a:rPr sz="2000" spc="-5" dirty="0">
                <a:latin typeface="Trebuchet MS"/>
                <a:cs typeface="Trebuchet MS"/>
              </a:rPr>
              <a:t>Quadrilátero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côncavo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3" name="object 3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sp>
        <p:nvSpPr>
          <p:cNvPr id="6" name="object 6"/>
          <p:cNvSpPr txBox="1"/>
          <p:nvPr/>
        </p:nvSpPr>
        <p:spPr>
          <a:xfrm>
            <a:off x="382270" y="1939290"/>
            <a:ext cx="64814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Existem quadriláteros 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convexos </a:t>
            </a:r>
            <a:r>
              <a:rPr sz="2400" dirty="0">
                <a:latin typeface="Trebuchet MS"/>
                <a:cs typeface="Trebuchet MS"/>
              </a:rPr>
              <a:t>e </a:t>
            </a:r>
            <a:r>
              <a:rPr sz="2400" spc="-5" dirty="0">
                <a:latin typeface="Trebuchet MS"/>
                <a:cs typeface="Trebuchet MS"/>
              </a:rPr>
              <a:t>quadriláteros  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côncavos</a:t>
            </a:r>
            <a:r>
              <a:rPr sz="2400" spc="-5" dirty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01382" y="3892232"/>
            <a:ext cx="6287135" cy="2064385"/>
            <a:chOff x="901382" y="3892232"/>
            <a:chExt cx="6287135" cy="2064385"/>
          </a:xfrm>
        </p:grpSpPr>
        <p:sp>
          <p:nvSpPr>
            <p:cNvPr id="8" name="object 8"/>
            <p:cNvSpPr/>
            <p:nvPr/>
          </p:nvSpPr>
          <p:spPr>
            <a:xfrm>
              <a:off x="914399" y="3905250"/>
              <a:ext cx="2438400" cy="1295400"/>
            </a:xfrm>
            <a:custGeom>
              <a:avLst/>
              <a:gdLst/>
              <a:ahLst/>
              <a:cxnLst/>
              <a:rect l="l" t="t" r="r" b="b"/>
              <a:pathLst>
                <a:path w="2438400" h="1295400">
                  <a:moveTo>
                    <a:pt x="2438400" y="0"/>
                  </a:moveTo>
                  <a:lnTo>
                    <a:pt x="0" y="0"/>
                  </a:lnTo>
                  <a:lnTo>
                    <a:pt x="609600" y="1295400"/>
                  </a:lnTo>
                  <a:lnTo>
                    <a:pt x="1828800" y="1295400"/>
                  </a:lnTo>
                  <a:lnTo>
                    <a:pt x="2438400" y="0"/>
                  </a:lnTo>
                  <a:close/>
                </a:path>
              </a:pathLst>
            </a:custGeom>
            <a:solidFill>
              <a:srgbClr val="FFCC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14399" y="3905250"/>
              <a:ext cx="2438400" cy="1295400"/>
            </a:xfrm>
            <a:custGeom>
              <a:avLst/>
              <a:gdLst/>
              <a:ahLst/>
              <a:cxnLst/>
              <a:rect l="l" t="t" r="r" b="b"/>
              <a:pathLst>
                <a:path w="2438400" h="1295400">
                  <a:moveTo>
                    <a:pt x="0" y="0"/>
                  </a:moveTo>
                  <a:lnTo>
                    <a:pt x="609600" y="1295400"/>
                  </a:lnTo>
                  <a:lnTo>
                    <a:pt x="1828800" y="1295400"/>
                  </a:lnTo>
                  <a:lnTo>
                    <a:pt x="2438400" y="0"/>
                  </a:lnTo>
                  <a:lnTo>
                    <a:pt x="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61840" y="3983989"/>
              <a:ext cx="2571750" cy="1962150"/>
            </a:xfrm>
            <a:custGeom>
              <a:avLst/>
              <a:gdLst/>
              <a:ahLst/>
              <a:cxnLst/>
              <a:rect l="l" t="t" r="r" b="b"/>
              <a:pathLst>
                <a:path w="2571750" h="1962150">
                  <a:moveTo>
                    <a:pt x="2571750" y="1870710"/>
                  </a:moveTo>
                  <a:lnTo>
                    <a:pt x="1258570" y="0"/>
                  </a:lnTo>
                  <a:lnTo>
                    <a:pt x="1227366" y="95669"/>
                  </a:lnTo>
                  <a:lnTo>
                    <a:pt x="0" y="1962150"/>
                  </a:lnTo>
                  <a:lnTo>
                    <a:pt x="1121422" y="1398219"/>
                  </a:lnTo>
                  <a:lnTo>
                    <a:pt x="2571750" y="187071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42790" y="3962400"/>
              <a:ext cx="2632710" cy="1981200"/>
            </a:xfrm>
            <a:custGeom>
              <a:avLst/>
              <a:gdLst/>
              <a:ahLst/>
              <a:cxnLst/>
              <a:rect l="l" t="t" r="r" b="b"/>
              <a:pathLst>
                <a:path w="2632709" h="1981200">
                  <a:moveTo>
                    <a:pt x="1296670" y="27939"/>
                  </a:moveTo>
                  <a:lnTo>
                    <a:pt x="2617469" y="1898650"/>
                  </a:lnTo>
                </a:path>
                <a:path w="2632709" h="1981200">
                  <a:moveTo>
                    <a:pt x="1295400" y="0"/>
                  </a:moveTo>
                  <a:lnTo>
                    <a:pt x="0" y="1981200"/>
                  </a:lnTo>
                </a:path>
                <a:path w="2632709" h="1981200">
                  <a:moveTo>
                    <a:pt x="1096010" y="1428750"/>
                  </a:moveTo>
                  <a:lnTo>
                    <a:pt x="29210" y="1962150"/>
                  </a:lnTo>
                </a:path>
                <a:path w="2632709" h="1981200">
                  <a:moveTo>
                    <a:pt x="1109980" y="1414780"/>
                  </a:moveTo>
                  <a:lnTo>
                    <a:pt x="2632710" y="1921510"/>
                  </a:lnTo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20590" y="5360669"/>
              <a:ext cx="2348230" cy="492759"/>
            </a:xfrm>
            <a:custGeom>
              <a:avLst/>
              <a:gdLst/>
              <a:ahLst/>
              <a:cxnLst/>
              <a:rect l="l" t="t" r="r" b="b"/>
              <a:pathLst>
                <a:path w="2348229" h="492760">
                  <a:moveTo>
                    <a:pt x="29210" y="477520"/>
                  </a:moveTo>
                  <a:lnTo>
                    <a:pt x="21590" y="462280"/>
                  </a:lnTo>
                  <a:lnTo>
                    <a:pt x="0" y="473710"/>
                  </a:lnTo>
                  <a:lnTo>
                    <a:pt x="7620" y="487680"/>
                  </a:lnTo>
                  <a:lnTo>
                    <a:pt x="29210" y="477520"/>
                  </a:lnTo>
                  <a:close/>
                </a:path>
                <a:path w="2348229" h="492760">
                  <a:moveTo>
                    <a:pt x="128270" y="427990"/>
                  </a:moveTo>
                  <a:lnTo>
                    <a:pt x="120650" y="412750"/>
                  </a:lnTo>
                  <a:lnTo>
                    <a:pt x="64770" y="441960"/>
                  </a:lnTo>
                  <a:lnTo>
                    <a:pt x="71120" y="455930"/>
                  </a:lnTo>
                  <a:lnTo>
                    <a:pt x="128270" y="427990"/>
                  </a:lnTo>
                  <a:close/>
                </a:path>
                <a:path w="2348229" h="492760">
                  <a:moveTo>
                    <a:pt x="227330" y="377190"/>
                  </a:moveTo>
                  <a:lnTo>
                    <a:pt x="219710" y="363220"/>
                  </a:lnTo>
                  <a:lnTo>
                    <a:pt x="163830" y="392430"/>
                  </a:lnTo>
                  <a:lnTo>
                    <a:pt x="170180" y="406400"/>
                  </a:lnTo>
                  <a:lnTo>
                    <a:pt x="227330" y="377190"/>
                  </a:lnTo>
                  <a:close/>
                </a:path>
                <a:path w="2348229" h="492760">
                  <a:moveTo>
                    <a:pt x="326390" y="328930"/>
                  </a:moveTo>
                  <a:lnTo>
                    <a:pt x="320040" y="313690"/>
                  </a:lnTo>
                  <a:lnTo>
                    <a:pt x="262890" y="342900"/>
                  </a:lnTo>
                  <a:lnTo>
                    <a:pt x="269240" y="356870"/>
                  </a:lnTo>
                  <a:lnTo>
                    <a:pt x="326390" y="328930"/>
                  </a:lnTo>
                  <a:close/>
                </a:path>
                <a:path w="2348229" h="492760">
                  <a:moveTo>
                    <a:pt x="425450" y="278130"/>
                  </a:moveTo>
                  <a:lnTo>
                    <a:pt x="419100" y="264160"/>
                  </a:lnTo>
                  <a:lnTo>
                    <a:pt x="361950" y="293370"/>
                  </a:lnTo>
                  <a:lnTo>
                    <a:pt x="369570" y="307340"/>
                  </a:lnTo>
                  <a:lnTo>
                    <a:pt x="425450" y="278130"/>
                  </a:lnTo>
                  <a:close/>
                </a:path>
                <a:path w="2348229" h="492760">
                  <a:moveTo>
                    <a:pt x="524510" y="228600"/>
                  </a:moveTo>
                  <a:lnTo>
                    <a:pt x="518160" y="214630"/>
                  </a:lnTo>
                  <a:lnTo>
                    <a:pt x="461010" y="243840"/>
                  </a:lnTo>
                  <a:lnTo>
                    <a:pt x="468630" y="257810"/>
                  </a:lnTo>
                  <a:lnTo>
                    <a:pt x="524510" y="228600"/>
                  </a:lnTo>
                  <a:close/>
                </a:path>
                <a:path w="2348229" h="492760">
                  <a:moveTo>
                    <a:pt x="623570" y="180340"/>
                  </a:moveTo>
                  <a:lnTo>
                    <a:pt x="617220" y="165100"/>
                  </a:lnTo>
                  <a:lnTo>
                    <a:pt x="560070" y="194310"/>
                  </a:lnTo>
                  <a:lnTo>
                    <a:pt x="567690" y="208280"/>
                  </a:lnTo>
                  <a:lnTo>
                    <a:pt x="623570" y="180340"/>
                  </a:lnTo>
                  <a:close/>
                </a:path>
                <a:path w="2348229" h="492760">
                  <a:moveTo>
                    <a:pt x="723900" y="129540"/>
                  </a:moveTo>
                  <a:lnTo>
                    <a:pt x="716280" y="115570"/>
                  </a:lnTo>
                  <a:lnTo>
                    <a:pt x="659130" y="143510"/>
                  </a:lnTo>
                  <a:lnTo>
                    <a:pt x="666750" y="158750"/>
                  </a:lnTo>
                  <a:lnTo>
                    <a:pt x="723900" y="129540"/>
                  </a:lnTo>
                  <a:close/>
                </a:path>
                <a:path w="2348229" h="492760">
                  <a:moveTo>
                    <a:pt x="822960" y="80010"/>
                  </a:moveTo>
                  <a:lnTo>
                    <a:pt x="815340" y="66040"/>
                  </a:lnTo>
                  <a:lnTo>
                    <a:pt x="758190" y="95250"/>
                  </a:lnTo>
                  <a:lnTo>
                    <a:pt x="765810" y="109220"/>
                  </a:lnTo>
                  <a:lnTo>
                    <a:pt x="822960" y="80010"/>
                  </a:lnTo>
                  <a:close/>
                </a:path>
                <a:path w="2348229" h="492760">
                  <a:moveTo>
                    <a:pt x="922020" y="30480"/>
                  </a:moveTo>
                  <a:lnTo>
                    <a:pt x="914400" y="16510"/>
                  </a:lnTo>
                  <a:lnTo>
                    <a:pt x="858520" y="45720"/>
                  </a:lnTo>
                  <a:lnTo>
                    <a:pt x="864870" y="59690"/>
                  </a:lnTo>
                  <a:lnTo>
                    <a:pt x="922020" y="30480"/>
                  </a:lnTo>
                  <a:close/>
                </a:path>
                <a:path w="2348229" h="492760">
                  <a:moveTo>
                    <a:pt x="980440" y="20320"/>
                  </a:moveTo>
                  <a:lnTo>
                    <a:pt x="920750" y="0"/>
                  </a:lnTo>
                  <a:lnTo>
                    <a:pt x="915670" y="15240"/>
                  </a:lnTo>
                  <a:lnTo>
                    <a:pt x="975360" y="35560"/>
                  </a:lnTo>
                  <a:lnTo>
                    <a:pt x="980440" y="20320"/>
                  </a:lnTo>
                  <a:close/>
                </a:path>
                <a:path w="2348229" h="492760">
                  <a:moveTo>
                    <a:pt x="1085850" y="55880"/>
                  </a:moveTo>
                  <a:lnTo>
                    <a:pt x="1026160" y="35560"/>
                  </a:lnTo>
                  <a:lnTo>
                    <a:pt x="1021080" y="50800"/>
                  </a:lnTo>
                  <a:lnTo>
                    <a:pt x="1080770" y="71120"/>
                  </a:lnTo>
                  <a:lnTo>
                    <a:pt x="1085850" y="55880"/>
                  </a:lnTo>
                  <a:close/>
                </a:path>
                <a:path w="2348229" h="492760">
                  <a:moveTo>
                    <a:pt x="1191260" y="91440"/>
                  </a:moveTo>
                  <a:lnTo>
                    <a:pt x="1130300" y="71120"/>
                  </a:lnTo>
                  <a:lnTo>
                    <a:pt x="1125220" y="86360"/>
                  </a:lnTo>
                  <a:lnTo>
                    <a:pt x="1186180" y="105410"/>
                  </a:lnTo>
                  <a:lnTo>
                    <a:pt x="1191260" y="91440"/>
                  </a:lnTo>
                  <a:close/>
                </a:path>
                <a:path w="2348229" h="492760">
                  <a:moveTo>
                    <a:pt x="1296670" y="125730"/>
                  </a:moveTo>
                  <a:lnTo>
                    <a:pt x="1235710" y="105410"/>
                  </a:lnTo>
                  <a:lnTo>
                    <a:pt x="1230630" y="120650"/>
                  </a:lnTo>
                  <a:lnTo>
                    <a:pt x="1291590" y="140970"/>
                  </a:lnTo>
                  <a:lnTo>
                    <a:pt x="1296670" y="125730"/>
                  </a:lnTo>
                  <a:close/>
                </a:path>
                <a:path w="2348229" h="492760">
                  <a:moveTo>
                    <a:pt x="1400810" y="161290"/>
                  </a:moveTo>
                  <a:lnTo>
                    <a:pt x="1341120" y="140970"/>
                  </a:lnTo>
                  <a:lnTo>
                    <a:pt x="1336040" y="156210"/>
                  </a:lnTo>
                  <a:lnTo>
                    <a:pt x="1395730" y="176530"/>
                  </a:lnTo>
                  <a:lnTo>
                    <a:pt x="1400810" y="161290"/>
                  </a:lnTo>
                  <a:close/>
                </a:path>
                <a:path w="2348229" h="492760">
                  <a:moveTo>
                    <a:pt x="1506220" y="196850"/>
                  </a:moveTo>
                  <a:lnTo>
                    <a:pt x="1446530" y="176530"/>
                  </a:lnTo>
                  <a:lnTo>
                    <a:pt x="1441450" y="191770"/>
                  </a:lnTo>
                  <a:lnTo>
                    <a:pt x="1501140" y="210820"/>
                  </a:lnTo>
                  <a:lnTo>
                    <a:pt x="1506220" y="196850"/>
                  </a:lnTo>
                  <a:close/>
                </a:path>
                <a:path w="2348229" h="492760">
                  <a:moveTo>
                    <a:pt x="1611630" y="231140"/>
                  </a:moveTo>
                  <a:lnTo>
                    <a:pt x="1551940" y="210820"/>
                  </a:lnTo>
                  <a:lnTo>
                    <a:pt x="1546860" y="226060"/>
                  </a:lnTo>
                  <a:lnTo>
                    <a:pt x="1606550" y="246380"/>
                  </a:lnTo>
                  <a:lnTo>
                    <a:pt x="1611630" y="231140"/>
                  </a:lnTo>
                  <a:close/>
                </a:path>
                <a:path w="2348229" h="492760">
                  <a:moveTo>
                    <a:pt x="1717040" y="266700"/>
                  </a:moveTo>
                  <a:lnTo>
                    <a:pt x="1657350" y="246380"/>
                  </a:lnTo>
                  <a:lnTo>
                    <a:pt x="1652270" y="261620"/>
                  </a:lnTo>
                  <a:lnTo>
                    <a:pt x="1711960" y="281940"/>
                  </a:lnTo>
                  <a:lnTo>
                    <a:pt x="1717040" y="266700"/>
                  </a:lnTo>
                  <a:close/>
                </a:path>
                <a:path w="2348229" h="492760">
                  <a:moveTo>
                    <a:pt x="1822450" y="302260"/>
                  </a:moveTo>
                  <a:lnTo>
                    <a:pt x="1761490" y="281940"/>
                  </a:lnTo>
                  <a:lnTo>
                    <a:pt x="1756410" y="297180"/>
                  </a:lnTo>
                  <a:lnTo>
                    <a:pt x="1817357" y="317500"/>
                  </a:lnTo>
                  <a:lnTo>
                    <a:pt x="1822450" y="302260"/>
                  </a:lnTo>
                  <a:close/>
                </a:path>
                <a:path w="2348229" h="492760">
                  <a:moveTo>
                    <a:pt x="1926590" y="336550"/>
                  </a:moveTo>
                  <a:lnTo>
                    <a:pt x="1866900" y="317500"/>
                  </a:lnTo>
                  <a:lnTo>
                    <a:pt x="1861807" y="331470"/>
                  </a:lnTo>
                  <a:lnTo>
                    <a:pt x="1921510" y="351790"/>
                  </a:lnTo>
                  <a:lnTo>
                    <a:pt x="1926590" y="336550"/>
                  </a:lnTo>
                  <a:close/>
                </a:path>
                <a:path w="2348229" h="492760">
                  <a:moveTo>
                    <a:pt x="2032000" y="372110"/>
                  </a:moveTo>
                  <a:lnTo>
                    <a:pt x="1972310" y="351790"/>
                  </a:lnTo>
                  <a:lnTo>
                    <a:pt x="1967230" y="367030"/>
                  </a:lnTo>
                  <a:lnTo>
                    <a:pt x="2026920" y="387350"/>
                  </a:lnTo>
                  <a:lnTo>
                    <a:pt x="2032000" y="372110"/>
                  </a:lnTo>
                  <a:close/>
                </a:path>
                <a:path w="2348229" h="492760">
                  <a:moveTo>
                    <a:pt x="2137410" y="407670"/>
                  </a:moveTo>
                  <a:lnTo>
                    <a:pt x="2077720" y="387350"/>
                  </a:lnTo>
                  <a:lnTo>
                    <a:pt x="2072640" y="402590"/>
                  </a:lnTo>
                  <a:lnTo>
                    <a:pt x="2132330" y="421640"/>
                  </a:lnTo>
                  <a:lnTo>
                    <a:pt x="2137410" y="407670"/>
                  </a:lnTo>
                  <a:close/>
                </a:path>
                <a:path w="2348229" h="492760">
                  <a:moveTo>
                    <a:pt x="2242820" y="441960"/>
                  </a:moveTo>
                  <a:lnTo>
                    <a:pt x="2181860" y="422910"/>
                  </a:lnTo>
                  <a:lnTo>
                    <a:pt x="2176780" y="436880"/>
                  </a:lnTo>
                  <a:lnTo>
                    <a:pt x="2237740" y="457200"/>
                  </a:lnTo>
                  <a:lnTo>
                    <a:pt x="2242820" y="441960"/>
                  </a:lnTo>
                  <a:close/>
                </a:path>
                <a:path w="2348229" h="492760">
                  <a:moveTo>
                    <a:pt x="2348230" y="477520"/>
                  </a:moveTo>
                  <a:lnTo>
                    <a:pt x="2287270" y="457200"/>
                  </a:lnTo>
                  <a:lnTo>
                    <a:pt x="2283460" y="472440"/>
                  </a:lnTo>
                  <a:lnTo>
                    <a:pt x="2343150" y="492760"/>
                  </a:lnTo>
                  <a:lnTo>
                    <a:pt x="2348230" y="4775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91869" y="5787390"/>
            <a:ext cx="6127115" cy="74930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2000" spc="-5" dirty="0">
                <a:latin typeface="Trebuchet MS"/>
                <a:cs typeface="Trebuchet MS"/>
              </a:rPr>
              <a:t>Quadrilátero </a:t>
            </a:r>
            <a:r>
              <a:rPr sz="2000" dirty="0">
                <a:latin typeface="Trebuchet MS"/>
                <a:cs typeface="Trebuchet MS"/>
              </a:rPr>
              <a:t>convexo</a:t>
            </a:r>
            <a:endParaRPr sz="2000">
              <a:latin typeface="Trebuchet MS"/>
              <a:cs typeface="Trebuchet MS"/>
            </a:endParaRPr>
          </a:p>
          <a:p>
            <a:pPr marL="3670300">
              <a:lnSpc>
                <a:spcPct val="100000"/>
              </a:lnSpc>
              <a:spcBef>
                <a:spcPts val="450"/>
              </a:spcBef>
            </a:pPr>
            <a:r>
              <a:rPr sz="2000" spc="-5" dirty="0">
                <a:latin typeface="Trebuchet MS"/>
                <a:cs typeface="Trebuchet MS"/>
              </a:rPr>
              <a:t>Quadrilátero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côncavo</a:t>
            </a:r>
            <a:endParaRPr sz="2000">
              <a:latin typeface="Trebuchet MS"/>
              <a:cs typeface="Trebuchet M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562100" y="4381500"/>
            <a:ext cx="1371600" cy="609600"/>
            <a:chOff x="1562100" y="4381500"/>
            <a:chExt cx="1371600" cy="609600"/>
          </a:xfrm>
        </p:grpSpPr>
        <p:sp>
          <p:nvSpPr>
            <p:cNvPr id="15" name="object 15"/>
            <p:cNvSpPr/>
            <p:nvPr/>
          </p:nvSpPr>
          <p:spPr>
            <a:xfrm>
              <a:off x="1562100" y="4914900"/>
              <a:ext cx="76200" cy="76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857500" y="4381500"/>
              <a:ext cx="76200" cy="762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23060" y="4419600"/>
              <a:ext cx="1248410" cy="533400"/>
            </a:xfrm>
            <a:custGeom>
              <a:avLst/>
              <a:gdLst/>
              <a:ahLst/>
              <a:cxnLst/>
              <a:rect l="l" t="t" r="r" b="b"/>
              <a:pathLst>
                <a:path w="1248410" h="533400">
                  <a:moveTo>
                    <a:pt x="1239520" y="0"/>
                  </a:moveTo>
                  <a:lnTo>
                    <a:pt x="0" y="509269"/>
                  </a:lnTo>
                  <a:lnTo>
                    <a:pt x="10159" y="533400"/>
                  </a:lnTo>
                  <a:lnTo>
                    <a:pt x="1248410" y="22860"/>
                  </a:lnTo>
                  <a:lnTo>
                    <a:pt x="12395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3" name="object 3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sp>
        <p:nvSpPr>
          <p:cNvPr id="6" name="object 6"/>
          <p:cNvSpPr txBox="1"/>
          <p:nvPr/>
        </p:nvSpPr>
        <p:spPr>
          <a:xfrm>
            <a:off x="382270" y="1939290"/>
            <a:ext cx="64814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Existem quadriláteros 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convexos </a:t>
            </a:r>
            <a:r>
              <a:rPr sz="2400" dirty="0">
                <a:latin typeface="Trebuchet MS"/>
                <a:cs typeface="Trebuchet MS"/>
              </a:rPr>
              <a:t>e </a:t>
            </a:r>
            <a:r>
              <a:rPr sz="2400" spc="-5" dirty="0">
                <a:latin typeface="Trebuchet MS"/>
                <a:cs typeface="Trebuchet MS"/>
              </a:rPr>
              <a:t>quadriláteros  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côncavos</a:t>
            </a:r>
            <a:r>
              <a:rPr sz="2400" spc="-5" dirty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01382" y="3892232"/>
            <a:ext cx="6287135" cy="2064385"/>
            <a:chOff x="901382" y="3892232"/>
            <a:chExt cx="6287135" cy="2064385"/>
          </a:xfrm>
        </p:grpSpPr>
        <p:sp>
          <p:nvSpPr>
            <p:cNvPr id="8" name="object 8"/>
            <p:cNvSpPr/>
            <p:nvPr/>
          </p:nvSpPr>
          <p:spPr>
            <a:xfrm>
              <a:off x="914399" y="3905250"/>
              <a:ext cx="2438400" cy="1295400"/>
            </a:xfrm>
            <a:custGeom>
              <a:avLst/>
              <a:gdLst/>
              <a:ahLst/>
              <a:cxnLst/>
              <a:rect l="l" t="t" r="r" b="b"/>
              <a:pathLst>
                <a:path w="2438400" h="1295400">
                  <a:moveTo>
                    <a:pt x="2438400" y="0"/>
                  </a:moveTo>
                  <a:lnTo>
                    <a:pt x="0" y="0"/>
                  </a:lnTo>
                  <a:lnTo>
                    <a:pt x="609600" y="1295400"/>
                  </a:lnTo>
                  <a:lnTo>
                    <a:pt x="1828800" y="1295400"/>
                  </a:lnTo>
                  <a:lnTo>
                    <a:pt x="2438400" y="0"/>
                  </a:lnTo>
                  <a:close/>
                </a:path>
              </a:pathLst>
            </a:custGeom>
            <a:solidFill>
              <a:srgbClr val="FFCC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14399" y="3905250"/>
              <a:ext cx="2438400" cy="1295400"/>
            </a:xfrm>
            <a:custGeom>
              <a:avLst/>
              <a:gdLst/>
              <a:ahLst/>
              <a:cxnLst/>
              <a:rect l="l" t="t" r="r" b="b"/>
              <a:pathLst>
                <a:path w="2438400" h="1295400">
                  <a:moveTo>
                    <a:pt x="0" y="0"/>
                  </a:moveTo>
                  <a:lnTo>
                    <a:pt x="609600" y="1295400"/>
                  </a:lnTo>
                  <a:lnTo>
                    <a:pt x="1828800" y="1295400"/>
                  </a:lnTo>
                  <a:lnTo>
                    <a:pt x="2438400" y="0"/>
                  </a:lnTo>
                  <a:lnTo>
                    <a:pt x="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61840" y="3983989"/>
              <a:ext cx="2571750" cy="1962150"/>
            </a:xfrm>
            <a:custGeom>
              <a:avLst/>
              <a:gdLst/>
              <a:ahLst/>
              <a:cxnLst/>
              <a:rect l="l" t="t" r="r" b="b"/>
              <a:pathLst>
                <a:path w="2571750" h="1962150">
                  <a:moveTo>
                    <a:pt x="2571750" y="1870710"/>
                  </a:moveTo>
                  <a:lnTo>
                    <a:pt x="1258570" y="0"/>
                  </a:lnTo>
                  <a:lnTo>
                    <a:pt x="1227366" y="95669"/>
                  </a:lnTo>
                  <a:lnTo>
                    <a:pt x="0" y="1962150"/>
                  </a:lnTo>
                  <a:lnTo>
                    <a:pt x="1121422" y="1398219"/>
                  </a:lnTo>
                  <a:lnTo>
                    <a:pt x="2571750" y="187071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42790" y="3962400"/>
              <a:ext cx="2632710" cy="1981200"/>
            </a:xfrm>
            <a:custGeom>
              <a:avLst/>
              <a:gdLst/>
              <a:ahLst/>
              <a:cxnLst/>
              <a:rect l="l" t="t" r="r" b="b"/>
              <a:pathLst>
                <a:path w="2632709" h="1981200">
                  <a:moveTo>
                    <a:pt x="1296670" y="27939"/>
                  </a:moveTo>
                  <a:lnTo>
                    <a:pt x="2617469" y="1898650"/>
                  </a:lnTo>
                </a:path>
                <a:path w="2632709" h="1981200">
                  <a:moveTo>
                    <a:pt x="1295400" y="0"/>
                  </a:moveTo>
                  <a:lnTo>
                    <a:pt x="0" y="1981200"/>
                  </a:lnTo>
                </a:path>
                <a:path w="2632709" h="1981200">
                  <a:moveTo>
                    <a:pt x="1096010" y="1428750"/>
                  </a:moveTo>
                  <a:lnTo>
                    <a:pt x="29210" y="1962150"/>
                  </a:lnTo>
                </a:path>
                <a:path w="2632709" h="1981200">
                  <a:moveTo>
                    <a:pt x="1109980" y="1414780"/>
                  </a:moveTo>
                  <a:lnTo>
                    <a:pt x="2632710" y="1921510"/>
                  </a:lnTo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20590" y="5360669"/>
              <a:ext cx="2348230" cy="492759"/>
            </a:xfrm>
            <a:custGeom>
              <a:avLst/>
              <a:gdLst/>
              <a:ahLst/>
              <a:cxnLst/>
              <a:rect l="l" t="t" r="r" b="b"/>
              <a:pathLst>
                <a:path w="2348229" h="492760">
                  <a:moveTo>
                    <a:pt x="29210" y="477520"/>
                  </a:moveTo>
                  <a:lnTo>
                    <a:pt x="21590" y="462280"/>
                  </a:lnTo>
                  <a:lnTo>
                    <a:pt x="0" y="473710"/>
                  </a:lnTo>
                  <a:lnTo>
                    <a:pt x="7620" y="487680"/>
                  </a:lnTo>
                  <a:lnTo>
                    <a:pt x="29210" y="477520"/>
                  </a:lnTo>
                  <a:close/>
                </a:path>
                <a:path w="2348229" h="492760">
                  <a:moveTo>
                    <a:pt x="128270" y="427990"/>
                  </a:moveTo>
                  <a:lnTo>
                    <a:pt x="120650" y="412750"/>
                  </a:lnTo>
                  <a:lnTo>
                    <a:pt x="64770" y="441960"/>
                  </a:lnTo>
                  <a:lnTo>
                    <a:pt x="71120" y="455930"/>
                  </a:lnTo>
                  <a:lnTo>
                    <a:pt x="128270" y="427990"/>
                  </a:lnTo>
                  <a:close/>
                </a:path>
                <a:path w="2348229" h="492760">
                  <a:moveTo>
                    <a:pt x="227330" y="377190"/>
                  </a:moveTo>
                  <a:lnTo>
                    <a:pt x="219710" y="363220"/>
                  </a:lnTo>
                  <a:lnTo>
                    <a:pt x="163830" y="392430"/>
                  </a:lnTo>
                  <a:lnTo>
                    <a:pt x="170180" y="406400"/>
                  </a:lnTo>
                  <a:lnTo>
                    <a:pt x="227330" y="377190"/>
                  </a:lnTo>
                  <a:close/>
                </a:path>
                <a:path w="2348229" h="492760">
                  <a:moveTo>
                    <a:pt x="326390" y="328930"/>
                  </a:moveTo>
                  <a:lnTo>
                    <a:pt x="320040" y="313690"/>
                  </a:lnTo>
                  <a:lnTo>
                    <a:pt x="262890" y="342900"/>
                  </a:lnTo>
                  <a:lnTo>
                    <a:pt x="269240" y="356870"/>
                  </a:lnTo>
                  <a:lnTo>
                    <a:pt x="326390" y="328930"/>
                  </a:lnTo>
                  <a:close/>
                </a:path>
                <a:path w="2348229" h="492760">
                  <a:moveTo>
                    <a:pt x="425450" y="278130"/>
                  </a:moveTo>
                  <a:lnTo>
                    <a:pt x="419100" y="264160"/>
                  </a:lnTo>
                  <a:lnTo>
                    <a:pt x="361950" y="293370"/>
                  </a:lnTo>
                  <a:lnTo>
                    <a:pt x="369570" y="307340"/>
                  </a:lnTo>
                  <a:lnTo>
                    <a:pt x="425450" y="278130"/>
                  </a:lnTo>
                  <a:close/>
                </a:path>
                <a:path w="2348229" h="492760">
                  <a:moveTo>
                    <a:pt x="524510" y="228600"/>
                  </a:moveTo>
                  <a:lnTo>
                    <a:pt x="518160" y="214630"/>
                  </a:lnTo>
                  <a:lnTo>
                    <a:pt x="461010" y="243840"/>
                  </a:lnTo>
                  <a:lnTo>
                    <a:pt x="468630" y="257810"/>
                  </a:lnTo>
                  <a:lnTo>
                    <a:pt x="524510" y="228600"/>
                  </a:lnTo>
                  <a:close/>
                </a:path>
                <a:path w="2348229" h="492760">
                  <a:moveTo>
                    <a:pt x="623570" y="180340"/>
                  </a:moveTo>
                  <a:lnTo>
                    <a:pt x="617220" y="165100"/>
                  </a:lnTo>
                  <a:lnTo>
                    <a:pt x="560070" y="194310"/>
                  </a:lnTo>
                  <a:lnTo>
                    <a:pt x="567690" y="208280"/>
                  </a:lnTo>
                  <a:lnTo>
                    <a:pt x="623570" y="180340"/>
                  </a:lnTo>
                  <a:close/>
                </a:path>
                <a:path w="2348229" h="492760">
                  <a:moveTo>
                    <a:pt x="723900" y="129540"/>
                  </a:moveTo>
                  <a:lnTo>
                    <a:pt x="716280" y="115570"/>
                  </a:lnTo>
                  <a:lnTo>
                    <a:pt x="659130" y="143510"/>
                  </a:lnTo>
                  <a:lnTo>
                    <a:pt x="666750" y="158750"/>
                  </a:lnTo>
                  <a:lnTo>
                    <a:pt x="723900" y="129540"/>
                  </a:lnTo>
                  <a:close/>
                </a:path>
                <a:path w="2348229" h="492760">
                  <a:moveTo>
                    <a:pt x="822960" y="80010"/>
                  </a:moveTo>
                  <a:lnTo>
                    <a:pt x="815340" y="66040"/>
                  </a:lnTo>
                  <a:lnTo>
                    <a:pt x="758190" y="95250"/>
                  </a:lnTo>
                  <a:lnTo>
                    <a:pt x="765810" y="109220"/>
                  </a:lnTo>
                  <a:lnTo>
                    <a:pt x="822960" y="80010"/>
                  </a:lnTo>
                  <a:close/>
                </a:path>
                <a:path w="2348229" h="492760">
                  <a:moveTo>
                    <a:pt x="922020" y="30480"/>
                  </a:moveTo>
                  <a:lnTo>
                    <a:pt x="914400" y="16510"/>
                  </a:lnTo>
                  <a:lnTo>
                    <a:pt x="858520" y="45720"/>
                  </a:lnTo>
                  <a:lnTo>
                    <a:pt x="864870" y="59690"/>
                  </a:lnTo>
                  <a:lnTo>
                    <a:pt x="922020" y="30480"/>
                  </a:lnTo>
                  <a:close/>
                </a:path>
                <a:path w="2348229" h="492760">
                  <a:moveTo>
                    <a:pt x="980440" y="20320"/>
                  </a:moveTo>
                  <a:lnTo>
                    <a:pt x="920750" y="0"/>
                  </a:lnTo>
                  <a:lnTo>
                    <a:pt x="915670" y="15240"/>
                  </a:lnTo>
                  <a:lnTo>
                    <a:pt x="975360" y="35560"/>
                  </a:lnTo>
                  <a:lnTo>
                    <a:pt x="980440" y="20320"/>
                  </a:lnTo>
                  <a:close/>
                </a:path>
                <a:path w="2348229" h="492760">
                  <a:moveTo>
                    <a:pt x="1085850" y="55880"/>
                  </a:moveTo>
                  <a:lnTo>
                    <a:pt x="1026160" y="35560"/>
                  </a:lnTo>
                  <a:lnTo>
                    <a:pt x="1021080" y="50800"/>
                  </a:lnTo>
                  <a:lnTo>
                    <a:pt x="1080770" y="71120"/>
                  </a:lnTo>
                  <a:lnTo>
                    <a:pt x="1085850" y="55880"/>
                  </a:lnTo>
                  <a:close/>
                </a:path>
                <a:path w="2348229" h="492760">
                  <a:moveTo>
                    <a:pt x="1191260" y="91440"/>
                  </a:moveTo>
                  <a:lnTo>
                    <a:pt x="1130300" y="71120"/>
                  </a:lnTo>
                  <a:lnTo>
                    <a:pt x="1125220" y="86360"/>
                  </a:lnTo>
                  <a:lnTo>
                    <a:pt x="1186180" y="105410"/>
                  </a:lnTo>
                  <a:lnTo>
                    <a:pt x="1191260" y="91440"/>
                  </a:lnTo>
                  <a:close/>
                </a:path>
                <a:path w="2348229" h="492760">
                  <a:moveTo>
                    <a:pt x="1296670" y="125730"/>
                  </a:moveTo>
                  <a:lnTo>
                    <a:pt x="1235710" y="105410"/>
                  </a:lnTo>
                  <a:lnTo>
                    <a:pt x="1230630" y="120650"/>
                  </a:lnTo>
                  <a:lnTo>
                    <a:pt x="1291590" y="140970"/>
                  </a:lnTo>
                  <a:lnTo>
                    <a:pt x="1296670" y="125730"/>
                  </a:lnTo>
                  <a:close/>
                </a:path>
                <a:path w="2348229" h="492760">
                  <a:moveTo>
                    <a:pt x="1400810" y="161290"/>
                  </a:moveTo>
                  <a:lnTo>
                    <a:pt x="1341120" y="140970"/>
                  </a:lnTo>
                  <a:lnTo>
                    <a:pt x="1336040" y="156210"/>
                  </a:lnTo>
                  <a:lnTo>
                    <a:pt x="1395730" y="176530"/>
                  </a:lnTo>
                  <a:lnTo>
                    <a:pt x="1400810" y="161290"/>
                  </a:lnTo>
                  <a:close/>
                </a:path>
                <a:path w="2348229" h="492760">
                  <a:moveTo>
                    <a:pt x="1506220" y="196850"/>
                  </a:moveTo>
                  <a:lnTo>
                    <a:pt x="1446530" y="176530"/>
                  </a:lnTo>
                  <a:lnTo>
                    <a:pt x="1441450" y="191770"/>
                  </a:lnTo>
                  <a:lnTo>
                    <a:pt x="1501140" y="210820"/>
                  </a:lnTo>
                  <a:lnTo>
                    <a:pt x="1506220" y="196850"/>
                  </a:lnTo>
                  <a:close/>
                </a:path>
                <a:path w="2348229" h="492760">
                  <a:moveTo>
                    <a:pt x="1611630" y="231140"/>
                  </a:moveTo>
                  <a:lnTo>
                    <a:pt x="1551940" y="210820"/>
                  </a:lnTo>
                  <a:lnTo>
                    <a:pt x="1546860" y="226060"/>
                  </a:lnTo>
                  <a:lnTo>
                    <a:pt x="1606550" y="246380"/>
                  </a:lnTo>
                  <a:lnTo>
                    <a:pt x="1611630" y="231140"/>
                  </a:lnTo>
                  <a:close/>
                </a:path>
                <a:path w="2348229" h="492760">
                  <a:moveTo>
                    <a:pt x="1717040" y="266700"/>
                  </a:moveTo>
                  <a:lnTo>
                    <a:pt x="1657350" y="246380"/>
                  </a:lnTo>
                  <a:lnTo>
                    <a:pt x="1652270" y="261620"/>
                  </a:lnTo>
                  <a:lnTo>
                    <a:pt x="1711960" y="281940"/>
                  </a:lnTo>
                  <a:lnTo>
                    <a:pt x="1717040" y="266700"/>
                  </a:lnTo>
                  <a:close/>
                </a:path>
                <a:path w="2348229" h="492760">
                  <a:moveTo>
                    <a:pt x="1822450" y="302260"/>
                  </a:moveTo>
                  <a:lnTo>
                    <a:pt x="1761490" y="281940"/>
                  </a:lnTo>
                  <a:lnTo>
                    <a:pt x="1756410" y="297180"/>
                  </a:lnTo>
                  <a:lnTo>
                    <a:pt x="1817357" y="317500"/>
                  </a:lnTo>
                  <a:lnTo>
                    <a:pt x="1822450" y="302260"/>
                  </a:lnTo>
                  <a:close/>
                </a:path>
                <a:path w="2348229" h="492760">
                  <a:moveTo>
                    <a:pt x="1926590" y="336550"/>
                  </a:moveTo>
                  <a:lnTo>
                    <a:pt x="1866900" y="317500"/>
                  </a:lnTo>
                  <a:lnTo>
                    <a:pt x="1861807" y="331470"/>
                  </a:lnTo>
                  <a:lnTo>
                    <a:pt x="1921510" y="351790"/>
                  </a:lnTo>
                  <a:lnTo>
                    <a:pt x="1926590" y="336550"/>
                  </a:lnTo>
                  <a:close/>
                </a:path>
                <a:path w="2348229" h="492760">
                  <a:moveTo>
                    <a:pt x="2032000" y="372110"/>
                  </a:moveTo>
                  <a:lnTo>
                    <a:pt x="1972310" y="351790"/>
                  </a:lnTo>
                  <a:lnTo>
                    <a:pt x="1967230" y="367030"/>
                  </a:lnTo>
                  <a:lnTo>
                    <a:pt x="2026920" y="387350"/>
                  </a:lnTo>
                  <a:lnTo>
                    <a:pt x="2032000" y="372110"/>
                  </a:lnTo>
                  <a:close/>
                </a:path>
                <a:path w="2348229" h="492760">
                  <a:moveTo>
                    <a:pt x="2137410" y="407670"/>
                  </a:moveTo>
                  <a:lnTo>
                    <a:pt x="2077720" y="387350"/>
                  </a:lnTo>
                  <a:lnTo>
                    <a:pt x="2072640" y="402590"/>
                  </a:lnTo>
                  <a:lnTo>
                    <a:pt x="2132330" y="421640"/>
                  </a:lnTo>
                  <a:lnTo>
                    <a:pt x="2137410" y="407670"/>
                  </a:lnTo>
                  <a:close/>
                </a:path>
                <a:path w="2348229" h="492760">
                  <a:moveTo>
                    <a:pt x="2242820" y="441960"/>
                  </a:moveTo>
                  <a:lnTo>
                    <a:pt x="2181860" y="422910"/>
                  </a:lnTo>
                  <a:lnTo>
                    <a:pt x="2176780" y="436880"/>
                  </a:lnTo>
                  <a:lnTo>
                    <a:pt x="2237740" y="457200"/>
                  </a:lnTo>
                  <a:lnTo>
                    <a:pt x="2242820" y="441960"/>
                  </a:lnTo>
                  <a:close/>
                </a:path>
                <a:path w="2348229" h="492760">
                  <a:moveTo>
                    <a:pt x="2348230" y="477520"/>
                  </a:moveTo>
                  <a:lnTo>
                    <a:pt x="2287270" y="457200"/>
                  </a:lnTo>
                  <a:lnTo>
                    <a:pt x="2283460" y="472440"/>
                  </a:lnTo>
                  <a:lnTo>
                    <a:pt x="2343150" y="492760"/>
                  </a:lnTo>
                  <a:lnTo>
                    <a:pt x="2348230" y="4775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91869" y="5787390"/>
            <a:ext cx="6127115" cy="74930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2000" spc="-5" dirty="0">
                <a:latin typeface="Trebuchet MS"/>
                <a:cs typeface="Trebuchet MS"/>
              </a:rPr>
              <a:t>Quadrilátero </a:t>
            </a:r>
            <a:r>
              <a:rPr sz="2000" dirty="0">
                <a:latin typeface="Trebuchet MS"/>
                <a:cs typeface="Trebuchet MS"/>
              </a:rPr>
              <a:t>convexo</a:t>
            </a:r>
            <a:endParaRPr sz="2000">
              <a:latin typeface="Trebuchet MS"/>
              <a:cs typeface="Trebuchet MS"/>
            </a:endParaRPr>
          </a:p>
          <a:p>
            <a:pPr marL="3670300">
              <a:lnSpc>
                <a:spcPct val="100000"/>
              </a:lnSpc>
              <a:spcBef>
                <a:spcPts val="450"/>
              </a:spcBef>
            </a:pPr>
            <a:r>
              <a:rPr sz="2000" spc="-5" dirty="0">
                <a:latin typeface="Trebuchet MS"/>
                <a:cs typeface="Trebuchet MS"/>
              </a:rPr>
              <a:t>Quadrilátero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côncavo</a:t>
            </a:r>
            <a:endParaRPr sz="2000">
              <a:latin typeface="Trebuchet MS"/>
              <a:cs typeface="Trebuchet M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562100" y="4381500"/>
            <a:ext cx="4876800" cy="1295400"/>
            <a:chOff x="1562100" y="4381500"/>
            <a:chExt cx="4876800" cy="1295400"/>
          </a:xfrm>
        </p:grpSpPr>
        <p:sp>
          <p:nvSpPr>
            <p:cNvPr id="15" name="object 15"/>
            <p:cNvSpPr/>
            <p:nvPr/>
          </p:nvSpPr>
          <p:spPr>
            <a:xfrm>
              <a:off x="4914900" y="56007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45720" y="0"/>
                  </a:moveTo>
                  <a:lnTo>
                    <a:pt x="30479" y="0"/>
                  </a:lnTo>
                  <a:lnTo>
                    <a:pt x="19050" y="3809"/>
                  </a:lnTo>
                  <a:lnTo>
                    <a:pt x="13970" y="8890"/>
                  </a:lnTo>
                  <a:lnTo>
                    <a:pt x="10160" y="11430"/>
                  </a:lnTo>
                  <a:lnTo>
                    <a:pt x="7620" y="13969"/>
                  </a:lnTo>
                  <a:lnTo>
                    <a:pt x="6350" y="16509"/>
                  </a:lnTo>
                  <a:lnTo>
                    <a:pt x="3810" y="19050"/>
                  </a:lnTo>
                  <a:lnTo>
                    <a:pt x="0" y="30480"/>
                  </a:lnTo>
                  <a:lnTo>
                    <a:pt x="0" y="45719"/>
                  </a:lnTo>
                  <a:lnTo>
                    <a:pt x="2539" y="53340"/>
                  </a:lnTo>
                  <a:lnTo>
                    <a:pt x="5079" y="55880"/>
                  </a:lnTo>
                  <a:lnTo>
                    <a:pt x="6350" y="59690"/>
                  </a:lnTo>
                  <a:lnTo>
                    <a:pt x="16510" y="69850"/>
                  </a:lnTo>
                  <a:lnTo>
                    <a:pt x="24129" y="72390"/>
                  </a:lnTo>
                  <a:lnTo>
                    <a:pt x="26670" y="74930"/>
                  </a:lnTo>
                  <a:lnTo>
                    <a:pt x="30479" y="74930"/>
                  </a:lnTo>
                  <a:lnTo>
                    <a:pt x="34289" y="76200"/>
                  </a:lnTo>
                  <a:lnTo>
                    <a:pt x="41910" y="76200"/>
                  </a:lnTo>
                  <a:lnTo>
                    <a:pt x="45720" y="74930"/>
                  </a:lnTo>
                  <a:lnTo>
                    <a:pt x="49529" y="74930"/>
                  </a:lnTo>
                  <a:lnTo>
                    <a:pt x="53339" y="72390"/>
                  </a:lnTo>
                  <a:lnTo>
                    <a:pt x="55879" y="71119"/>
                  </a:lnTo>
                  <a:lnTo>
                    <a:pt x="59689" y="69850"/>
                  </a:lnTo>
                  <a:lnTo>
                    <a:pt x="67310" y="62230"/>
                  </a:lnTo>
                  <a:lnTo>
                    <a:pt x="69850" y="58419"/>
                  </a:lnTo>
                  <a:lnTo>
                    <a:pt x="72389" y="55880"/>
                  </a:lnTo>
                  <a:lnTo>
                    <a:pt x="74929" y="48259"/>
                  </a:lnTo>
                  <a:lnTo>
                    <a:pt x="74929" y="45719"/>
                  </a:lnTo>
                  <a:lnTo>
                    <a:pt x="76200" y="40640"/>
                  </a:lnTo>
                  <a:lnTo>
                    <a:pt x="76200" y="34290"/>
                  </a:lnTo>
                  <a:lnTo>
                    <a:pt x="74929" y="29209"/>
                  </a:lnTo>
                  <a:lnTo>
                    <a:pt x="74929" y="26669"/>
                  </a:lnTo>
                  <a:lnTo>
                    <a:pt x="73660" y="22859"/>
                  </a:lnTo>
                  <a:lnTo>
                    <a:pt x="71120" y="19050"/>
                  </a:lnTo>
                  <a:lnTo>
                    <a:pt x="69850" y="16509"/>
                  </a:lnTo>
                  <a:lnTo>
                    <a:pt x="67310" y="12700"/>
                  </a:lnTo>
                  <a:lnTo>
                    <a:pt x="59689" y="5080"/>
                  </a:lnTo>
                  <a:lnTo>
                    <a:pt x="52070" y="2540"/>
                  </a:lnTo>
                  <a:lnTo>
                    <a:pt x="49529" y="126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362700" y="5448300"/>
              <a:ext cx="76200" cy="76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982209" y="5476239"/>
              <a:ext cx="1389380" cy="171450"/>
            </a:xfrm>
            <a:custGeom>
              <a:avLst/>
              <a:gdLst/>
              <a:ahLst/>
              <a:cxnLst/>
              <a:rect l="l" t="t" r="r" b="b"/>
              <a:pathLst>
                <a:path w="1389379" h="171450">
                  <a:moveTo>
                    <a:pt x="1386839" y="0"/>
                  </a:moveTo>
                  <a:lnTo>
                    <a:pt x="0" y="146050"/>
                  </a:lnTo>
                  <a:lnTo>
                    <a:pt x="2539" y="171450"/>
                  </a:lnTo>
                  <a:lnTo>
                    <a:pt x="1389379" y="25400"/>
                  </a:lnTo>
                  <a:lnTo>
                    <a:pt x="13868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562100" y="4914900"/>
              <a:ext cx="76200" cy="762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857500" y="4381500"/>
              <a:ext cx="76200" cy="762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23060" y="4419600"/>
              <a:ext cx="1248410" cy="533400"/>
            </a:xfrm>
            <a:custGeom>
              <a:avLst/>
              <a:gdLst/>
              <a:ahLst/>
              <a:cxnLst/>
              <a:rect l="l" t="t" r="r" b="b"/>
              <a:pathLst>
                <a:path w="1248410" h="533400">
                  <a:moveTo>
                    <a:pt x="1239520" y="0"/>
                  </a:moveTo>
                  <a:lnTo>
                    <a:pt x="0" y="509269"/>
                  </a:lnTo>
                  <a:lnTo>
                    <a:pt x="10159" y="533400"/>
                  </a:lnTo>
                  <a:lnTo>
                    <a:pt x="1248410" y="22860"/>
                  </a:lnTo>
                  <a:lnTo>
                    <a:pt x="12395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200" y="1482090"/>
            <a:ext cx="77654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quadriláteros convexos podemos formar </a:t>
            </a:r>
            <a:r>
              <a:rPr sz="2400" spc="-10" dirty="0">
                <a:latin typeface="Trebuchet MS"/>
                <a:cs typeface="Trebuchet MS"/>
              </a:rPr>
              <a:t>dois  </a:t>
            </a:r>
            <a:r>
              <a:rPr sz="2400" spc="-5" dirty="0">
                <a:latin typeface="Trebuchet MS"/>
                <a:cs typeface="Trebuchet MS"/>
              </a:rPr>
              <a:t>grupos: os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paralelogramos </a:t>
            </a:r>
            <a:r>
              <a:rPr sz="2400" dirty="0">
                <a:latin typeface="Trebuchet MS"/>
                <a:cs typeface="Trebuchet MS"/>
              </a:rPr>
              <a:t>e os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trapézios</a:t>
            </a:r>
            <a:r>
              <a:rPr sz="2400" spc="-5" dirty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200" y="1482090"/>
            <a:ext cx="77654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quadriláteros convexos podemos formar </a:t>
            </a:r>
            <a:r>
              <a:rPr sz="2400" spc="-10" dirty="0">
                <a:latin typeface="Trebuchet MS"/>
                <a:cs typeface="Trebuchet MS"/>
              </a:rPr>
              <a:t>dois  </a:t>
            </a:r>
            <a:r>
              <a:rPr sz="2400" spc="-5" dirty="0">
                <a:latin typeface="Trebuchet MS"/>
                <a:cs typeface="Trebuchet MS"/>
              </a:rPr>
              <a:t>grupos: os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paralelogramos </a:t>
            </a:r>
            <a:r>
              <a:rPr sz="2400" dirty="0">
                <a:latin typeface="Trebuchet MS"/>
                <a:cs typeface="Trebuchet MS"/>
              </a:rPr>
              <a:t>e os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trapézios</a:t>
            </a:r>
            <a:r>
              <a:rPr sz="2400" spc="-5" dirty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469" y="2777490"/>
            <a:ext cx="21151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Paralelogramos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200" y="1482090"/>
            <a:ext cx="77654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quadriláteros convexos podemos formar </a:t>
            </a:r>
            <a:r>
              <a:rPr sz="2400" spc="-10" dirty="0">
                <a:latin typeface="Trebuchet MS"/>
                <a:cs typeface="Trebuchet MS"/>
              </a:rPr>
              <a:t>dois  </a:t>
            </a:r>
            <a:r>
              <a:rPr sz="2400" spc="-5" dirty="0">
                <a:latin typeface="Trebuchet MS"/>
                <a:cs typeface="Trebuchet MS"/>
              </a:rPr>
              <a:t>grupos: os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paralelogramos </a:t>
            </a:r>
            <a:r>
              <a:rPr sz="2400" dirty="0">
                <a:latin typeface="Trebuchet MS"/>
                <a:cs typeface="Trebuchet MS"/>
              </a:rPr>
              <a:t>e os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trapézios</a:t>
            </a:r>
            <a:r>
              <a:rPr sz="2400" spc="-5" dirty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469" y="2777490"/>
            <a:ext cx="21151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Paralelogramos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92040" y="3797241"/>
            <a:ext cx="2578735" cy="2470785"/>
            <a:chOff x="292040" y="3797241"/>
            <a:chExt cx="2578735" cy="2470785"/>
          </a:xfrm>
        </p:grpSpPr>
        <p:sp>
          <p:nvSpPr>
            <p:cNvPr id="9" name="object 9"/>
            <p:cNvSpPr/>
            <p:nvPr/>
          </p:nvSpPr>
          <p:spPr>
            <a:xfrm>
              <a:off x="1752599" y="4191000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1104900" y="0"/>
                  </a:moveTo>
                  <a:lnTo>
                    <a:pt x="0" y="0"/>
                  </a:lnTo>
                  <a:lnTo>
                    <a:pt x="0" y="533400"/>
                  </a:lnTo>
                  <a:lnTo>
                    <a:pt x="1104900" y="533400"/>
                  </a:lnTo>
                  <a:close/>
                </a:path>
              </a:pathLst>
            </a:custGeom>
            <a:solidFill>
              <a:srgbClr val="FF98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52599" y="4191000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552450" y="533400"/>
                  </a:moveTo>
                  <a:lnTo>
                    <a:pt x="0" y="533400"/>
                  </a:lnTo>
                  <a:lnTo>
                    <a:pt x="0" y="0"/>
                  </a:lnTo>
                  <a:lnTo>
                    <a:pt x="1104900" y="0"/>
                  </a:lnTo>
                  <a:lnTo>
                    <a:pt x="1104900" y="533400"/>
                  </a:lnTo>
                  <a:lnTo>
                    <a:pt x="552450" y="5334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209800" y="5715000"/>
              <a:ext cx="539750" cy="539750"/>
            </a:xfrm>
            <a:custGeom>
              <a:avLst/>
              <a:gdLst/>
              <a:ahLst/>
              <a:cxnLst/>
              <a:rect l="l" t="t" r="r" b="b"/>
              <a:pathLst>
                <a:path w="539750" h="539750">
                  <a:moveTo>
                    <a:pt x="539750" y="0"/>
                  </a:moveTo>
                  <a:lnTo>
                    <a:pt x="0" y="0"/>
                  </a:lnTo>
                  <a:lnTo>
                    <a:pt x="0" y="539750"/>
                  </a:lnTo>
                  <a:lnTo>
                    <a:pt x="539750" y="53975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209800" y="5715000"/>
              <a:ext cx="539750" cy="539750"/>
            </a:xfrm>
            <a:custGeom>
              <a:avLst/>
              <a:gdLst/>
              <a:ahLst/>
              <a:cxnLst/>
              <a:rect l="l" t="t" r="r" b="b"/>
              <a:pathLst>
                <a:path w="539750" h="539750">
                  <a:moveTo>
                    <a:pt x="270510" y="539750"/>
                  </a:moveTo>
                  <a:lnTo>
                    <a:pt x="0" y="539750"/>
                  </a:lnTo>
                  <a:lnTo>
                    <a:pt x="0" y="0"/>
                  </a:lnTo>
                  <a:lnTo>
                    <a:pt x="539750" y="0"/>
                  </a:lnTo>
                  <a:lnTo>
                    <a:pt x="539750" y="539750"/>
                  </a:lnTo>
                  <a:lnTo>
                    <a:pt x="270510" y="53975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1000" y="3810000"/>
              <a:ext cx="723900" cy="1028700"/>
            </a:xfrm>
            <a:custGeom>
              <a:avLst/>
              <a:gdLst/>
              <a:ahLst/>
              <a:cxnLst/>
              <a:rect l="l" t="t" r="r" b="b"/>
              <a:pathLst>
                <a:path w="723900" h="1028700">
                  <a:moveTo>
                    <a:pt x="361950" y="0"/>
                  </a:moveTo>
                  <a:lnTo>
                    <a:pt x="0" y="514350"/>
                  </a:lnTo>
                  <a:lnTo>
                    <a:pt x="361950" y="1028700"/>
                  </a:lnTo>
                  <a:lnTo>
                    <a:pt x="723900" y="514350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66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1000" y="3810000"/>
              <a:ext cx="723900" cy="1028700"/>
            </a:xfrm>
            <a:custGeom>
              <a:avLst/>
              <a:gdLst/>
              <a:ahLst/>
              <a:cxnLst/>
              <a:rect l="l" t="t" r="r" b="b"/>
              <a:pathLst>
                <a:path w="723900" h="1028700">
                  <a:moveTo>
                    <a:pt x="361950" y="0"/>
                  </a:moveTo>
                  <a:lnTo>
                    <a:pt x="723900" y="514350"/>
                  </a:lnTo>
                  <a:lnTo>
                    <a:pt x="361950" y="1028700"/>
                  </a:lnTo>
                  <a:lnTo>
                    <a:pt x="0" y="514350"/>
                  </a:lnTo>
                  <a:lnTo>
                    <a:pt x="3619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4799" y="5181600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00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4799" y="5181600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200" y="1482090"/>
            <a:ext cx="77654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quadriláteros convexos podemos formar </a:t>
            </a:r>
            <a:r>
              <a:rPr sz="2400" spc="-10" dirty="0">
                <a:latin typeface="Trebuchet MS"/>
                <a:cs typeface="Trebuchet MS"/>
              </a:rPr>
              <a:t>dois  </a:t>
            </a:r>
            <a:r>
              <a:rPr sz="2400" spc="-5" dirty="0">
                <a:latin typeface="Trebuchet MS"/>
                <a:cs typeface="Trebuchet MS"/>
              </a:rPr>
              <a:t>grupos: os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paralelogramos </a:t>
            </a:r>
            <a:r>
              <a:rPr sz="2400" dirty="0">
                <a:latin typeface="Trebuchet MS"/>
                <a:cs typeface="Trebuchet MS"/>
              </a:rPr>
              <a:t>e os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trapézios</a:t>
            </a:r>
            <a:r>
              <a:rPr sz="2400" spc="-5" dirty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469" y="2777490"/>
            <a:ext cx="21151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Paralelogramos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92040" y="3568641"/>
            <a:ext cx="6642734" cy="2699385"/>
            <a:chOff x="292040" y="3568641"/>
            <a:chExt cx="6642734" cy="2699385"/>
          </a:xfrm>
        </p:grpSpPr>
        <p:sp>
          <p:nvSpPr>
            <p:cNvPr id="9" name="object 9"/>
            <p:cNvSpPr/>
            <p:nvPr/>
          </p:nvSpPr>
          <p:spPr>
            <a:xfrm>
              <a:off x="1752599" y="4191000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1104900" y="0"/>
                  </a:moveTo>
                  <a:lnTo>
                    <a:pt x="0" y="0"/>
                  </a:lnTo>
                  <a:lnTo>
                    <a:pt x="0" y="533400"/>
                  </a:lnTo>
                  <a:lnTo>
                    <a:pt x="1104900" y="533400"/>
                  </a:lnTo>
                  <a:close/>
                </a:path>
              </a:pathLst>
            </a:custGeom>
            <a:solidFill>
              <a:srgbClr val="FF98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52599" y="4191000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552450" y="533400"/>
                  </a:moveTo>
                  <a:lnTo>
                    <a:pt x="0" y="533400"/>
                  </a:lnTo>
                  <a:lnTo>
                    <a:pt x="0" y="0"/>
                  </a:lnTo>
                  <a:lnTo>
                    <a:pt x="1104900" y="0"/>
                  </a:lnTo>
                  <a:lnTo>
                    <a:pt x="1104900" y="533400"/>
                  </a:lnTo>
                  <a:lnTo>
                    <a:pt x="552450" y="5334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209800" y="5715000"/>
              <a:ext cx="539750" cy="539750"/>
            </a:xfrm>
            <a:custGeom>
              <a:avLst/>
              <a:gdLst/>
              <a:ahLst/>
              <a:cxnLst/>
              <a:rect l="l" t="t" r="r" b="b"/>
              <a:pathLst>
                <a:path w="539750" h="539750">
                  <a:moveTo>
                    <a:pt x="539750" y="0"/>
                  </a:moveTo>
                  <a:lnTo>
                    <a:pt x="0" y="0"/>
                  </a:lnTo>
                  <a:lnTo>
                    <a:pt x="0" y="539750"/>
                  </a:lnTo>
                  <a:lnTo>
                    <a:pt x="539750" y="53975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209800" y="5715000"/>
              <a:ext cx="539750" cy="539750"/>
            </a:xfrm>
            <a:custGeom>
              <a:avLst/>
              <a:gdLst/>
              <a:ahLst/>
              <a:cxnLst/>
              <a:rect l="l" t="t" r="r" b="b"/>
              <a:pathLst>
                <a:path w="539750" h="539750">
                  <a:moveTo>
                    <a:pt x="270510" y="539750"/>
                  </a:moveTo>
                  <a:lnTo>
                    <a:pt x="0" y="539750"/>
                  </a:lnTo>
                  <a:lnTo>
                    <a:pt x="0" y="0"/>
                  </a:lnTo>
                  <a:lnTo>
                    <a:pt x="539750" y="0"/>
                  </a:lnTo>
                  <a:lnTo>
                    <a:pt x="539750" y="539750"/>
                  </a:lnTo>
                  <a:lnTo>
                    <a:pt x="270510" y="53975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1000" y="3810000"/>
              <a:ext cx="723900" cy="1028700"/>
            </a:xfrm>
            <a:custGeom>
              <a:avLst/>
              <a:gdLst/>
              <a:ahLst/>
              <a:cxnLst/>
              <a:rect l="l" t="t" r="r" b="b"/>
              <a:pathLst>
                <a:path w="723900" h="1028700">
                  <a:moveTo>
                    <a:pt x="361950" y="0"/>
                  </a:moveTo>
                  <a:lnTo>
                    <a:pt x="0" y="514350"/>
                  </a:lnTo>
                  <a:lnTo>
                    <a:pt x="361950" y="1028700"/>
                  </a:lnTo>
                  <a:lnTo>
                    <a:pt x="723900" y="514350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66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1000" y="3810000"/>
              <a:ext cx="723900" cy="1028700"/>
            </a:xfrm>
            <a:custGeom>
              <a:avLst/>
              <a:gdLst/>
              <a:ahLst/>
              <a:cxnLst/>
              <a:rect l="l" t="t" r="r" b="b"/>
              <a:pathLst>
                <a:path w="723900" h="1028700">
                  <a:moveTo>
                    <a:pt x="361950" y="0"/>
                  </a:moveTo>
                  <a:lnTo>
                    <a:pt x="723900" y="514350"/>
                  </a:lnTo>
                  <a:lnTo>
                    <a:pt x="361950" y="1028700"/>
                  </a:lnTo>
                  <a:lnTo>
                    <a:pt x="0" y="514350"/>
                  </a:lnTo>
                  <a:lnTo>
                    <a:pt x="3619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4799" y="5181600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00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4799" y="5181600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90999" y="3581400"/>
              <a:ext cx="1905000" cy="838200"/>
            </a:xfrm>
            <a:custGeom>
              <a:avLst/>
              <a:gdLst/>
              <a:ahLst/>
              <a:cxnLst/>
              <a:rect l="l" t="t" r="r" b="b"/>
              <a:pathLst>
                <a:path w="1905000" h="838200">
                  <a:moveTo>
                    <a:pt x="1428750" y="0"/>
                  </a:moveTo>
                  <a:lnTo>
                    <a:pt x="476250" y="0"/>
                  </a:lnTo>
                  <a:lnTo>
                    <a:pt x="0" y="838200"/>
                  </a:lnTo>
                  <a:lnTo>
                    <a:pt x="1905000" y="838200"/>
                  </a:lnTo>
                  <a:lnTo>
                    <a:pt x="1428750" y="0"/>
                  </a:lnTo>
                  <a:close/>
                </a:path>
              </a:pathLst>
            </a:custGeom>
            <a:solidFill>
              <a:srgbClr val="CC00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190999" y="3581400"/>
              <a:ext cx="1905000" cy="838200"/>
            </a:xfrm>
            <a:custGeom>
              <a:avLst/>
              <a:gdLst/>
              <a:ahLst/>
              <a:cxnLst/>
              <a:rect l="l" t="t" r="r" b="b"/>
              <a:pathLst>
                <a:path w="1905000" h="838200">
                  <a:moveTo>
                    <a:pt x="1905000" y="838200"/>
                  </a:moveTo>
                  <a:lnTo>
                    <a:pt x="1428750" y="0"/>
                  </a:lnTo>
                  <a:lnTo>
                    <a:pt x="476250" y="0"/>
                  </a:lnTo>
                  <a:lnTo>
                    <a:pt x="0" y="838200"/>
                  </a:lnTo>
                  <a:lnTo>
                    <a:pt x="1905000" y="8382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72330" y="4865370"/>
              <a:ext cx="2251710" cy="875030"/>
            </a:xfrm>
            <a:custGeom>
              <a:avLst/>
              <a:gdLst/>
              <a:ahLst/>
              <a:cxnLst/>
              <a:rect l="l" t="t" r="r" b="b"/>
              <a:pathLst>
                <a:path w="2251709" h="875029">
                  <a:moveTo>
                    <a:pt x="2251710" y="863600"/>
                  </a:moveTo>
                  <a:lnTo>
                    <a:pt x="989330" y="22021"/>
                  </a:lnTo>
                  <a:lnTo>
                    <a:pt x="989330" y="11430"/>
                  </a:lnTo>
                  <a:lnTo>
                    <a:pt x="973455" y="11430"/>
                  </a:lnTo>
                  <a:lnTo>
                    <a:pt x="956310" y="0"/>
                  </a:lnTo>
                  <a:lnTo>
                    <a:pt x="956310" y="11430"/>
                  </a:lnTo>
                  <a:lnTo>
                    <a:pt x="0" y="11430"/>
                  </a:lnTo>
                  <a:lnTo>
                    <a:pt x="0" y="875030"/>
                  </a:lnTo>
                  <a:lnTo>
                    <a:pt x="989330" y="875030"/>
                  </a:lnTo>
                  <a:lnTo>
                    <a:pt x="989330" y="863600"/>
                  </a:lnTo>
                  <a:lnTo>
                    <a:pt x="2251710" y="86360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667249" y="4876800"/>
              <a:ext cx="2266950" cy="863600"/>
            </a:xfrm>
            <a:custGeom>
              <a:avLst/>
              <a:gdLst/>
              <a:ahLst/>
              <a:cxnLst/>
              <a:rect l="l" t="t" r="r" b="b"/>
              <a:pathLst>
                <a:path w="2266950" h="863600">
                  <a:moveTo>
                    <a:pt x="5079" y="0"/>
                  </a:moveTo>
                  <a:lnTo>
                    <a:pt x="5079" y="863600"/>
                  </a:lnTo>
                </a:path>
                <a:path w="2266950" h="863600">
                  <a:moveTo>
                    <a:pt x="0" y="857250"/>
                  </a:moveTo>
                  <a:lnTo>
                    <a:pt x="2266950" y="857250"/>
                  </a:lnTo>
                </a:path>
                <a:path w="2266950" h="863600">
                  <a:moveTo>
                    <a:pt x="5079" y="0"/>
                  </a:moveTo>
                  <a:lnTo>
                    <a:pt x="975360" y="0"/>
                  </a:lnTo>
                </a:path>
                <a:path w="2266950" h="863600">
                  <a:moveTo>
                    <a:pt x="971550" y="0"/>
                  </a:moveTo>
                  <a:lnTo>
                    <a:pt x="2251709" y="853440"/>
                  </a:lnTo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93919" y="5581650"/>
              <a:ext cx="144780" cy="144780"/>
            </a:xfrm>
            <a:custGeom>
              <a:avLst/>
              <a:gdLst/>
              <a:ahLst/>
              <a:cxnLst/>
              <a:rect l="l" t="t" r="r" b="b"/>
              <a:pathLst>
                <a:path w="144779" h="144779">
                  <a:moveTo>
                    <a:pt x="144779" y="0"/>
                  </a:moveTo>
                  <a:lnTo>
                    <a:pt x="0" y="0"/>
                  </a:lnTo>
                  <a:lnTo>
                    <a:pt x="0" y="144780"/>
                  </a:lnTo>
                  <a:lnTo>
                    <a:pt x="144779" y="1447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693919" y="5581650"/>
              <a:ext cx="144780" cy="144780"/>
            </a:xfrm>
            <a:custGeom>
              <a:avLst/>
              <a:gdLst/>
              <a:ahLst/>
              <a:cxnLst/>
              <a:rect l="l" t="t" r="r" b="b"/>
              <a:pathLst>
                <a:path w="144779" h="144779">
                  <a:moveTo>
                    <a:pt x="72389" y="144780"/>
                  </a:moveTo>
                  <a:lnTo>
                    <a:pt x="0" y="144780"/>
                  </a:lnTo>
                  <a:lnTo>
                    <a:pt x="0" y="0"/>
                  </a:lnTo>
                  <a:lnTo>
                    <a:pt x="144779" y="0"/>
                  </a:lnTo>
                  <a:lnTo>
                    <a:pt x="144779" y="144780"/>
                  </a:lnTo>
                  <a:lnTo>
                    <a:pt x="72389" y="14478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4114800" y="2853690"/>
            <a:ext cx="13354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Trapézios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>
                <a:latin typeface="Trebuchet MS"/>
                <a:cs typeface="Trebuchet MS"/>
              </a:rPr>
              <a:t>Quadriláteros</a:t>
            </a:r>
            <a:endParaRPr sz="50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20870" y="829309"/>
            <a:ext cx="21215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Ângulos </a:t>
            </a:r>
            <a:r>
              <a:rPr sz="2400" dirty="0">
                <a:solidFill>
                  <a:srgbClr val="6698FF"/>
                </a:solidFill>
                <a:latin typeface="Trebuchet MS"/>
                <a:cs typeface="Trebuchet MS"/>
              </a:rPr>
              <a:t>e</a:t>
            </a:r>
            <a:r>
              <a:rPr sz="2400" spc="-90" dirty="0">
                <a:solidFill>
                  <a:srgbClr val="6698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lados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3" name="object 3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sp>
        <p:nvSpPr>
          <p:cNvPr id="6" name="object 6"/>
          <p:cNvSpPr txBox="1"/>
          <p:nvPr/>
        </p:nvSpPr>
        <p:spPr>
          <a:xfrm>
            <a:off x="839469" y="1616710"/>
            <a:ext cx="6826884" cy="1094740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2400" spc="-5" dirty="0">
                <a:latin typeface="Trebuchet MS"/>
                <a:cs typeface="Trebuchet MS"/>
              </a:rPr>
              <a:t>Definição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400" dirty="0">
                <a:latin typeface="Trebuchet MS"/>
                <a:cs typeface="Trebuchet MS"/>
              </a:rPr>
              <a:t>Um </a:t>
            </a:r>
            <a:r>
              <a:rPr sz="2400" spc="-5" dirty="0">
                <a:latin typeface="Trebuchet MS"/>
                <a:cs typeface="Trebuchet MS"/>
              </a:rPr>
              <a:t>quadrilátero </a:t>
            </a:r>
            <a:r>
              <a:rPr sz="2400" dirty="0">
                <a:latin typeface="Trebuchet MS"/>
                <a:cs typeface="Trebuchet MS"/>
              </a:rPr>
              <a:t>é </a:t>
            </a:r>
            <a:r>
              <a:rPr sz="2400" spc="-10" dirty="0">
                <a:latin typeface="Trebuchet MS"/>
                <a:cs typeface="Trebuchet MS"/>
              </a:rPr>
              <a:t>um </a:t>
            </a:r>
            <a:r>
              <a:rPr sz="2400" spc="-5" dirty="0">
                <a:latin typeface="Trebuchet MS"/>
                <a:cs typeface="Trebuchet MS"/>
              </a:rPr>
              <a:t>polígono com quatro</a:t>
            </a:r>
            <a:r>
              <a:rPr sz="2400" spc="-9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lados.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469" y="2167890"/>
            <a:ext cx="199326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P</a:t>
            </a:r>
            <a:r>
              <a:rPr sz="2400" spc="5" dirty="0">
                <a:latin typeface="Trebuchet MS"/>
                <a:cs typeface="Trebuchet MS"/>
              </a:rPr>
              <a:t>a</a:t>
            </a:r>
            <a:r>
              <a:rPr sz="2400" spc="-5" dirty="0">
                <a:latin typeface="Trebuchet MS"/>
                <a:cs typeface="Trebuchet MS"/>
              </a:rPr>
              <a:t>ra</a:t>
            </a:r>
            <a:r>
              <a:rPr sz="2400" dirty="0">
                <a:latin typeface="Trebuchet MS"/>
                <a:cs typeface="Trebuchet MS"/>
              </a:rPr>
              <a:t>le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g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15" dirty="0">
                <a:latin typeface="Trebuchet MS"/>
                <a:cs typeface="Trebuchet MS"/>
              </a:rPr>
              <a:t>a</a:t>
            </a:r>
            <a:r>
              <a:rPr sz="2400" spc="5" dirty="0">
                <a:latin typeface="Trebuchet MS"/>
                <a:cs typeface="Trebuchet MS"/>
              </a:rPr>
              <a:t>m</a:t>
            </a:r>
            <a:r>
              <a:rPr sz="2400" dirty="0">
                <a:latin typeface="Trebuchet MS"/>
                <a:cs typeface="Trebuchet MS"/>
              </a:rPr>
              <a:t>o  </a:t>
            </a:r>
            <a:r>
              <a:rPr sz="2400" spc="-10" dirty="0">
                <a:latin typeface="Trebuchet MS"/>
                <a:cs typeface="Trebuchet MS"/>
              </a:rPr>
              <a:t>obliquângulo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425640" y="2247840"/>
            <a:ext cx="1931035" cy="635635"/>
            <a:chOff x="2425640" y="2247840"/>
            <a:chExt cx="1931035" cy="635635"/>
          </a:xfrm>
        </p:grpSpPr>
        <p:sp>
          <p:nvSpPr>
            <p:cNvPr id="9" name="object 9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497070" y="2252979"/>
            <a:ext cx="2487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Ângulos </a:t>
            </a:r>
            <a:r>
              <a:rPr sz="1800" dirty="0">
                <a:latin typeface="Trebuchet MS"/>
                <a:cs typeface="Trebuchet MS"/>
              </a:rPr>
              <a:t>e lados opostos  </a:t>
            </a:r>
            <a:r>
              <a:rPr sz="1800" spc="-5" dirty="0">
                <a:latin typeface="Trebuchet MS"/>
                <a:cs typeface="Trebuchet MS"/>
              </a:rPr>
              <a:t>geometricamente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iguais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20870" y="829309"/>
            <a:ext cx="21215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Ângulos </a:t>
            </a:r>
            <a:r>
              <a:rPr sz="2400" dirty="0">
                <a:solidFill>
                  <a:srgbClr val="6698FF"/>
                </a:solidFill>
                <a:latin typeface="Trebuchet MS"/>
                <a:cs typeface="Trebuchet MS"/>
              </a:rPr>
              <a:t>e</a:t>
            </a:r>
            <a:r>
              <a:rPr sz="2400" spc="-90" dirty="0">
                <a:solidFill>
                  <a:srgbClr val="6698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lados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469" y="2167890"/>
            <a:ext cx="199326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P</a:t>
            </a:r>
            <a:r>
              <a:rPr sz="2400" spc="5" dirty="0">
                <a:latin typeface="Trebuchet MS"/>
                <a:cs typeface="Trebuchet MS"/>
              </a:rPr>
              <a:t>a</a:t>
            </a:r>
            <a:r>
              <a:rPr sz="2400" spc="-5" dirty="0">
                <a:latin typeface="Trebuchet MS"/>
                <a:cs typeface="Trebuchet MS"/>
              </a:rPr>
              <a:t>ra</a:t>
            </a:r>
            <a:r>
              <a:rPr sz="2400" dirty="0">
                <a:latin typeface="Trebuchet MS"/>
                <a:cs typeface="Trebuchet MS"/>
              </a:rPr>
              <a:t>le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g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15" dirty="0">
                <a:latin typeface="Trebuchet MS"/>
                <a:cs typeface="Trebuchet MS"/>
              </a:rPr>
              <a:t>a</a:t>
            </a:r>
            <a:r>
              <a:rPr sz="2400" spc="5" dirty="0">
                <a:latin typeface="Trebuchet MS"/>
                <a:cs typeface="Trebuchet MS"/>
              </a:rPr>
              <a:t>m</a:t>
            </a:r>
            <a:r>
              <a:rPr sz="2400" dirty="0">
                <a:latin typeface="Trebuchet MS"/>
                <a:cs typeface="Trebuchet MS"/>
              </a:rPr>
              <a:t>o  </a:t>
            </a:r>
            <a:r>
              <a:rPr sz="2400" spc="-10" dirty="0">
                <a:latin typeface="Trebuchet MS"/>
                <a:cs typeface="Trebuchet MS"/>
              </a:rPr>
              <a:t>obliquângulo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425640" y="2247840"/>
            <a:ext cx="1931035" cy="1969135"/>
            <a:chOff x="2425640" y="2247840"/>
            <a:chExt cx="1931035" cy="1969135"/>
          </a:xfrm>
        </p:grpSpPr>
        <p:sp>
          <p:nvSpPr>
            <p:cNvPr id="9" name="object 9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904489" y="3174999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0" y="514350"/>
                  </a:lnTo>
                  <a:lnTo>
                    <a:pt x="361950" y="1028700"/>
                  </a:lnTo>
                  <a:lnTo>
                    <a:pt x="725170" y="514350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04489" y="3174999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725170" y="514350"/>
                  </a:lnTo>
                  <a:lnTo>
                    <a:pt x="361950" y="1028700"/>
                  </a:lnTo>
                  <a:lnTo>
                    <a:pt x="0" y="514350"/>
                  </a:lnTo>
                  <a:lnTo>
                    <a:pt x="3619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971799" y="3352799"/>
              <a:ext cx="582930" cy="609600"/>
            </a:xfrm>
            <a:custGeom>
              <a:avLst/>
              <a:gdLst/>
              <a:ahLst/>
              <a:cxnLst/>
              <a:rect l="l" t="t" r="r" b="b"/>
              <a:pathLst>
                <a:path w="582929" h="609600">
                  <a:moveTo>
                    <a:pt x="539750" y="13970"/>
                  </a:moveTo>
                  <a:lnTo>
                    <a:pt x="394970" y="158750"/>
                  </a:lnTo>
                </a:path>
                <a:path w="582929" h="609600">
                  <a:moveTo>
                    <a:pt x="143510" y="457200"/>
                  </a:moveTo>
                  <a:lnTo>
                    <a:pt x="0" y="601980"/>
                  </a:lnTo>
                </a:path>
                <a:path w="582929" h="609600">
                  <a:moveTo>
                    <a:pt x="7619" y="0"/>
                  </a:moveTo>
                  <a:lnTo>
                    <a:pt x="152400" y="144779"/>
                  </a:lnTo>
                </a:path>
                <a:path w="582929" h="609600">
                  <a:moveTo>
                    <a:pt x="438150" y="464819"/>
                  </a:moveTo>
                  <a:lnTo>
                    <a:pt x="582929" y="609600"/>
                  </a:lnTo>
                </a:path>
              </a:pathLst>
            </a:custGeom>
            <a:ln w="190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497070" y="2252979"/>
            <a:ext cx="2487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Ângulos </a:t>
            </a:r>
            <a:r>
              <a:rPr sz="1800" dirty="0">
                <a:latin typeface="Trebuchet MS"/>
                <a:cs typeface="Trebuchet MS"/>
              </a:rPr>
              <a:t>e lados opostos  </a:t>
            </a:r>
            <a:r>
              <a:rPr sz="1800" spc="-5" dirty="0">
                <a:latin typeface="Trebuchet MS"/>
                <a:cs typeface="Trebuchet MS"/>
              </a:rPr>
              <a:t>geometricamente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iguais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8469" y="3539490"/>
            <a:ext cx="1108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sang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97070" y="3409950"/>
            <a:ext cx="39420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Quatro </a:t>
            </a:r>
            <a:r>
              <a:rPr sz="1800" dirty="0">
                <a:latin typeface="Trebuchet MS"/>
                <a:cs typeface="Trebuchet MS"/>
              </a:rPr>
              <a:t>lados </a:t>
            </a:r>
            <a:r>
              <a:rPr sz="1800" spc="-5" dirty="0">
                <a:latin typeface="Trebuchet MS"/>
                <a:cs typeface="Trebuchet MS"/>
              </a:rPr>
              <a:t>geometricamente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iguais.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97070" y="3684270"/>
            <a:ext cx="4264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Ângulos </a:t>
            </a:r>
            <a:r>
              <a:rPr sz="1800" dirty="0">
                <a:latin typeface="Trebuchet MS"/>
                <a:cs typeface="Trebuchet MS"/>
              </a:rPr>
              <a:t>opostos </a:t>
            </a:r>
            <a:r>
              <a:rPr sz="1800" spc="-5" dirty="0">
                <a:latin typeface="Trebuchet MS"/>
                <a:cs typeface="Trebuchet MS"/>
              </a:rPr>
              <a:t>geometricamente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iguais.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20870" y="829309"/>
            <a:ext cx="21215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Ângulos </a:t>
            </a:r>
            <a:r>
              <a:rPr sz="2400" dirty="0">
                <a:solidFill>
                  <a:srgbClr val="6698FF"/>
                </a:solidFill>
                <a:latin typeface="Trebuchet MS"/>
                <a:cs typeface="Trebuchet MS"/>
              </a:rPr>
              <a:t>e</a:t>
            </a:r>
            <a:r>
              <a:rPr sz="2400" spc="-90" dirty="0">
                <a:solidFill>
                  <a:srgbClr val="6698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lados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469" y="2167890"/>
            <a:ext cx="199326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P</a:t>
            </a:r>
            <a:r>
              <a:rPr sz="2400" spc="5" dirty="0">
                <a:latin typeface="Trebuchet MS"/>
                <a:cs typeface="Trebuchet MS"/>
              </a:rPr>
              <a:t>a</a:t>
            </a:r>
            <a:r>
              <a:rPr sz="2400" spc="-5" dirty="0">
                <a:latin typeface="Trebuchet MS"/>
                <a:cs typeface="Trebuchet MS"/>
              </a:rPr>
              <a:t>ra</a:t>
            </a:r>
            <a:r>
              <a:rPr sz="2400" dirty="0">
                <a:latin typeface="Trebuchet MS"/>
                <a:cs typeface="Trebuchet MS"/>
              </a:rPr>
              <a:t>le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g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15" dirty="0">
                <a:latin typeface="Trebuchet MS"/>
                <a:cs typeface="Trebuchet MS"/>
              </a:rPr>
              <a:t>a</a:t>
            </a:r>
            <a:r>
              <a:rPr sz="2400" spc="5" dirty="0">
                <a:latin typeface="Trebuchet MS"/>
                <a:cs typeface="Trebuchet MS"/>
              </a:rPr>
              <a:t>m</a:t>
            </a:r>
            <a:r>
              <a:rPr sz="2400" dirty="0">
                <a:latin typeface="Trebuchet MS"/>
                <a:cs typeface="Trebuchet MS"/>
              </a:rPr>
              <a:t>o  </a:t>
            </a:r>
            <a:r>
              <a:rPr sz="2400" spc="-10" dirty="0">
                <a:latin typeface="Trebuchet MS"/>
                <a:cs typeface="Trebuchet MS"/>
              </a:rPr>
              <a:t>obliquângulo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425640" y="2247840"/>
            <a:ext cx="1931035" cy="2897505"/>
            <a:chOff x="2425640" y="2247840"/>
            <a:chExt cx="1931035" cy="2897505"/>
          </a:xfrm>
        </p:grpSpPr>
        <p:sp>
          <p:nvSpPr>
            <p:cNvPr id="9" name="object 9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904489" y="3174999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0" y="514350"/>
                  </a:lnTo>
                  <a:lnTo>
                    <a:pt x="361950" y="1028700"/>
                  </a:lnTo>
                  <a:lnTo>
                    <a:pt x="725170" y="514350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04489" y="3174999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725170" y="514350"/>
                  </a:lnTo>
                  <a:lnTo>
                    <a:pt x="361950" y="1028700"/>
                  </a:lnTo>
                  <a:lnTo>
                    <a:pt x="0" y="514350"/>
                  </a:lnTo>
                  <a:lnTo>
                    <a:pt x="3619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971799" y="3352799"/>
              <a:ext cx="582930" cy="609600"/>
            </a:xfrm>
            <a:custGeom>
              <a:avLst/>
              <a:gdLst/>
              <a:ahLst/>
              <a:cxnLst/>
              <a:rect l="l" t="t" r="r" b="b"/>
              <a:pathLst>
                <a:path w="582929" h="609600">
                  <a:moveTo>
                    <a:pt x="539750" y="13970"/>
                  </a:moveTo>
                  <a:lnTo>
                    <a:pt x="394970" y="158750"/>
                  </a:lnTo>
                </a:path>
                <a:path w="582929" h="609600">
                  <a:moveTo>
                    <a:pt x="143510" y="457200"/>
                  </a:moveTo>
                  <a:lnTo>
                    <a:pt x="0" y="601980"/>
                  </a:lnTo>
                </a:path>
                <a:path w="582929" h="609600">
                  <a:moveTo>
                    <a:pt x="7619" y="0"/>
                  </a:moveTo>
                  <a:lnTo>
                    <a:pt x="152400" y="144779"/>
                  </a:lnTo>
                </a:path>
                <a:path w="582929" h="609600">
                  <a:moveTo>
                    <a:pt x="438150" y="464819"/>
                  </a:moveTo>
                  <a:lnTo>
                    <a:pt x="582929" y="609600"/>
                  </a:lnTo>
                </a:path>
              </a:pathLst>
            </a:custGeom>
            <a:ln w="190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05099" y="4598669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1104900" y="0"/>
                  </a:moveTo>
                  <a:lnTo>
                    <a:pt x="0" y="0"/>
                  </a:lnTo>
                  <a:lnTo>
                    <a:pt x="0" y="533399"/>
                  </a:lnTo>
                  <a:lnTo>
                    <a:pt x="1104900" y="533399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05099" y="4598669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552450" y="533399"/>
                  </a:moveTo>
                  <a:lnTo>
                    <a:pt x="0" y="533399"/>
                  </a:lnTo>
                  <a:lnTo>
                    <a:pt x="0" y="0"/>
                  </a:lnTo>
                  <a:lnTo>
                    <a:pt x="1104900" y="0"/>
                  </a:lnTo>
                  <a:lnTo>
                    <a:pt x="1104900" y="533399"/>
                  </a:lnTo>
                  <a:lnTo>
                    <a:pt x="552450" y="533399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715259" y="5048250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19" h="71120">
                  <a:moveTo>
                    <a:pt x="71119" y="0"/>
                  </a:moveTo>
                  <a:lnTo>
                    <a:pt x="0" y="0"/>
                  </a:lnTo>
                  <a:lnTo>
                    <a:pt x="0" y="71119"/>
                  </a:lnTo>
                  <a:lnTo>
                    <a:pt x="71119" y="711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715259" y="5048250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19" h="71120">
                  <a:moveTo>
                    <a:pt x="35559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1119" y="0"/>
                  </a:lnTo>
                  <a:lnTo>
                    <a:pt x="71119" y="71119"/>
                  </a:lnTo>
                  <a:lnTo>
                    <a:pt x="35559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723639" y="5048250"/>
              <a:ext cx="72390" cy="71120"/>
            </a:xfrm>
            <a:custGeom>
              <a:avLst/>
              <a:gdLst/>
              <a:ahLst/>
              <a:cxnLst/>
              <a:rect l="l" t="t" r="r" b="b"/>
              <a:pathLst>
                <a:path w="72389" h="71120">
                  <a:moveTo>
                    <a:pt x="72389" y="0"/>
                  </a:moveTo>
                  <a:lnTo>
                    <a:pt x="0" y="0"/>
                  </a:lnTo>
                  <a:lnTo>
                    <a:pt x="0" y="71119"/>
                  </a:lnTo>
                  <a:lnTo>
                    <a:pt x="72389" y="711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723639" y="5048250"/>
              <a:ext cx="72390" cy="71120"/>
            </a:xfrm>
            <a:custGeom>
              <a:avLst/>
              <a:gdLst/>
              <a:ahLst/>
              <a:cxnLst/>
              <a:rect l="l" t="t" r="r" b="b"/>
              <a:pathLst>
                <a:path w="72389" h="71120">
                  <a:moveTo>
                    <a:pt x="35560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2389" y="0"/>
                  </a:lnTo>
                  <a:lnTo>
                    <a:pt x="72389" y="71119"/>
                  </a:lnTo>
                  <a:lnTo>
                    <a:pt x="35560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19069" y="4610100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19" h="71120">
                  <a:moveTo>
                    <a:pt x="71119" y="0"/>
                  </a:moveTo>
                  <a:lnTo>
                    <a:pt x="0" y="0"/>
                  </a:lnTo>
                  <a:lnTo>
                    <a:pt x="0" y="71119"/>
                  </a:lnTo>
                  <a:lnTo>
                    <a:pt x="71119" y="711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19069" y="4610100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19" h="71120">
                  <a:moveTo>
                    <a:pt x="35560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1119" y="0"/>
                  </a:lnTo>
                  <a:lnTo>
                    <a:pt x="71119" y="71119"/>
                  </a:lnTo>
                  <a:lnTo>
                    <a:pt x="35560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728719" y="4610100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20" h="71120">
                  <a:moveTo>
                    <a:pt x="71119" y="0"/>
                  </a:moveTo>
                  <a:lnTo>
                    <a:pt x="0" y="0"/>
                  </a:lnTo>
                  <a:lnTo>
                    <a:pt x="0" y="71119"/>
                  </a:lnTo>
                  <a:lnTo>
                    <a:pt x="71119" y="711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728719" y="4610100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20" h="71120">
                  <a:moveTo>
                    <a:pt x="35559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1119" y="0"/>
                  </a:lnTo>
                  <a:lnTo>
                    <a:pt x="71119" y="71119"/>
                  </a:lnTo>
                  <a:lnTo>
                    <a:pt x="35559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497070" y="2252979"/>
            <a:ext cx="2487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Ângulos </a:t>
            </a:r>
            <a:r>
              <a:rPr sz="1800" dirty="0">
                <a:latin typeface="Trebuchet MS"/>
                <a:cs typeface="Trebuchet MS"/>
              </a:rPr>
              <a:t>e lados opostos  </a:t>
            </a:r>
            <a:r>
              <a:rPr sz="1800" spc="-5" dirty="0">
                <a:latin typeface="Trebuchet MS"/>
                <a:cs typeface="Trebuchet MS"/>
              </a:rPr>
              <a:t>geometricamente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iguais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8469" y="3539490"/>
            <a:ext cx="1108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sang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97070" y="3409950"/>
            <a:ext cx="39420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Quatro </a:t>
            </a:r>
            <a:r>
              <a:rPr sz="1800" dirty="0">
                <a:latin typeface="Trebuchet MS"/>
                <a:cs typeface="Trebuchet MS"/>
              </a:rPr>
              <a:t>lados </a:t>
            </a:r>
            <a:r>
              <a:rPr sz="1800" spc="-5" dirty="0">
                <a:latin typeface="Trebuchet MS"/>
                <a:cs typeface="Trebuchet MS"/>
              </a:rPr>
              <a:t>geometricamente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iguais.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97070" y="3684270"/>
            <a:ext cx="4264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Ângulos </a:t>
            </a:r>
            <a:r>
              <a:rPr sz="1800" dirty="0">
                <a:latin typeface="Trebuchet MS"/>
                <a:cs typeface="Trebuchet MS"/>
              </a:rPr>
              <a:t>opostos </a:t>
            </a:r>
            <a:r>
              <a:rPr sz="1800" spc="-5" dirty="0">
                <a:latin typeface="Trebuchet MS"/>
                <a:cs typeface="Trebuchet MS"/>
              </a:rPr>
              <a:t>geometricamente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iguais.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8469" y="4606290"/>
            <a:ext cx="1387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R</a:t>
            </a:r>
            <a:r>
              <a:rPr sz="2400" dirty="0">
                <a:latin typeface="Trebuchet MS"/>
                <a:cs typeface="Trebuchet MS"/>
              </a:rPr>
              <a:t>e</a:t>
            </a:r>
            <a:r>
              <a:rPr sz="2400" spc="-5" dirty="0">
                <a:latin typeface="Trebuchet MS"/>
                <a:cs typeface="Trebuchet MS"/>
              </a:rPr>
              <a:t>tângu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97070" y="4606290"/>
            <a:ext cx="3727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Quatro ângulos retos. </a:t>
            </a:r>
            <a:r>
              <a:rPr sz="1800" dirty="0">
                <a:latin typeface="Trebuchet MS"/>
                <a:cs typeface="Trebuchet MS"/>
              </a:rPr>
              <a:t>Lados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opostos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97070" y="4880609"/>
            <a:ext cx="2571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geometricamente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iguais.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20870" y="829309"/>
            <a:ext cx="21215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Ângulos </a:t>
            </a:r>
            <a:r>
              <a:rPr sz="2400" dirty="0">
                <a:solidFill>
                  <a:srgbClr val="6698FF"/>
                </a:solidFill>
                <a:latin typeface="Trebuchet MS"/>
                <a:cs typeface="Trebuchet MS"/>
              </a:rPr>
              <a:t>e</a:t>
            </a:r>
            <a:r>
              <a:rPr sz="2400" spc="-90" dirty="0">
                <a:solidFill>
                  <a:srgbClr val="6698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lados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469" y="2167890"/>
            <a:ext cx="199326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P</a:t>
            </a:r>
            <a:r>
              <a:rPr sz="2400" spc="5" dirty="0">
                <a:latin typeface="Trebuchet MS"/>
                <a:cs typeface="Trebuchet MS"/>
              </a:rPr>
              <a:t>a</a:t>
            </a:r>
            <a:r>
              <a:rPr sz="2400" spc="-5" dirty="0">
                <a:latin typeface="Trebuchet MS"/>
                <a:cs typeface="Trebuchet MS"/>
              </a:rPr>
              <a:t>ra</a:t>
            </a:r>
            <a:r>
              <a:rPr sz="2400" dirty="0">
                <a:latin typeface="Trebuchet MS"/>
                <a:cs typeface="Trebuchet MS"/>
              </a:rPr>
              <a:t>le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g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15" dirty="0">
                <a:latin typeface="Trebuchet MS"/>
                <a:cs typeface="Trebuchet MS"/>
              </a:rPr>
              <a:t>a</a:t>
            </a:r>
            <a:r>
              <a:rPr sz="2400" spc="5" dirty="0">
                <a:latin typeface="Trebuchet MS"/>
                <a:cs typeface="Trebuchet MS"/>
              </a:rPr>
              <a:t>m</a:t>
            </a:r>
            <a:r>
              <a:rPr sz="2400" dirty="0">
                <a:latin typeface="Trebuchet MS"/>
                <a:cs typeface="Trebuchet MS"/>
              </a:rPr>
              <a:t>o  </a:t>
            </a:r>
            <a:r>
              <a:rPr sz="2400" spc="-10" dirty="0">
                <a:latin typeface="Trebuchet MS"/>
                <a:cs typeface="Trebuchet MS"/>
              </a:rPr>
              <a:t>obliquângulo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425640" y="2247840"/>
            <a:ext cx="1931035" cy="4110354"/>
            <a:chOff x="2425640" y="2247840"/>
            <a:chExt cx="1931035" cy="4110354"/>
          </a:xfrm>
        </p:grpSpPr>
        <p:sp>
          <p:nvSpPr>
            <p:cNvPr id="9" name="object 9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904489" y="3174999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0" y="514350"/>
                  </a:lnTo>
                  <a:lnTo>
                    <a:pt x="361950" y="1028700"/>
                  </a:lnTo>
                  <a:lnTo>
                    <a:pt x="725170" y="514350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04489" y="3174999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725170" y="514350"/>
                  </a:lnTo>
                  <a:lnTo>
                    <a:pt x="361950" y="1028700"/>
                  </a:lnTo>
                  <a:lnTo>
                    <a:pt x="0" y="514350"/>
                  </a:lnTo>
                  <a:lnTo>
                    <a:pt x="3619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971799" y="3352799"/>
              <a:ext cx="582930" cy="609600"/>
            </a:xfrm>
            <a:custGeom>
              <a:avLst/>
              <a:gdLst/>
              <a:ahLst/>
              <a:cxnLst/>
              <a:rect l="l" t="t" r="r" b="b"/>
              <a:pathLst>
                <a:path w="582929" h="609600">
                  <a:moveTo>
                    <a:pt x="539750" y="13970"/>
                  </a:moveTo>
                  <a:lnTo>
                    <a:pt x="394970" y="158750"/>
                  </a:lnTo>
                </a:path>
                <a:path w="582929" h="609600">
                  <a:moveTo>
                    <a:pt x="143510" y="457200"/>
                  </a:moveTo>
                  <a:lnTo>
                    <a:pt x="0" y="601980"/>
                  </a:lnTo>
                </a:path>
                <a:path w="582929" h="609600">
                  <a:moveTo>
                    <a:pt x="7619" y="0"/>
                  </a:moveTo>
                  <a:lnTo>
                    <a:pt x="152400" y="144779"/>
                  </a:lnTo>
                </a:path>
                <a:path w="582929" h="609600">
                  <a:moveTo>
                    <a:pt x="438150" y="464819"/>
                  </a:moveTo>
                  <a:lnTo>
                    <a:pt x="582929" y="609600"/>
                  </a:lnTo>
                </a:path>
              </a:pathLst>
            </a:custGeom>
            <a:ln w="190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05099" y="4598669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1104900" y="0"/>
                  </a:moveTo>
                  <a:lnTo>
                    <a:pt x="0" y="0"/>
                  </a:lnTo>
                  <a:lnTo>
                    <a:pt x="0" y="533399"/>
                  </a:lnTo>
                  <a:lnTo>
                    <a:pt x="1104900" y="533399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05099" y="4598669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552450" y="533399"/>
                  </a:moveTo>
                  <a:lnTo>
                    <a:pt x="0" y="533399"/>
                  </a:lnTo>
                  <a:lnTo>
                    <a:pt x="0" y="0"/>
                  </a:lnTo>
                  <a:lnTo>
                    <a:pt x="1104900" y="0"/>
                  </a:lnTo>
                  <a:lnTo>
                    <a:pt x="1104900" y="533399"/>
                  </a:lnTo>
                  <a:lnTo>
                    <a:pt x="552450" y="533399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715259" y="5048250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19" h="71120">
                  <a:moveTo>
                    <a:pt x="71119" y="0"/>
                  </a:moveTo>
                  <a:lnTo>
                    <a:pt x="0" y="0"/>
                  </a:lnTo>
                  <a:lnTo>
                    <a:pt x="0" y="71119"/>
                  </a:lnTo>
                  <a:lnTo>
                    <a:pt x="71119" y="711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715259" y="5048250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19" h="71120">
                  <a:moveTo>
                    <a:pt x="35559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1119" y="0"/>
                  </a:lnTo>
                  <a:lnTo>
                    <a:pt x="71119" y="71119"/>
                  </a:lnTo>
                  <a:lnTo>
                    <a:pt x="35559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723639" y="5048250"/>
              <a:ext cx="72390" cy="71120"/>
            </a:xfrm>
            <a:custGeom>
              <a:avLst/>
              <a:gdLst/>
              <a:ahLst/>
              <a:cxnLst/>
              <a:rect l="l" t="t" r="r" b="b"/>
              <a:pathLst>
                <a:path w="72389" h="71120">
                  <a:moveTo>
                    <a:pt x="72389" y="0"/>
                  </a:moveTo>
                  <a:lnTo>
                    <a:pt x="0" y="0"/>
                  </a:lnTo>
                  <a:lnTo>
                    <a:pt x="0" y="71119"/>
                  </a:lnTo>
                  <a:lnTo>
                    <a:pt x="72389" y="711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723639" y="5048250"/>
              <a:ext cx="72390" cy="71120"/>
            </a:xfrm>
            <a:custGeom>
              <a:avLst/>
              <a:gdLst/>
              <a:ahLst/>
              <a:cxnLst/>
              <a:rect l="l" t="t" r="r" b="b"/>
              <a:pathLst>
                <a:path w="72389" h="71120">
                  <a:moveTo>
                    <a:pt x="35560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2389" y="0"/>
                  </a:lnTo>
                  <a:lnTo>
                    <a:pt x="72389" y="71119"/>
                  </a:lnTo>
                  <a:lnTo>
                    <a:pt x="35560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19069" y="4610100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19" h="71120">
                  <a:moveTo>
                    <a:pt x="71119" y="0"/>
                  </a:moveTo>
                  <a:lnTo>
                    <a:pt x="0" y="0"/>
                  </a:lnTo>
                  <a:lnTo>
                    <a:pt x="0" y="71119"/>
                  </a:lnTo>
                  <a:lnTo>
                    <a:pt x="71119" y="711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19069" y="4610100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19" h="71120">
                  <a:moveTo>
                    <a:pt x="35560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1119" y="0"/>
                  </a:lnTo>
                  <a:lnTo>
                    <a:pt x="71119" y="71119"/>
                  </a:lnTo>
                  <a:lnTo>
                    <a:pt x="35560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728719" y="4610100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20" h="71120">
                  <a:moveTo>
                    <a:pt x="71119" y="0"/>
                  </a:moveTo>
                  <a:lnTo>
                    <a:pt x="0" y="0"/>
                  </a:lnTo>
                  <a:lnTo>
                    <a:pt x="0" y="71119"/>
                  </a:lnTo>
                  <a:lnTo>
                    <a:pt x="71119" y="711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728719" y="4610100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20" h="71120">
                  <a:moveTo>
                    <a:pt x="35559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1119" y="0"/>
                  </a:lnTo>
                  <a:lnTo>
                    <a:pt x="71119" y="71119"/>
                  </a:lnTo>
                  <a:lnTo>
                    <a:pt x="35559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890519" y="5638799"/>
              <a:ext cx="647700" cy="647700"/>
            </a:xfrm>
            <a:custGeom>
              <a:avLst/>
              <a:gdLst/>
              <a:ahLst/>
              <a:cxnLst/>
              <a:rect l="l" t="t" r="r" b="b"/>
              <a:pathLst>
                <a:path w="647700" h="647700">
                  <a:moveTo>
                    <a:pt x="647700" y="0"/>
                  </a:moveTo>
                  <a:lnTo>
                    <a:pt x="0" y="0"/>
                  </a:lnTo>
                  <a:lnTo>
                    <a:pt x="0" y="647700"/>
                  </a:lnTo>
                  <a:lnTo>
                    <a:pt x="647700" y="64770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890519" y="5638799"/>
              <a:ext cx="647700" cy="647700"/>
            </a:xfrm>
            <a:custGeom>
              <a:avLst/>
              <a:gdLst/>
              <a:ahLst/>
              <a:cxnLst/>
              <a:rect l="l" t="t" r="r" b="b"/>
              <a:pathLst>
                <a:path w="647700" h="647700">
                  <a:moveTo>
                    <a:pt x="323850" y="647700"/>
                  </a:moveTo>
                  <a:lnTo>
                    <a:pt x="0" y="647700"/>
                  </a:lnTo>
                  <a:lnTo>
                    <a:pt x="0" y="0"/>
                  </a:lnTo>
                  <a:lnTo>
                    <a:pt x="647700" y="0"/>
                  </a:lnTo>
                  <a:lnTo>
                    <a:pt x="647700" y="647700"/>
                  </a:lnTo>
                  <a:lnTo>
                    <a:pt x="323850" y="6477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900679" y="6205219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19" h="71120">
                  <a:moveTo>
                    <a:pt x="71119" y="0"/>
                  </a:moveTo>
                  <a:lnTo>
                    <a:pt x="0" y="0"/>
                  </a:lnTo>
                  <a:lnTo>
                    <a:pt x="0" y="71119"/>
                  </a:lnTo>
                  <a:lnTo>
                    <a:pt x="71119" y="711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900679" y="6205219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19" h="71120">
                  <a:moveTo>
                    <a:pt x="35559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1119" y="0"/>
                  </a:lnTo>
                  <a:lnTo>
                    <a:pt x="71119" y="71119"/>
                  </a:lnTo>
                  <a:lnTo>
                    <a:pt x="35559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451859" y="6200139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89" h="72389">
                  <a:moveTo>
                    <a:pt x="72389" y="0"/>
                  </a:moveTo>
                  <a:lnTo>
                    <a:pt x="0" y="0"/>
                  </a:lnTo>
                  <a:lnTo>
                    <a:pt x="0" y="72390"/>
                  </a:lnTo>
                  <a:lnTo>
                    <a:pt x="72389" y="723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451859" y="6200139"/>
              <a:ext cx="72390" cy="72390"/>
            </a:xfrm>
            <a:custGeom>
              <a:avLst/>
              <a:gdLst/>
              <a:ahLst/>
              <a:cxnLst/>
              <a:rect l="l" t="t" r="r" b="b"/>
              <a:pathLst>
                <a:path w="72389" h="72389">
                  <a:moveTo>
                    <a:pt x="35560" y="72390"/>
                  </a:moveTo>
                  <a:lnTo>
                    <a:pt x="0" y="72390"/>
                  </a:lnTo>
                  <a:lnTo>
                    <a:pt x="0" y="0"/>
                  </a:lnTo>
                  <a:lnTo>
                    <a:pt x="72389" y="0"/>
                  </a:lnTo>
                  <a:lnTo>
                    <a:pt x="72389" y="72390"/>
                  </a:lnTo>
                  <a:lnTo>
                    <a:pt x="35560" y="7239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895599" y="5657849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19" h="71120">
                  <a:moveTo>
                    <a:pt x="71119" y="0"/>
                  </a:moveTo>
                  <a:lnTo>
                    <a:pt x="0" y="0"/>
                  </a:lnTo>
                  <a:lnTo>
                    <a:pt x="0" y="71119"/>
                  </a:lnTo>
                  <a:lnTo>
                    <a:pt x="71119" y="711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895599" y="5657849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19" h="71120">
                  <a:moveTo>
                    <a:pt x="35560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1119" y="0"/>
                  </a:lnTo>
                  <a:lnTo>
                    <a:pt x="71119" y="71119"/>
                  </a:lnTo>
                  <a:lnTo>
                    <a:pt x="35560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448049" y="5652769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20" h="71120">
                  <a:moveTo>
                    <a:pt x="71120" y="0"/>
                  </a:moveTo>
                  <a:lnTo>
                    <a:pt x="0" y="0"/>
                  </a:lnTo>
                  <a:lnTo>
                    <a:pt x="0" y="71119"/>
                  </a:lnTo>
                  <a:lnTo>
                    <a:pt x="71120" y="711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448049" y="5652769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20" h="71120">
                  <a:moveTo>
                    <a:pt x="35560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1120" y="0"/>
                  </a:lnTo>
                  <a:lnTo>
                    <a:pt x="71120" y="71119"/>
                  </a:lnTo>
                  <a:lnTo>
                    <a:pt x="35560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819399" y="5567680"/>
              <a:ext cx="787400" cy="789940"/>
            </a:xfrm>
            <a:custGeom>
              <a:avLst/>
              <a:gdLst/>
              <a:ahLst/>
              <a:cxnLst/>
              <a:rect l="l" t="t" r="r" b="b"/>
              <a:pathLst>
                <a:path w="787400" h="789939">
                  <a:moveTo>
                    <a:pt x="0" y="422910"/>
                  </a:moveTo>
                  <a:lnTo>
                    <a:pt x="144780" y="422910"/>
                  </a:lnTo>
                </a:path>
                <a:path w="787400" h="789939">
                  <a:moveTo>
                    <a:pt x="642620" y="419100"/>
                  </a:moveTo>
                  <a:lnTo>
                    <a:pt x="787400" y="419100"/>
                  </a:lnTo>
                </a:path>
                <a:path w="787400" h="789939">
                  <a:moveTo>
                    <a:pt x="389889" y="0"/>
                  </a:moveTo>
                  <a:lnTo>
                    <a:pt x="389889" y="143510"/>
                  </a:lnTo>
                </a:path>
                <a:path w="787400" h="789939">
                  <a:moveTo>
                    <a:pt x="389889" y="646430"/>
                  </a:moveTo>
                  <a:lnTo>
                    <a:pt x="389889" y="789940"/>
                  </a:lnTo>
                </a:path>
              </a:pathLst>
            </a:custGeom>
            <a:ln w="190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4497070" y="2252979"/>
            <a:ext cx="2487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Ângulos </a:t>
            </a:r>
            <a:r>
              <a:rPr sz="1800" dirty="0">
                <a:latin typeface="Trebuchet MS"/>
                <a:cs typeface="Trebuchet MS"/>
              </a:rPr>
              <a:t>e lados opostos  </a:t>
            </a:r>
            <a:r>
              <a:rPr sz="1800" spc="-5" dirty="0">
                <a:latin typeface="Trebuchet MS"/>
                <a:cs typeface="Trebuchet MS"/>
              </a:rPr>
              <a:t>geometricamente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iguais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58469" y="3539490"/>
            <a:ext cx="1108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sang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497070" y="3409950"/>
            <a:ext cx="39420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Quatro </a:t>
            </a:r>
            <a:r>
              <a:rPr sz="1800" dirty="0">
                <a:latin typeface="Trebuchet MS"/>
                <a:cs typeface="Trebuchet MS"/>
              </a:rPr>
              <a:t>lados </a:t>
            </a:r>
            <a:r>
              <a:rPr sz="1800" spc="-5" dirty="0">
                <a:latin typeface="Trebuchet MS"/>
                <a:cs typeface="Trebuchet MS"/>
              </a:rPr>
              <a:t>geometricamente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iguais.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97070" y="3684270"/>
            <a:ext cx="4264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Ângulos </a:t>
            </a:r>
            <a:r>
              <a:rPr sz="1800" dirty="0">
                <a:latin typeface="Trebuchet MS"/>
                <a:cs typeface="Trebuchet MS"/>
              </a:rPr>
              <a:t>opostos </a:t>
            </a:r>
            <a:r>
              <a:rPr sz="1800" spc="-5" dirty="0">
                <a:latin typeface="Trebuchet MS"/>
                <a:cs typeface="Trebuchet MS"/>
              </a:rPr>
              <a:t>geometricamente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iguais.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8469" y="4606290"/>
            <a:ext cx="1387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R</a:t>
            </a:r>
            <a:r>
              <a:rPr sz="2400" dirty="0">
                <a:latin typeface="Trebuchet MS"/>
                <a:cs typeface="Trebuchet MS"/>
              </a:rPr>
              <a:t>e</a:t>
            </a:r>
            <a:r>
              <a:rPr sz="2400" spc="-5" dirty="0">
                <a:latin typeface="Trebuchet MS"/>
                <a:cs typeface="Trebuchet MS"/>
              </a:rPr>
              <a:t>tângu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97070" y="4606290"/>
            <a:ext cx="3727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Quatro ângulos retos. </a:t>
            </a:r>
            <a:r>
              <a:rPr sz="1800" dirty="0">
                <a:latin typeface="Trebuchet MS"/>
                <a:cs typeface="Trebuchet MS"/>
              </a:rPr>
              <a:t>Lados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opostos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97070" y="4880609"/>
            <a:ext cx="2571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geometricamente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iguais.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8469" y="5749290"/>
            <a:ext cx="1337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Qua</a:t>
            </a:r>
            <a:r>
              <a:rPr sz="2400" spc="-10" dirty="0">
                <a:latin typeface="Trebuchet MS"/>
                <a:cs typeface="Trebuchet MS"/>
              </a:rPr>
              <a:t>d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5" dirty="0">
                <a:latin typeface="Trebuchet MS"/>
                <a:cs typeface="Trebuchet MS"/>
              </a:rPr>
              <a:t>a</a:t>
            </a:r>
            <a:r>
              <a:rPr sz="2400" spc="-10" dirty="0">
                <a:latin typeface="Trebuchet MS"/>
                <a:cs typeface="Trebuchet MS"/>
              </a:rPr>
              <a:t>d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497070" y="5706109"/>
            <a:ext cx="3604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Quatro ângulos retos. Quatro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lados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497070" y="5980429"/>
            <a:ext cx="2571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geometricamente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iguais.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420870" y="829309"/>
            <a:ext cx="21215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Ângulos </a:t>
            </a:r>
            <a:r>
              <a:rPr sz="2400" dirty="0">
                <a:solidFill>
                  <a:srgbClr val="6698FF"/>
                </a:solidFill>
                <a:latin typeface="Trebuchet MS"/>
                <a:cs typeface="Trebuchet MS"/>
              </a:rPr>
              <a:t>e</a:t>
            </a:r>
            <a:r>
              <a:rPr sz="2400" spc="-90" dirty="0">
                <a:solidFill>
                  <a:srgbClr val="6698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lados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>
                <a:latin typeface="Trebuchet MS"/>
                <a:cs typeface="Trebuchet MS"/>
              </a:rPr>
              <a:t>Quadriláteros</a:t>
            </a:r>
            <a:endParaRPr sz="50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20870" y="829309"/>
            <a:ext cx="1311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5" dirty="0">
                <a:solidFill>
                  <a:srgbClr val="6698FF"/>
                </a:solidFill>
                <a:latin typeface="Trebuchet MS"/>
                <a:cs typeface="Trebuchet MS"/>
              </a:rPr>
              <a:t>D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i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ag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o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na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i</a:t>
            </a:r>
            <a:r>
              <a:rPr sz="2400" dirty="0">
                <a:solidFill>
                  <a:srgbClr val="6698FF"/>
                </a:solidFill>
                <a:latin typeface="Trebuchet MS"/>
                <a:cs typeface="Trebuchet MS"/>
              </a:rPr>
              <a:t>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469" y="2167890"/>
            <a:ext cx="199326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P</a:t>
            </a:r>
            <a:r>
              <a:rPr sz="2400" spc="5" dirty="0">
                <a:latin typeface="Trebuchet MS"/>
                <a:cs typeface="Trebuchet MS"/>
              </a:rPr>
              <a:t>a</a:t>
            </a:r>
            <a:r>
              <a:rPr sz="2400" spc="-5" dirty="0">
                <a:latin typeface="Trebuchet MS"/>
                <a:cs typeface="Trebuchet MS"/>
              </a:rPr>
              <a:t>ra</a:t>
            </a:r>
            <a:r>
              <a:rPr sz="2400" dirty="0">
                <a:latin typeface="Trebuchet MS"/>
                <a:cs typeface="Trebuchet MS"/>
              </a:rPr>
              <a:t>le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g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15" dirty="0">
                <a:latin typeface="Trebuchet MS"/>
                <a:cs typeface="Trebuchet MS"/>
              </a:rPr>
              <a:t>a</a:t>
            </a:r>
            <a:r>
              <a:rPr sz="2400" spc="5" dirty="0">
                <a:latin typeface="Trebuchet MS"/>
                <a:cs typeface="Trebuchet MS"/>
              </a:rPr>
              <a:t>m</a:t>
            </a:r>
            <a:r>
              <a:rPr sz="2400" dirty="0">
                <a:latin typeface="Trebuchet MS"/>
                <a:cs typeface="Trebuchet MS"/>
              </a:rPr>
              <a:t>o  </a:t>
            </a:r>
            <a:r>
              <a:rPr sz="2400" spc="-10" dirty="0">
                <a:latin typeface="Trebuchet MS"/>
                <a:cs typeface="Trebuchet MS"/>
              </a:rPr>
              <a:t>obliquângulo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425640" y="2244089"/>
            <a:ext cx="1931035" cy="640080"/>
            <a:chOff x="2425640" y="2244089"/>
            <a:chExt cx="1931035" cy="640080"/>
          </a:xfrm>
        </p:grpSpPr>
        <p:sp>
          <p:nvSpPr>
            <p:cNvPr id="9" name="object 9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35860" y="2244089"/>
              <a:ext cx="1910080" cy="640080"/>
            </a:xfrm>
            <a:custGeom>
              <a:avLst/>
              <a:gdLst/>
              <a:ahLst/>
              <a:cxnLst/>
              <a:rect l="l" t="t" r="r" b="b"/>
              <a:pathLst>
                <a:path w="1910079" h="640080">
                  <a:moveTo>
                    <a:pt x="12700" y="635000"/>
                  </a:moveTo>
                  <a:lnTo>
                    <a:pt x="6350" y="615950"/>
                  </a:lnTo>
                  <a:lnTo>
                    <a:pt x="0" y="618490"/>
                  </a:lnTo>
                  <a:lnTo>
                    <a:pt x="5080" y="636270"/>
                  </a:lnTo>
                  <a:lnTo>
                    <a:pt x="12700" y="635000"/>
                  </a:lnTo>
                  <a:close/>
                </a:path>
                <a:path w="1910079" h="640080">
                  <a:moveTo>
                    <a:pt x="139700" y="594360"/>
                  </a:moveTo>
                  <a:lnTo>
                    <a:pt x="133350" y="575310"/>
                  </a:lnTo>
                  <a:lnTo>
                    <a:pt x="60960" y="599440"/>
                  </a:lnTo>
                  <a:lnTo>
                    <a:pt x="67310" y="617220"/>
                  </a:lnTo>
                  <a:lnTo>
                    <a:pt x="139700" y="594360"/>
                  </a:lnTo>
                  <a:close/>
                </a:path>
                <a:path w="1910079" h="640080">
                  <a:moveTo>
                    <a:pt x="265430" y="553720"/>
                  </a:moveTo>
                  <a:lnTo>
                    <a:pt x="260350" y="534670"/>
                  </a:lnTo>
                  <a:lnTo>
                    <a:pt x="187960" y="558800"/>
                  </a:lnTo>
                  <a:lnTo>
                    <a:pt x="193040" y="576580"/>
                  </a:lnTo>
                  <a:lnTo>
                    <a:pt x="265430" y="553720"/>
                  </a:lnTo>
                  <a:close/>
                </a:path>
                <a:path w="1910079" h="640080">
                  <a:moveTo>
                    <a:pt x="392430" y="513080"/>
                  </a:moveTo>
                  <a:lnTo>
                    <a:pt x="386080" y="495300"/>
                  </a:lnTo>
                  <a:lnTo>
                    <a:pt x="313690" y="518160"/>
                  </a:lnTo>
                  <a:lnTo>
                    <a:pt x="320040" y="535940"/>
                  </a:lnTo>
                  <a:lnTo>
                    <a:pt x="392430" y="513080"/>
                  </a:lnTo>
                  <a:close/>
                </a:path>
                <a:path w="1910079" h="640080">
                  <a:moveTo>
                    <a:pt x="518160" y="472440"/>
                  </a:moveTo>
                  <a:lnTo>
                    <a:pt x="513080" y="454660"/>
                  </a:lnTo>
                  <a:lnTo>
                    <a:pt x="440690" y="477520"/>
                  </a:lnTo>
                  <a:lnTo>
                    <a:pt x="445770" y="495300"/>
                  </a:lnTo>
                  <a:lnTo>
                    <a:pt x="518160" y="472440"/>
                  </a:lnTo>
                  <a:close/>
                </a:path>
                <a:path w="1910079" h="640080">
                  <a:moveTo>
                    <a:pt x="547370" y="41910"/>
                  </a:moveTo>
                  <a:lnTo>
                    <a:pt x="483870" y="0"/>
                  </a:lnTo>
                  <a:lnTo>
                    <a:pt x="473710" y="16510"/>
                  </a:lnTo>
                  <a:lnTo>
                    <a:pt x="537210" y="58420"/>
                  </a:lnTo>
                  <a:lnTo>
                    <a:pt x="547370" y="41910"/>
                  </a:lnTo>
                  <a:close/>
                </a:path>
                <a:path w="1910079" h="640080">
                  <a:moveTo>
                    <a:pt x="645160" y="431800"/>
                  </a:moveTo>
                  <a:lnTo>
                    <a:pt x="638810" y="414020"/>
                  </a:lnTo>
                  <a:lnTo>
                    <a:pt x="566420" y="436880"/>
                  </a:lnTo>
                  <a:lnTo>
                    <a:pt x="572770" y="454660"/>
                  </a:lnTo>
                  <a:lnTo>
                    <a:pt x="645160" y="431800"/>
                  </a:lnTo>
                  <a:close/>
                </a:path>
                <a:path w="1910079" h="640080">
                  <a:moveTo>
                    <a:pt x="659130" y="114300"/>
                  </a:moveTo>
                  <a:lnTo>
                    <a:pt x="594360" y="73660"/>
                  </a:lnTo>
                  <a:lnTo>
                    <a:pt x="584200" y="88900"/>
                  </a:lnTo>
                  <a:lnTo>
                    <a:pt x="647700" y="130810"/>
                  </a:lnTo>
                  <a:lnTo>
                    <a:pt x="659130" y="114300"/>
                  </a:lnTo>
                  <a:close/>
                </a:path>
                <a:path w="1910079" h="640080">
                  <a:moveTo>
                    <a:pt x="769620" y="187960"/>
                  </a:moveTo>
                  <a:lnTo>
                    <a:pt x="706120" y="146050"/>
                  </a:lnTo>
                  <a:lnTo>
                    <a:pt x="695960" y="161290"/>
                  </a:lnTo>
                  <a:lnTo>
                    <a:pt x="759460" y="203200"/>
                  </a:lnTo>
                  <a:lnTo>
                    <a:pt x="769620" y="187960"/>
                  </a:lnTo>
                  <a:close/>
                </a:path>
                <a:path w="1910079" h="640080">
                  <a:moveTo>
                    <a:pt x="772160" y="391160"/>
                  </a:moveTo>
                  <a:lnTo>
                    <a:pt x="765810" y="373380"/>
                  </a:lnTo>
                  <a:lnTo>
                    <a:pt x="693420" y="396240"/>
                  </a:lnTo>
                  <a:lnTo>
                    <a:pt x="699770" y="414020"/>
                  </a:lnTo>
                  <a:lnTo>
                    <a:pt x="772160" y="391160"/>
                  </a:lnTo>
                  <a:close/>
                </a:path>
                <a:path w="1910079" h="640080">
                  <a:moveTo>
                    <a:pt x="881380" y="260350"/>
                  </a:moveTo>
                  <a:lnTo>
                    <a:pt x="817880" y="218440"/>
                  </a:lnTo>
                  <a:lnTo>
                    <a:pt x="806450" y="234950"/>
                  </a:lnTo>
                  <a:lnTo>
                    <a:pt x="871207" y="275590"/>
                  </a:lnTo>
                  <a:lnTo>
                    <a:pt x="881380" y="260350"/>
                  </a:lnTo>
                  <a:close/>
                </a:path>
                <a:path w="1910079" h="640080">
                  <a:moveTo>
                    <a:pt x="897890" y="350520"/>
                  </a:moveTo>
                  <a:lnTo>
                    <a:pt x="892810" y="332740"/>
                  </a:lnTo>
                  <a:lnTo>
                    <a:pt x="820407" y="355600"/>
                  </a:lnTo>
                  <a:lnTo>
                    <a:pt x="825500" y="374650"/>
                  </a:lnTo>
                  <a:lnTo>
                    <a:pt x="897890" y="350520"/>
                  </a:lnTo>
                  <a:close/>
                </a:path>
                <a:path w="1910079" h="640080">
                  <a:moveTo>
                    <a:pt x="1024890" y="309880"/>
                  </a:moveTo>
                  <a:lnTo>
                    <a:pt x="1018540" y="292100"/>
                  </a:lnTo>
                  <a:lnTo>
                    <a:pt x="958850" y="310959"/>
                  </a:lnTo>
                  <a:lnTo>
                    <a:pt x="928370" y="290830"/>
                  </a:lnTo>
                  <a:lnTo>
                    <a:pt x="918210" y="307340"/>
                  </a:lnTo>
                  <a:lnTo>
                    <a:pt x="950772" y="328841"/>
                  </a:lnTo>
                  <a:lnTo>
                    <a:pt x="952500" y="334010"/>
                  </a:lnTo>
                  <a:lnTo>
                    <a:pt x="956564" y="332663"/>
                  </a:lnTo>
                  <a:lnTo>
                    <a:pt x="981710" y="349250"/>
                  </a:lnTo>
                  <a:lnTo>
                    <a:pt x="991870" y="332740"/>
                  </a:lnTo>
                  <a:lnTo>
                    <a:pt x="979932" y="324866"/>
                  </a:lnTo>
                  <a:lnTo>
                    <a:pt x="1024890" y="309880"/>
                  </a:lnTo>
                  <a:close/>
                </a:path>
                <a:path w="1910079" h="640080">
                  <a:moveTo>
                    <a:pt x="1103630" y="405130"/>
                  </a:moveTo>
                  <a:lnTo>
                    <a:pt x="1040130" y="363220"/>
                  </a:lnTo>
                  <a:lnTo>
                    <a:pt x="1029970" y="379730"/>
                  </a:lnTo>
                  <a:lnTo>
                    <a:pt x="1093470" y="421640"/>
                  </a:lnTo>
                  <a:lnTo>
                    <a:pt x="1103630" y="405130"/>
                  </a:lnTo>
                  <a:close/>
                </a:path>
                <a:path w="1910079" h="640080">
                  <a:moveTo>
                    <a:pt x="1150620" y="270510"/>
                  </a:moveTo>
                  <a:lnTo>
                    <a:pt x="1145540" y="251460"/>
                  </a:lnTo>
                  <a:lnTo>
                    <a:pt x="1073150" y="275590"/>
                  </a:lnTo>
                  <a:lnTo>
                    <a:pt x="1078230" y="293370"/>
                  </a:lnTo>
                  <a:lnTo>
                    <a:pt x="1150620" y="270510"/>
                  </a:lnTo>
                  <a:close/>
                </a:path>
                <a:path w="1910079" h="640080">
                  <a:moveTo>
                    <a:pt x="1214120" y="478790"/>
                  </a:moveTo>
                  <a:lnTo>
                    <a:pt x="1150620" y="436880"/>
                  </a:lnTo>
                  <a:lnTo>
                    <a:pt x="1140460" y="452120"/>
                  </a:lnTo>
                  <a:lnTo>
                    <a:pt x="1203960" y="494030"/>
                  </a:lnTo>
                  <a:lnTo>
                    <a:pt x="1214120" y="478790"/>
                  </a:lnTo>
                  <a:close/>
                </a:path>
                <a:path w="1910079" h="640080">
                  <a:moveTo>
                    <a:pt x="1277620" y="229870"/>
                  </a:moveTo>
                  <a:lnTo>
                    <a:pt x="1272540" y="212090"/>
                  </a:lnTo>
                  <a:lnTo>
                    <a:pt x="1200150" y="234950"/>
                  </a:lnTo>
                  <a:lnTo>
                    <a:pt x="1205230" y="252730"/>
                  </a:lnTo>
                  <a:lnTo>
                    <a:pt x="1277620" y="229870"/>
                  </a:lnTo>
                  <a:close/>
                </a:path>
                <a:path w="1910079" h="640080">
                  <a:moveTo>
                    <a:pt x="1325880" y="551180"/>
                  </a:moveTo>
                  <a:lnTo>
                    <a:pt x="1262380" y="509270"/>
                  </a:lnTo>
                  <a:lnTo>
                    <a:pt x="1252220" y="524510"/>
                  </a:lnTo>
                  <a:lnTo>
                    <a:pt x="1315720" y="566420"/>
                  </a:lnTo>
                  <a:lnTo>
                    <a:pt x="1325880" y="551180"/>
                  </a:lnTo>
                  <a:close/>
                </a:path>
                <a:path w="1910079" h="640080">
                  <a:moveTo>
                    <a:pt x="1404620" y="189230"/>
                  </a:moveTo>
                  <a:lnTo>
                    <a:pt x="1398270" y="171450"/>
                  </a:lnTo>
                  <a:lnTo>
                    <a:pt x="1325880" y="194310"/>
                  </a:lnTo>
                  <a:lnTo>
                    <a:pt x="1332230" y="212090"/>
                  </a:lnTo>
                  <a:lnTo>
                    <a:pt x="1404620" y="189230"/>
                  </a:lnTo>
                  <a:close/>
                </a:path>
                <a:path w="1910079" h="640080">
                  <a:moveTo>
                    <a:pt x="1437640" y="623570"/>
                  </a:moveTo>
                  <a:lnTo>
                    <a:pt x="1374140" y="581660"/>
                  </a:lnTo>
                  <a:lnTo>
                    <a:pt x="1362710" y="598170"/>
                  </a:lnTo>
                  <a:lnTo>
                    <a:pt x="1426210" y="640080"/>
                  </a:lnTo>
                  <a:lnTo>
                    <a:pt x="1437640" y="623570"/>
                  </a:lnTo>
                  <a:close/>
                </a:path>
                <a:path w="1910079" h="640080">
                  <a:moveTo>
                    <a:pt x="1530350" y="148590"/>
                  </a:moveTo>
                  <a:lnTo>
                    <a:pt x="1525270" y="130810"/>
                  </a:lnTo>
                  <a:lnTo>
                    <a:pt x="1452880" y="153670"/>
                  </a:lnTo>
                  <a:lnTo>
                    <a:pt x="1459230" y="171450"/>
                  </a:lnTo>
                  <a:lnTo>
                    <a:pt x="1530350" y="148590"/>
                  </a:lnTo>
                  <a:close/>
                </a:path>
                <a:path w="1910079" h="640080">
                  <a:moveTo>
                    <a:pt x="1657350" y="107950"/>
                  </a:moveTo>
                  <a:lnTo>
                    <a:pt x="1651000" y="90170"/>
                  </a:lnTo>
                  <a:lnTo>
                    <a:pt x="1578610" y="113030"/>
                  </a:lnTo>
                  <a:lnTo>
                    <a:pt x="1584960" y="130810"/>
                  </a:lnTo>
                  <a:lnTo>
                    <a:pt x="1657350" y="107950"/>
                  </a:lnTo>
                  <a:close/>
                </a:path>
                <a:path w="1910079" h="640080">
                  <a:moveTo>
                    <a:pt x="1784350" y="67310"/>
                  </a:moveTo>
                  <a:lnTo>
                    <a:pt x="1778000" y="49530"/>
                  </a:lnTo>
                  <a:lnTo>
                    <a:pt x="1705610" y="72390"/>
                  </a:lnTo>
                  <a:lnTo>
                    <a:pt x="1711960" y="91440"/>
                  </a:lnTo>
                  <a:lnTo>
                    <a:pt x="1784350" y="67310"/>
                  </a:lnTo>
                  <a:close/>
                </a:path>
                <a:path w="1910079" h="640080">
                  <a:moveTo>
                    <a:pt x="1910080" y="26670"/>
                  </a:moveTo>
                  <a:lnTo>
                    <a:pt x="1905000" y="8890"/>
                  </a:lnTo>
                  <a:lnTo>
                    <a:pt x="1832610" y="31750"/>
                  </a:lnTo>
                  <a:lnTo>
                    <a:pt x="1837690" y="50800"/>
                  </a:lnTo>
                  <a:lnTo>
                    <a:pt x="1910080" y="266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497070" y="2252979"/>
            <a:ext cx="30118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Diagonais com comprimentos  diferentes.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20870" y="829309"/>
            <a:ext cx="1311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5" dirty="0">
                <a:solidFill>
                  <a:srgbClr val="6698FF"/>
                </a:solidFill>
                <a:latin typeface="Trebuchet MS"/>
                <a:cs typeface="Trebuchet MS"/>
              </a:rPr>
              <a:t>D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i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ag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o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na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i</a:t>
            </a:r>
            <a:r>
              <a:rPr sz="2400" dirty="0">
                <a:solidFill>
                  <a:srgbClr val="6698FF"/>
                </a:solidFill>
                <a:latin typeface="Trebuchet MS"/>
                <a:cs typeface="Trebuchet MS"/>
              </a:rPr>
              <a:t>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04490" y="3175000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0" y="514350"/>
                  </a:lnTo>
                  <a:lnTo>
                    <a:pt x="361950" y="1028700"/>
                  </a:lnTo>
                  <a:lnTo>
                    <a:pt x="725170" y="514350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04490" y="3175000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725170" y="514350"/>
                  </a:lnTo>
                  <a:lnTo>
                    <a:pt x="361950" y="1028700"/>
                  </a:lnTo>
                  <a:lnTo>
                    <a:pt x="0" y="514350"/>
                  </a:lnTo>
                  <a:lnTo>
                    <a:pt x="3619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90520" y="3200399"/>
              <a:ext cx="740410" cy="990600"/>
            </a:xfrm>
            <a:custGeom>
              <a:avLst/>
              <a:gdLst/>
              <a:ahLst/>
              <a:cxnLst/>
              <a:rect l="l" t="t" r="r" b="b"/>
              <a:pathLst>
                <a:path w="740410" h="990600">
                  <a:moveTo>
                    <a:pt x="76200" y="476250"/>
                  </a:moveTo>
                  <a:lnTo>
                    <a:pt x="0" y="476250"/>
                  </a:lnTo>
                  <a:lnTo>
                    <a:pt x="0" y="495300"/>
                  </a:lnTo>
                  <a:lnTo>
                    <a:pt x="76200" y="495300"/>
                  </a:lnTo>
                  <a:lnTo>
                    <a:pt x="76200" y="476250"/>
                  </a:lnTo>
                  <a:close/>
                </a:path>
                <a:path w="740410" h="990600">
                  <a:moveTo>
                    <a:pt x="209550" y="476250"/>
                  </a:moveTo>
                  <a:lnTo>
                    <a:pt x="133350" y="476250"/>
                  </a:lnTo>
                  <a:lnTo>
                    <a:pt x="133350" y="495300"/>
                  </a:lnTo>
                  <a:lnTo>
                    <a:pt x="209550" y="495300"/>
                  </a:lnTo>
                  <a:lnTo>
                    <a:pt x="209550" y="476250"/>
                  </a:lnTo>
                  <a:close/>
                </a:path>
                <a:path w="740410" h="990600">
                  <a:moveTo>
                    <a:pt x="341630" y="476250"/>
                  </a:moveTo>
                  <a:lnTo>
                    <a:pt x="265430" y="476250"/>
                  </a:lnTo>
                  <a:lnTo>
                    <a:pt x="265430" y="495300"/>
                  </a:lnTo>
                  <a:lnTo>
                    <a:pt x="341630" y="495300"/>
                  </a:lnTo>
                  <a:lnTo>
                    <a:pt x="341630" y="476250"/>
                  </a:lnTo>
                  <a:close/>
                </a:path>
                <a:path w="740410" h="990600">
                  <a:moveTo>
                    <a:pt x="386080" y="929640"/>
                  </a:moveTo>
                  <a:lnTo>
                    <a:pt x="367030" y="929640"/>
                  </a:lnTo>
                  <a:lnTo>
                    <a:pt x="367030" y="990600"/>
                  </a:lnTo>
                  <a:lnTo>
                    <a:pt x="386080" y="990600"/>
                  </a:lnTo>
                  <a:lnTo>
                    <a:pt x="386080" y="929640"/>
                  </a:lnTo>
                  <a:close/>
                </a:path>
                <a:path w="740410" h="990600">
                  <a:moveTo>
                    <a:pt x="386080" y="797560"/>
                  </a:moveTo>
                  <a:lnTo>
                    <a:pt x="367030" y="797560"/>
                  </a:lnTo>
                  <a:lnTo>
                    <a:pt x="367030" y="872490"/>
                  </a:lnTo>
                  <a:lnTo>
                    <a:pt x="386080" y="872490"/>
                  </a:lnTo>
                  <a:lnTo>
                    <a:pt x="386080" y="797560"/>
                  </a:lnTo>
                  <a:close/>
                </a:path>
                <a:path w="740410" h="990600">
                  <a:moveTo>
                    <a:pt x="386080" y="664210"/>
                  </a:moveTo>
                  <a:lnTo>
                    <a:pt x="367030" y="664210"/>
                  </a:lnTo>
                  <a:lnTo>
                    <a:pt x="367030" y="740410"/>
                  </a:lnTo>
                  <a:lnTo>
                    <a:pt x="386080" y="740410"/>
                  </a:lnTo>
                  <a:lnTo>
                    <a:pt x="386080" y="664210"/>
                  </a:lnTo>
                  <a:close/>
                </a:path>
                <a:path w="740410" h="990600">
                  <a:moveTo>
                    <a:pt x="386080" y="530860"/>
                  </a:moveTo>
                  <a:lnTo>
                    <a:pt x="367030" y="530860"/>
                  </a:lnTo>
                  <a:lnTo>
                    <a:pt x="367030" y="607060"/>
                  </a:lnTo>
                  <a:lnTo>
                    <a:pt x="386080" y="607060"/>
                  </a:lnTo>
                  <a:lnTo>
                    <a:pt x="386080" y="530860"/>
                  </a:lnTo>
                  <a:close/>
                </a:path>
                <a:path w="740410" h="990600">
                  <a:moveTo>
                    <a:pt x="386080" y="265430"/>
                  </a:moveTo>
                  <a:lnTo>
                    <a:pt x="367030" y="265430"/>
                  </a:lnTo>
                  <a:lnTo>
                    <a:pt x="367030" y="341630"/>
                  </a:lnTo>
                  <a:lnTo>
                    <a:pt x="386080" y="341630"/>
                  </a:lnTo>
                  <a:lnTo>
                    <a:pt x="386080" y="265430"/>
                  </a:lnTo>
                  <a:close/>
                </a:path>
                <a:path w="740410" h="990600">
                  <a:moveTo>
                    <a:pt x="386080" y="133350"/>
                  </a:moveTo>
                  <a:lnTo>
                    <a:pt x="367030" y="133350"/>
                  </a:lnTo>
                  <a:lnTo>
                    <a:pt x="367030" y="208280"/>
                  </a:lnTo>
                  <a:lnTo>
                    <a:pt x="386080" y="208280"/>
                  </a:lnTo>
                  <a:lnTo>
                    <a:pt x="386080" y="133350"/>
                  </a:lnTo>
                  <a:close/>
                </a:path>
                <a:path w="740410" h="990600">
                  <a:moveTo>
                    <a:pt x="386080" y="0"/>
                  </a:moveTo>
                  <a:lnTo>
                    <a:pt x="367030" y="0"/>
                  </a:lnTo>
                  <a:lnTo>
                    <a:pt x="367030" y="76200"/>
                  </a:lnTo>
                  <a:lnTo>
                    <a:pt x="386080" y="76200"/>
                  </a:lnTo>
                  <a:lnTo>
                    <a:pt x="386080" y="0"/>
                  </a:lnTo>
                  <a:close/>
                </a:path>
                <a:path w="740410" h="990600">
                  <a:moveTo>
                    <a:pt x="474980" y="476250"/>
                  </a:moveTo>
                  <a:lnTo>
                    <a:pt x="448310" y="476250"/>
                  </a:lnTo>
                  <a:lnTo>
                    <a:pt x="448310" y="419100"/>
                  </a:lnTo>
                  <a:lnTo>
                    <a:pt x="386080" y="419100"/>
                  </a:lnTo>
                  <a:lnTo>
                    <a:pt x="386080" y="398780"/>
                  </a:lnTo>
                  <a:lnTo>
                    <a:pt x="367030" y="398780"/>
                  </a:lnTo>
                  <a:lnTo>
                    <a:pt x="367030" y="474980"/>
                  </a:lnTo>
                  <a:lnTo>
                    <a:pt x="375920" y="474980"/>
                  </a:lnTo>
                  <a:lnTo>
                    <a:pt x="375920" y="490220"/>
                  </a:lnTo>
                  <a:lnTo>
                    <a:pt x="398780" y="490220"/>
                  </a:lnTo>
                  <a:lnTo>
                    <a:pt x="398780" y="495300"/>
                  </a:lnTo>
                  <a:lnTo>
                    <a:pt x="474980" y="495300"/>
                  </a:lnTo>
                  <a:lnTo>
                    <a:pt x="474980" y="476250"/>
                  </a:lnTo>
                  <a:close/>
                </a:path>
                <a:path w="740410" h="990600">
                  <a:moveTo>
                    <a:pt x="607060" y="476250"/>
                  </a:moveTo>
                  <a:lnTo>
                    <a:pt x="532130" y="476250"/>
                  </a:lnTo>
                  <a:lnTo>
                    <a:pt x="532130" y="495300"/>
                  </a:lnTo>
                  <a:lnTo>
                    <a:pt x="607060" y="495300"/>
                  </a:lnTo>
                  <a:lnTo>
                    <a:pt x="607060" y="476250"/>
                  </a:lnTo>
                  <a:close/>
                </a:path>
                <a:path w="740410" h="990600">
                  <a:moveTo>
                    <a:pt x="740410" y="476250"/>
                  </a:moveTo>
                  <a:lnTo>
                    <a:pt x="664210" y="476250"/>
                  </a:lnTo>
                  <a:lnTo>
                    <a:pt x="664210" y="495300"/>
                  </a:lnTo>
                  <a:lnTo>
                    <a:pt x="740410" y="495300"/>
                  </a:lnTo>
                  <a:lnTo>
                    <a:pt x="740410" y="4762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66440" y="3619500"/>
              <a:ext cx="72390" cy="71120"/>
            </a:xfrm>
            <a:custGeom>
              <a:avLst/>
              <a:gdLst/>
              <a:ahLst/>
              <a:cxnLst/>
              <a:rect l="l" t="t" r="r" b="b"/>
              <a:pathLst>
                <a:path w="72389" h="71120">
                  <a:moveTo>
                    <a:pt x="35560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2389" y="0"/>
                  </a:lnTo>
                  <a:lnTo>
                    <a:pt x="72389" y="71119"/>
                  </a:lnTo>
                  <a:lnTo>
                    <a:pt x="35560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8469" y="3539490"/>
            <a:ext cx="1108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sang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7070" y="3409950"/>
            <a:ext cx="2790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Diagonais perpendiculares.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8469" y="2167890"/>
            <a:ext cx="199326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P</a:t>
            </a:r>
            <a:r>
              <a:rPr sz="2400" spc="5" dirty="0">
                <a:latin typeface="Trebuchet MS"/>
                <a:cs typeface="Trebuchet MS"/>
              </a:rPr>
              <a:t>a</a:t>
            </a:r>
            <a:r>
              <a:rPr sz="2400" spc="-5" dirty="0">
                <a:latin typeface="Trebuchet MS"/>
                <a:cs typeface="Trebuchet MS"/>
              </a:rPr>
              <a:t>ra</a:t>
            </a:r>
            <a:r>
              <a:rPr sz="2400" dirty="0">
                <a:latin typeface="Trebuchet MS"/>
                <a:cs typeface="Trebuchet MS"/>
              </a:rPr>
              <a:t>le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g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15" dirty="0">
                <a:latin typeface="Trebuchet MS"/>
                <a:cs typeface="Trebuchet MS"/>
              </a:rPr>
              <a:t>a</a:t>
            </a:r>
            <a:r>
              <a:rPr sz="2400" spc="5" dirty="0">
                <a:latin typeface="Trebuchet MS"/>
                <a:cs typeface="Trebuchet MS"/>
              </a:rPr>
              <a:t>m</a:t>
            </a:r>
            <a:r>
              <a:rPr sz="2400" dirty="0">
                <a:latin typeface="Trebuchet MS"/>
                <a:cs typeface="Trebuchet MS"/>
              </a:rPr>
              <a:t>o  </a:t>
            </a:r>
            <a:r>
              <a:rPr sz="2400" spc="-10" dirty="0">
                <a:latin typeface="Trebuchet MS"/>
                <a:cs typeface="Trebuchet MS"/>
              </a:rPr>
              <a:t>obliquângulo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425640" y="2244089"/>
            <a:ext cx="1931035" cy="640080"/>
            <a:chOff x="2425640" y="2244089"/>
            <a:chExt cx="1931035" cy="640080"/>
          </a:xfrm>
        </p:grpSpPr>
        <p:sp>
          <p:nvSpPr>
            <p:cNvPr id="15" name="object 15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435860" y="2244089"/>
              <a:ext cx="1910080" cy="640080"/>
            </a:xfrm>
            <a:custGeom>
              <a:avLst/>
              <a:gdLst/>
              <a:ahLst/>
              <a:cxnLst/>
              <a:rect l="l" t="t" r="r" b="b"/>
              <a:pathLst>
                <a:path w="1910079" h="640080">
                  <a:moveTo>
                    <a:pt x="12700" y="635000"/>
                  </a:moveTo>
                  <a:lnTo>
                    <a:pt x="6350" y="615950"/>
                  </a:lnTo>
                  <a:lnTo>
                    <a:pt x="0" y="618490"/>
                  </a:lnTo>
                  <a:lnTo>
                    <a:pt x="5080" y="636270"/>
                  </a:lnTo>
                  <a:lnTo>
                    <a:pt x="12700" y="635000"/>
                  </a:lnTo>
                  <a:close/>
                </a:path>
                <a:path w="1910079" h="640080">
                  <a:moveTo>
                    <a:pt x="139700" y="594360"/>
                  </a:moveTo>
                  <a:lnTo>
                    <a:pt x="133350" y="575310"/>
                  </a:lnTo>
                  <a:lnTo>
                    <a:pt x="60960" y="599440"/>
                  </a:lnTo>
                  <a:lnTo>
                    <a:pt x="67310" y="617220"/>
                  </a:lnTo>
                  <a:lnTo>
                    <a:pt x="139700" y="594360"/>
                  </a:lnTo>
                  <a:close/>
                </a:path>
                <a:path w="1910079" h="640080">
                  <a:moveTo>
                    <a:pt x="265430" y="553720"/>
                  </a:moveTo>
                  <a:lnTo>
                    <a:pt x="260350" y="534670"/>
                  </a:lnTo>
                  <a:lnTo>
                    <a:pt x="187960" y="558800"/>
                  </a:lnTo>
                  <a:lnTo>
                    <a:pt x="193040" y="576580"/>
                  </a:lnTo>
                  <a:lnTo>
                    <a:pt x="265430" y="553720"/>
                  </a:lnTo>
                  <a:close/>
                </a:path>
                <a:path w="1910079" h="640080">
                  <a:moveTo>
                    <a:pt x="392430" y="513080"/>
                  </a:moveTo>
                  <a:lnTo>
                    <a:pt x="386080" y="495300"/>
                  </a:lnTo>
                  <a:lnTo>
                    <a:pt x="313690" y="518160"/>
                  </a:lnTo>
                  <a:lnTo>
                    <a:pt x="320040" y="535940"/>
                  </a:lnTo>
                  <a:lnTo>
                    <a:pt x="392430" y="513080"/>
                  </a:lnTo>
                  <a:close/>
                </a:path>
                <a:path w="1910079" h="640080">
                  <a:moveTo>
                    <a:pt x="518160" y="472440"/>
                  </a:moveTo>
                  <a:lnTo>
                    <a:pt x="513080" y="454660"/>
                  </a:lnTo>
                  <a:lnTo>
                    <a:pt x="440690" y="477520"/>
                  </a:lnTo>
                  <a:lnTo>
                    <a:pt x="445770" y="495300"/>
                  </a:lnTo>
                  <a:lnTo>
                    <a:pt x="518160" y="472440"/>
                  </a:lnTo>
                  <a:close/>
                </a:path>
                <a:path w="1910079" h="640080">
                  <a:moveTo>
                    <a:pt x="547370" y="41910"/>
                  </a:moveTo>
                  <a:lnTo>
                    <a:pt x="483870" y="0"/>
                  </a:lnTo>
                  <a:lnTo>
                    <a:pt x="473710" y="16510"/>
                  </a:lnTo>
                  <a:lnTo>
                    <a:pt x="537210" y="58420"/>
                  </a:lnTo>
                  <a:lnTo>
                    <a:pt x="547370" y="41910"/>
                  </a:lnTo>
                  <a:close/>
                </a:path>
                <a:path w="1910079" h="640080">
                  <a:moveTo>
                    <a:pt x="645160" y="431800"/>
                  </a:moveTo>
                  <a:lnTo>
                    <a:pt x="638810" y="414020"/>
                  </a:lnTo>
                  <a:lnTo>
                    <a:pt x="566420" y="436880"/>
                  </a:lnTo>
                  <a:lnTo>
                    <a:pt x="572770" y="454660"/>
                  </a:lnTo>
                  <a:lnTo>
                    <a:pt x="645160" y="431800"/>
                  </a:lnTo>
                  <a:close/>
                </a:path>
                <a:path w="1910079" h="640080">
                  <a:moveTo>
                    <a:pt x="659130" y="114300"/>
                  </a:moveTo>
                  <a:lnTo>
                    <a:pt x="594360" y="73660"/>
                  </a:lnTo>
                  <a:lnTo>
                    <a:pt x="584200" y="88900"/>
                  </a:lnTo>
                  <a:lnTo>
                    <a:pt x="647700" y="130810"/>
                  </a:lnTo>
                  <a:lnTo>
                    <a:pt x="659130" y="114300"/>
                  </a:lnTo>
                  <a:close/>
                </a:path>
                <a:path w="1910079" h="640080">
                  <a:moveTo>
                    <a:pt x="769620" y="187960"/>
                  </a:moveTo>
                  <a:lnTo>
                    <a:pt x="706120" y="146050"/>
                  </a:lnTo>
                  <a:lnTo>
                    <a:pt x="695960" y="161290"/>
                  </a:lnTo>
                  <a:lnTo>
                    <a:pt x="759460" y="203200"/>
                  </a:lnTo>
                  <a:lnTo>
                    <a:pt x="769620" y="187960"/>
                  </a:lnTo>
                  <a:close/>
                </a:path>
                <a:path w="1910079" h="640080">
                  <a:moveTo>
                    <a:pt x="772160" y="391160"/>
                  </a:moveTo>
                  <a:lnTo>
                    <a:pt x="765810" y="373380"/>
                  </a:lnTo>
                  <a:lnTo>
                    <a:pt x="693420" y="396240"/>
                  </a:lnTo>
                  <a:lnTo>
                    <a:pt x="699770" y="414020"/>
                  </a:lnTo>
                  <a:lnTo>
                    <a:pt x="772160" y="391160"/>
                  </a:lnTo>
                  <a:close/>
                </a:path>
                <a:path w="1910079" h="640080">
                  <a:moveTo>
                    <a:pt x="881380" y="260350"/>
                  </a:moveTo>
                  <a:lnTo>
                    <a:pt x="817880" y="218440"/>
                  </a:lnTo>
                  <a:lnTo>
                    <a:pt x="806450" y="234950"/>
                  </a:lnTo>
                  <a:lnTo>
                    <a:pt x="871207" y="275590"/>
                  </a:lnTo>
                  <a:lnTo>
                    <a:pt x="881380" y="260350"/>
                  </a:lnTo>
                  <a:close/>
                </a:path>
                <a:path w="1910079" h="640080">
                  <a:moveTo>
                    <a:pt x="897890" y="350520"/>
                  </a:moveTo>
                  <a:lnTo>
                    <a:pt x="892810" y="332740"/>
                  </a:lnTo>
                  <a:lnTo>
                    <a:pt x="820407" y="355600"/>
                  </a:lnTo>
                  <a:lnTo>
                    <a:pt x="825500" y="374650"/>
                  </a:lnTo>
                  <a:lnTo>
                    <a:pt x="897890" y="350520"/>
                  </a:lnTo>
                  <a:close/>
                </a:path>
                <a:path w="1910079" h="640080">
                  <a:moveTo>
                    <a:pt x="1024890" y="309880"/>
                  </a:moveTo>
                  <a:lnTo>
                    <a:pt x="1018540" y="292100"/>
                  </a:lnTo>
                  <a:lnTo>
                    <a:pt x="958850" y="310959"/>
                  </a:lnTo>
                  <a:lnTo>
                    <a:pt x="928370" y="290830"/>
                  </a:lnTo>
                  <a:lnTo>
                    <a:pt x="918210" y="307340"/>
                  </a:lnTo>
                  <a:lnTo>
                    <a:pt x="950772" y="328841"/>
                  </a:lnTo>
                  <a:lnTo>
                    <a:pt x="952500" y="334010"/>
                  </a:lnTo>
                  <a:lnTo>
                    <a:pt x="956564" y="332663"/>
                  </a:lnTo>
                  <a:lnTo>
                    <a:pt x="981710" y="349250"/>
                  </a:lnTo>
                  <a:lnTo>
                    <a:pt x="991870" y="332740"/>
                  </a:lnTo>
                  <a:lnTo>
                    <a:pt x="979932" y="324866"/>
                  </a:lnTo>
                  <a:lnTo>
                    <a:pt x="1024890" y="309880"/>
                  </a:lnTo>
                  <a:close/>
                </a:path>
                <a:path w="1910079" h="640080">
                  <a:moveTo>
                    <a:pt x="1103630" y="405130"/>
                  </a:moveTo>
                  <a:lnTo>
                    <a:pt x="1040130" y="363220"/>
                  </a:lnTo>
                  <a:lnTo>
                    <a:pt x="1029970" y="379730"/>
                  </a:lnTo>
                  <a:lnTo>
                    <a:pt x="1093470" y="421640"/>
                  </a:lnTo>
                  <a:lnTo>
                    <a:pt x="1103630" y="405130"/>
                  </a:lnTo>
                  <a:close/>
                </a:path>
                <a:path w="1910079" h="640080">
                  <a:moveTo>
                    <a:pt x="1150620" y="270510"/>
                  </a:moveTo>
                  <a:lnTo>
                    <a:pt x="1145540" y="251460"/>
                  </a:lnTo>
                  <a:lnTo>
                    <a:pt x="1073150" y="275590"/>
                  </a:lnTo>
                  <a:lnTo>
                    <a:pt x="1078230" y="293370"/>
                  </a:lnTo>
                  <a:lnTo>
                    <a:pt x="1150620" y="270510"/>
                  </a:lnTo>
                  <a:close/>
                </a:path>
                <a:path w="1910079" h="640080">
                  <a:moveTo>
                    <a:pt x="1214120" y="478790"/>
                  </a:moveTo>
                  <a:lnTo>
                    <a:pt x="1150620" y="436880"/>
                  </a:lnTo>
                  <a:lnTo>
                    <a:pt x="1140460" y="452120"/>
                  </a:lnTo>
                  <a:lnTo>
                    <a:pt x="1203960" y="494030"/>
                  </a:lnTo>
                  <a:lnTo>
                    <a:pt x="1214120" y="478790"/>
                  </a:lnTo>
                  <a:close/>
                </a:path>
                <a:path w="1910079" h="640080">
                  <a:moveTo>
                    <a:pt x="1277620" y="229870"/>
                  </a:moveTo>
                  <a:lnTo>
                    <a:pt x="1272540" y="212090"/>
                  </a:lnTo>
                  <a:lnTo>
                    <a:pt x="1200150" y="234950"/>
                  </a:lnTo>
                  <a:lnTo>
                    <a:pt x="1205230" y="252730"/>
                  </a:lnTo>
                  <a:lnTo>
                    <a:pt x="1277620" y="229870"/>
                  </a:lnTo>
                  <a:close/>
                </a:path>
                <a:path w="1910079" h="640080">
                  <a:moveTo>
                    <a:pt x="1325880" y="551180"/>
                  </a:moveTo>
                  <a:lnTo>
                    <a:pt x="1262380" y="509270"/>
                  </a:lnTo>
                  <a:lnTo>
                    <a:pt x="1252220" y="524510"/>
                  </a:lnTo>
                  <a:lnTo>
                    <a:pt x="1315720" y="566420"/>
                  </a:lnTo>
                  <a:lnTo>
                    <a:pt x="1325880" y="551180"/>
                  </a:lnTo>
                  <a:close/>
                </a:path>
                <a:path w="1910079" h="640080">
                  <a:moveTo>
                    <a:pt x="1404620" y="189230"/>
                  </a:moveTo>
                  <a:lnTo>
                    <a:pt x="1398270" y="171450"/>
                  </a:lnTo>
                  <a:lnTo>
                    <a:pt x="1325880" y="194310"/>
                  </a:lnTo>
                  <a:lnTo>
                    <a:pt x="1332230" y="212090"/>
                  </a:lnTo>
                  <a:lnTo>
                    <a:pt x="1404620" y="189230"/>
                  </a:lnTo>
                  <a:close/>
                </a:path>
                <a:path w="1910079" h="640080">
                  <a:moveTo>
                    <a:pt x="1437640" y="623570"/>
                  </a:moveTo>
                  <a:lnTo>
                    <a:pt x="1374140" y="581660"/>
                  </a:lnTo>
                  <a:lnTo>
                    <a:pt x="1362710" y="598170"/>
                  </a:lnTo>
                  <a:lnTo>
                    <a:pt x="1426210" y="640080"/>
                  </a:lnTo>
                  <a:lnTo>
                    <a:pt x="1437640" y="623570"/>
                  </a:lnTo>
                  <a:close/>
                </a:path>
                <a:path w="1910079" h="640080">
                  <a:moveTo>
                    <a:pt x="1530350" y="148590"/>
                  </a:moveTo>
                  <a:lnTo>
                    <a:pt x="1525270" y="130810"/>
                  </a:lnTo>
                  <a:lnTo>
                    <a:pt x="1452880" y="153670"/>
                  </a:lnTo>
                  <a:lnTo>
                    <a:pt x="1459230" y="171450"/>
                  </a:lnTo>
                  <a:lnTo>
                    <a:pt x="1530350" y="148590"/>
                  </a:lnTo>
                  <a:close/>
                </a:path>
                <a:path w="1910079" h="640080">
                  <a:moveTo>
                    <a:pt x="1657350" y="107950"/>
                  </a:moveTo>
                  <a:lnTo>
                    <a:pt x="1651000" y="90170"/>
                  </a:lnTo>
                  <a:lnTo>
                    <a:pt x="1578610" y="113030"/>
                  </a:lnTo>
                  <a:lnTo>
                    <a:pt x="1584960" y="130810"/>
                  </a:lnTo>
                  <a:lnTo>
                    <a:pt x="1657350" y="107950"/>
                  </a:lnTo>
                  <a:close/>
                </a:path>
                <a:path w="1910079" h="640080">
                  <a:moveTo>
                    <a:pt x="1784350" y="67310"/>
                  </a:moveTo>
                  <a:lnTo>
                    <a:pt x="1778000" y="49530"/>
                  </a:lnTo>
                  <a:lnTo>
                    <a:pt x="1705610" y="72390"/>
                  </a:lnTo>
                  <a:lnTo>
                    <a:pt x="1711960" y="91440"/>
                  </a:lnTo>
                  <a:lnTo>
                    <a:pt x="1784350" y="67310"/>
                  </a:lnTo>
                  <a:close/>
                </a:path>
                <a:path w="1910079" h="640080">
                  <a:moveTo>
                    <a:pt x="1910080" y="26670"/>
                  </a:moveTo>
                  <a:lnTo>
                    <a:pt x="1905000" y="8890"/>
                  </a:lnTo>
                  <a:lnTo>
                    <a:pt x="1832610" y="31750"/>
                  </a:lnTo>
                  <a:lnTo>
                    <a:pt x="1837690" y="50800"/>
                  </a:lnTo>
                  <a:lnTo>
                    <a:pt x="1910080" y="266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497070" y="2252979"/>
            <a:ext cx="30118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Diagonais com comprimentos  diferentes.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20870" y="829309"/>
            <a:ext cx="1311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5" dirty="0">
                <a:solidFill>
                  <a:srgbClr val="6698FF"/>
                </a:solidFill>
                <a:latin typeface="Trebuchet MS"/>
                <a:cs typeface="Trebuchet MS"/>
              </a:rPr>
              <a:t>D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i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ag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o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na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i</a:t>
            </a:r>
            <a:r>
              <a:rPr sz="2400" dirty="0">
                <a:solidFill>
                  <a:srgbClr val="6698FF"/>
                </a:solidFill>
                <a:latin typeface="Trebuchet MS"/>
                <a:cs typeface="Trebuchet MS"/>
              </a:rPr>
              <a:t>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05100" y="4598670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1104900" y="0"/>
                  </a:moveTo>
                  <a:lnTo>
                    <a:pt x="0" y="0"/>
                  </a:lnTo>
                  <a:lnTo>
                    <a:pt x="0" y="533399"/>
                  </a:lnTo>
                  <a:lnTo>
                    <a:pt x="1104900" y="533399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05100" y="4598670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552450" y="533399"/>
                  </a:moveTo>
                  <a:lnTo>
                    <a:pt x="0" y="533399"/>
                  </a:lnTo>
                  <a:lnTo>
                    <a:pt x="0" y="0"/>
                  </a:lnTo>
                  <a:lnTo>
                    <a:pt x="1104900" y="0"/>
                  </a:lnTo>
                  <a:lnTo>
                    <a:pt x="1104900" y="533399"/>
                  </a:lnTo>
                  <a:lnTo>
                    <a:pt x="552450" y="533399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8469" y="4606290"/>
            <a:ext cx="1387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R</a:t>
            </a:r>
            <a:r>
              <a:rPr sz="2400" dirty="0">
                <a:latin typeface="Trebuchet MS"/>
                <a:cs typeface="Trebuchet MS"/>
              </a:rPr>
              <a:t>e</a:t>
            </a:r>
            <a:r>
              <a:rPr sz="2400" spc="-5" dirty="0">
                <a:latin typeface="Trebuchet MS"/>
                <a:cs typeface="Trebuchet MS"/>
              </a:rPr>
              <a:t>tângu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7070" y="4606290"/>
            <a:ext cx="398652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Diagonais com </a:t>
            </a:r>
            <a:r>
              <a:rPr sz="1800" dirty="0">
                <a:latin typeface="Trebuchet MS"/>
                <a:cs typeface="Trebuchet MS"/>
              </a:rPr>
              <a:t>o mesmo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comprimento.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700020" y="3161982"/>
            <a:ext cx="1113790" cy="1966595"/>
            <a:chOff x="2700020" y="3161982"/>
            <a:chExt cx="1113790" cy="1966595"/>
          </a:xfrm>
        </p:grpSpPr>
        <p:sp>
          <p:nvSpPr>
            <p:cNvPr id="12" name="object 12"/>
            <p:cNvSpPr/>
            <p:nvPr/>
          </p:nvSpPr>
          <p:spPr>
            <a:xfrm>
              <a:off x="2700020" y="4597400"/>
              <a:ext cx="1113790" cy="530860"/>
            </a:xfrm>
            <a:custGeom>
              <a:avLst/>
              <a:gdLst/>
              <a:ahLst/>
              <a:cxnLst/>
              <a:rect l="l" t="t" r="r" b="b"/>
              <a:pathLst>
                <a:path w="1113789" h="530860">
                  <a:moveTo>
                    <a:pt x="25400" y="521970"/>
                  </a:moveTo>
                  <a:lnTo>
                    <a:pt x="17780" y="505460"/>
                  </a:lnTo>
                  <a:lnTo>
                    <a:pt x="0" y="513080"/>
                  </a:lnTo>
                  <a:lnTo>
                    <a:pt x="7620" y="530860"/>
                  </a:lnTo>
                  <a:lnTo>
                    <a:pt x="25400" y="521970"/>
                  </a:lnTo>
                  <a:close/>
                </a:path>
                <a:path w="1113789" h="530860">
                  <a:moveTo>
                    <a:pt x="81280" y="31750"/>
                  </a:moveTo>
                  <a:lnTo>
                    <a:pt x="12700" y="0"/>
                  </a:lnTo>
                  <a:lnTo>
                    <a:pt x="3810" y="16510"/>
                  </a:lnTo>
                  <a:lnTo>
                    <a:pt x="73660" y="48260"/>
                  </a:lnTo>
                  <a:lnTo>
                    <a:pt x="81280" y="31750"/>
                  </a:lnTo>
                  <a:close/>
                </a:path>
                <a:path w="1113789" h="530860">
                  <a:moveTo>
                    <a:pt x="146050" y="466090"/>
                  </a:moveTo>
                  <a:lnTo>
                    <a:pt x="138430" y="448310"/>
                  </a:lnTo>
                  <a:lnTo>
                    <a:pt x="69850" y="481330"/>
                  </a:lnTo>
                  <a:lnTo>
                    <a:pt x="77470" y="497840"/>
                  </a:lnTo>
                  <a:lnTo>
                    <a:pt x="146050" y="466090"/>
                  </a:lnTo>
                  <a:close/>
                </a:path>
                <a:path w="1113789" h="530860">
                  <a:moveTo>
                    <a:pt x="201930" y="87630"/>
                  </a:moveTo>
                  <a:lnTo>
                    <a:pt x="133350" y="55880"/>
                  </a:lnTo>
                  <a:lnTo>
                    <a:pt x="124460" y="72390"/>
                  </a:lnTo>
                  <a:lnTo>
                    <a:pt x="193040" y="105410"/>
                  </a:lnTo>
                  <a:lnTo>
                    <a:pt x="201930" y="87630"/>
                  </a:lnTo>
                  <a:close/>
                </a:path>
                <a:path w="1113789" h="530860">
                  <a:moveTo>
                    <a:pt x="266700" y="410210"/>
                  </a:moveTo>
                  <a:lnTo>
                    <a:pt x="259080" y="392430"/>
                  </a:lnTo>
                  <a:lnTo>
                    <a:pt x="189230" y="425450"/>
                  </a:lnTo>
                  <a:lnTo>
                    <a:pt x="198120" y="441960"/>
                  </a:lnTo>
                  <a:lnTo>
                    <a:pt x="266700" y="410210"/>
                  </a:lnTo>
                  <a:close/>
                </a:path>
                <a:path w="1113789" h="530860">
                  <a:moveTo>
                    <a:pt x="321310" y="143510"/>
                  </a:moveTo>
                  <a:lnTo>
                    <a:pt x="252730" y="111760"/>
                  </a:lnTo>
                  <a:lnTo>
                    <a:pt x="245110" y="129540"/>
                  </a:lnTo>
                  <a:lnTo>
                    <a:pt x="313690" y="161290"/>
                  </a:lnTo>
                  <a:lnTo>
                    <a:pt x="321310" y="143510"/>
                  </a:lnTo>
                  <a:close/>
                </a:path>
                <a:path w="1113789" h="530860">
                  <a:moveTo>
                    <a:pt x="387350" y="353060"/>
                  </a:moveTo>
                  <a:lnTo>
                    <a:pt x="378460" y="336550"/>
                  </a:lnTo>
                  <a:lnTo>
                    <a:pt x="309880" y="368300"/>
                  </a:lnTo>
                  <a:lnTo>
                    <a:pt x="318770" y="386080"/>
                  </a:lnTo>
                  <a:lnTo>
                    <a:pt x="387350" y="353060"/>
                  </a:lnTo>
                  <a:close/>
                </a:path>
                <a:path w="1113789" h="530860">
                  <a:moveTo>
                    <a:pt x="441960" y="199390"/>
                  </a:moveTo>
                  <a:lnTo>
                    <a:pt x="373380" y="167640"/>
                  </a:lnTo>
                  <a:lnTo>
                    <a:pt x="365760" y="185420"/>
                  </a:lnTo>
                  <a:lnTo>
                    <a:pt x="434340" y="217170"/>
                  </a:lnTo>
                  <a:lnTo>
                    <a:pt x="441960" y="199390"/>
                  </a:lnTo>
                  <a:close/>
                </a:path>
                <a:path w="1113789" h="530860">
                  <a:moveTo>
                    <a:pt x="506730" y="297180"/>
                  </a:moveTo>
                  <a:lnTo>
                    <a:pt x="499110" y="280670"/>
                  </a:lnTo>
                  <a:lnTo>
                    <a:pt x="430530" y="312420"/>
                  </a:lnTo>
                  <a:lnTo>
                    <a:pt x="438150" y="328930"/>
                  </a:lnTo>
                  <a:lnTo>
                    <a:pt x="506730" y="297180"/>
                  </a:lnTo>
                  <a:close/>
                </a:path>
                <a:path w="1113789" h="530860">
                  <a:moveTo>
                    <a:pt x="627380" y="241300"/>
                  </a:moveTo>
                  <a:lnTo>
                    <a:pt x="619747" y="223520"/>
                  </a:lnTo>
                  <a:lnTo>
                    <a:pt x="556882" y="253796"/>
                  </a:lnTo>
                  <a:lnTo>
                    <a:pt x="494030" y="223520"/>
                  </a:lnTo>
                  <a:lnTo>
                    <a:pt x="485140" y="241300"/>
                  </a:lnTo>
                  <a:lnTo>
                    <a:pt x="554990" y="273050"/>
                  </a:lnTo>
                  <a:lnTo>
                    <a:pt x="556882" y="268922"/>
                  </a:lnTo>
                  <a:lnTo>
                    <a:pt x="558800" y="273050"/>
                  </a:lnTo>
                  <a:lnTo>
                    <a:pt x="627380" y="241300"/>
                  </a:lnTo>
                  <a:close/>
                </a:path>
                <a:path w="1113789" h="530860">
                  <a:moveTo>
                    <a:pt x="683260" y="312420"/>
                  </a:moveTo>
                  <a:lnTo>
                    <a:pt x="614680" y="280670"/>
                  </a:lnTo>
                  <a:lnTo>
                    <a:pt x="605790" y="297180"/>
                  </a:lnTo>
                  <a:lnTo>
                    <a:pt x="674370" y="328930"/>
                  </a:lnTo>
                  <a:lnTo>
                    <a:pt x="683260" y="312420"/>
                  </a:lnTo>
                  <a:close/>
                </a:path>
                <a:path w="1113789" h="530860">
                  <a:moveTo>
                    <a:pt x="748030" y="185420"/>
                  </a:moveTo>
                  <a:lnTo>
                    <a:pt x="740410" y="167640"/>
                  </a:lnTo>
                  <a:lnTo>
                    <a:pt x="670560" y="199390"/>
                  </a:lnTo>
                  <a:lnTo>
                    <a:pt x="679450" y="217170"/>
                  </a:lnTo>
                  <a:lnTo>
                    <a:pt x="748030" y="185420"/>
                  </a:lnTo>
                  <a:close/>
                </a:path>
                <a:path w="1113789" h="530860">
                  <a:moveTo>
                    <a:pt x="803910" y="368300"/>
                  </a:moveTo>
                  <a:lnTo>
                    <a:pt x="734060" y="336550"/>
                  </a:lnTo>
                  <a:lnTo>
                    <a:pt x="726440" y="353060"/>
                  </a:lnTo>
                  <a:lnTo>
                    <a:pt x="795020" y="386080"/>
                  </a:lnTo>
                  <a:lnTo>
                    <a:pt x="803910" y="368300"/>
                  </a:lnTo>
                  <a:close/>
                </a:path>
                <a:path w="1113789" h="530860">
                  <a:moveTo>
                    <a:pt x="868680" y="129540"/>
                  </a:moveTo>
                  <a:lnTo>
                    <a:pt x="859790" y="111760"/>
                  </a:lnTo>
                  <a:lnTo>
                    <a:pt x="791210" y="143510"/>
                  </a:lnTo>
                  <a:lnTo>
                    <a:pt x="800100" y="161290"/>
                  </a:lnTo>
                  <a:lnTo>
                    <a:pt x="868680" y="129540"/>
                  </a:lnTo>
                  <a:close/>
                </a:path>
                <a:path w="1113789" h="530860">
                  <a:moveTo>
                    <a:pt x="923290" y="425450"/>
                  </a:moveTo>
                  <a:lnTo>
                    <a:pt x="854710" y="392430"/>
                  </a:lnTo>
                  <a:lnTo>
                    <a:pt x="847090" y="410210"/>
                  </a:lnTo>
                  <a:lnTo>
                    <a:pt x="915670" y="441960"/>
                  </a:lnTo>
                  <a:lnTo>
                    <a:pt x="923290" y="425450"/>
                  </a:lnTo>
                  <a:close/>
                </a:path>
                <a:path w="1113789" h="530860">
                  <a:moveTo>
                    <a:pt x="989330" y="72390"/>
                  </a:moveTo>
                  <a:lnTo>
                    <a:pt x="980440" y="55880"/>
                  </a:lnTo>
                  <a:lnTo>
                    <a:pt x="911860" y="87630"/>
                  </a:lnTo>
                  <a:lnTo>
                    <a:pt x="920750" y="105410"/>
                  </a:lnTo>
                  <a:lnTo>
                    <a:pt x="989330" y="72390"/>
                  </a:lnTo>
                  <a:close/>
                </a:path>
                <a:path w="1113789" h="530860">
                  <a:moveTo>
                    <a:pt x="1043940" y="481330"/>
                  </a:moveTo>
                  <a:lnTo>
                    <a:pt x="975360" y="448310"/>
                  </a:lnTo>
                  <a:lnTo>
                    <a:pt x="967740" y="466090"/>
                  </a:lnTo>
                  <a:lnTo>
                    <a:pt x="1036320" y="497840"/>
                  </a:lnTo>
                  <a:lnTo>
                    <a:pt x="1043940" y="481330"/>
                  </a:lnTo>
                  <a:close/>
                </a:path>
                <a:path w="1113789" h="530860">
                  <a:moveTo>
                    <a:pt x="1108710" y="16510"/>
                  </a:moveTo>
                  <a:lnTo>
                    <a:pt x="1101090" y="0"/>
                  </a:lnTo>
                  <a:lnTo>
                    <a:pt x="1032510" y="31750"/>
                  </a:lnTo>
                  <a:lnTo>
                    <a:pt x="1040130" y="48260"/>
                  </a:lnTo>
                  <a:lnTo>
                    <a:pt x="1108710" y="16510"/>
                  </a:lnTo>
                  <a:close/>
                </a:path>
                <a:path w="1113789" h="530860">
                  <a:moveTo>
                    <a:pt x="1113790" y="513080"/>
                  </a:moveTo>
                  <a:lnTo>
                    <a:pt x="1096010" y="505460"/>
                  </a:lnTo>
                  <a:lnTo>
                    <a:pt x="1087120" y="521970"/>
                  </a:lnTo>
                  <a:lnTo>
                    <a:pt x="1106170" y="530860"/>
                  </a:lnTo>
                  <a:lnTo>
                    <a:pt x="1113790" y="5130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904490" y="3175000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0" y="514350"/>
                  </a:lnTo>
                  <a:lnTo>
                    <a:pt x="361950" y="1028700"/>
                  </a:lnTo>
                  <a:lnTo>
                    <a:pt x="725170" y="514350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904490" y="3175000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725170" y="514350"/>
                  </a:lnTo>
                  <a:lnTo>
                    <a:pt x="361950" y="1028700"/>
                  </a:lnTo>
                  <a:lnTo>
                    <a:pt x="0" y="514350"/>
                  </a:lnTo>
                  <a:lnTo>
                    <a:pt x="3619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90520" y="3200399"/>
              <a:ext cx="740410" cy="990600"/>
            </a:xfrm>
            <a:custGeom>
              <a:avLst/>
              <a:gdLst/>
              <a:ahLst/>
              <a:cxnLst/>
              <a:rect l="l" t="t" r="r" b="b"/>
              <a:pathLst>
                <a:path w="740410" h="990600">
                  <a:moveTo>
                    <a:pt x="76200" y="476250"/>
                  </a:moveTo>
                  <a:lnTo>
                    <a:pt x="0" y="476250"/>
                  </a:lnTo>
                  <a:lnTo>
                    <a:pt x="0" y="495300"/>
                  </a:lnTo>
                  <a:lnTo>
                    <a:pt x="76200" y="495300"/>
                  </a:lnTo>
                  <a:lnTo>
                    <a:pt x="76200" y="476250"/>
                  </a:lnTo>
                  <a:close/>
                </a:path>
                <a:path w="740410" h="990600">
                  <a:moveTo>
                    <a:pt x="209550" y="476250"/>
                  </a:moveTo>
                  <a:lnTo>
                    <a:pt x="133350" y="476250"/>
                  </a:lnTo>
                  <a:lnTo>
                    <a:pt x="133350" y="495300"/>
                  </a:lnTo>
                  <a:lnTo>
                    <a:pt x="209550" y="495300"/>
                  </a:lnTo>
                  <a:lnTo>
                    <a:pt x="209550" y="476250"/>
                  </a:lnTo>
                  <a:close/>
                </a:path>
                <a:path w="740410" h="990600">
                  <a:moveTo>
                    <a:pt x="341630" y="476250"/>
                  </a:moveTo>
                  <a:lnTo>
                    <a:pt x="265430" y="476250"/>
                  </a:lnTo>
                  <a:lnTo>
                    <a:pt x="265430" y="495300"/>
                  </a:lnTo>
                  <a:lnTo>
                    <a:pt x="341630" y="495300"/>
                  </a:lnTo>
                  <a:lnTo>
                    <a:pt x="341630" y="476250"/>
                  </a:lnTo>
                  <a:close/>
                </a:path>
                <a:path w="740410" h="990600">
                  <a:moveTo>
                    <a:pt x="386080" y="929640"/>
                  </a:moveTo>
                  <a:lnTo>
                    <a:pt x="367030" y="929640"/>
                  </a:lnTo>
                  <a:lnTo>
                    <a:pt x="367030" y="990600"/>
                  </a:lnTo>
                  <a:lnTo>
                    <a:pt x="386080" y="990600"/>
                  </a:lnTo>
                  <a:lnTo>
                    <a:pt x="386080" y="929640"/>
                  </a:lnTo>
                  <a:close/>
                </a:path>
                <a:path w="740410" h="990600">
                  <a:moveTo>
                    <a:pt x="386080" y="797560"/>
                  </a:moveTo>
                  <a:lnTo>
                    <a:pt x="367030" y="797560"/>
                  </a:lnTo>
                  <a:lnTo>
                    <a:pt x="367030" y="872490"/>
                  </a:lnTo>
                  <a:lnTo>
                    <a:pt x="386080" y="872490"/>
                  </a:lnTo>
                  <a:lnTo>
                    <a:pt x="386080" y="797560"/>
                  </a:lnTo>
                  <a:close/>
                </a:path>
                <a:path w="740410" h="990600">
                  <a:moveTo>
                    <a:pt x="386080" y="664210"/>
                  </a:moveTo>
                  <a:lnTo>
                    <a:pt x="367030" y="664210"/>
                  </a:lnTo>
                  <a:lnTo>
                    <a:pt x="367030" y="740410"/>
                  </a:lnTo>
                  <a:lnTo>
                    <a:pt x="386080" y="740410"/>
                  </a:lnTo>
                  <a:lnTo>
                    <a:pt x="386080" y="664210"/>
                  </a:lnTo>
                  <a:close/>
                </a:path>
                <a:path w="740410" h="990600">
                  <a:moveTo>
                    <a:pt x="386080" y="530860"/>
                  </a:moveTo>
                  <a:lnTo>
                    <a:pt x="367030" y="530860"/>
                  </a:lnTo>
                  <a:lnTo>
                    <a:pt x="367030" y="607060"/>
                  </a:lnTo>
                  <a:lnTo>
                    <a:pt x="386080" y="607060"/>
                  </a:lnTo>
                  <a:lnTo>
                    <a:pt x="386080" y="530860"/>
                  </a:lnTo>
                  <a:close/>
                </a:path>
                <a:path w="740410" h="990600">
                  <a:moveTo>
                    <a:pt x="386080" y="265430"/>
                  </a:moveTo>
                  <a:lnTo>
                    <a:pt x="367030" y="265430"/>
                  </a:lnTo>
                  <a:lnTo>
                    <a:pt x="367030" y="341630"/>
                  </a:lnTo>
                  <a:lnTo>
                    <a:pt x="386080" y="341630"/>
                  </a:lnTo>
                  <a:lnTo>
                    <a:pt x="386080" y="265430"/>
                  </a:lnTo>
                  <a:close/>
                </a:path>
                <a:path w="740410" h="990600">
                  <a:moveTo>
                    <a:pt x="386080" y="133350"/>
                  </a:moveTo>
                  <a:lnTo>
                    <a:pt x="367030" y="133350"/>
                  </a:lnTo>
                  <a:lnTo>
                    <a:pt x="367030" y="208280"/>
                  </a:lnTo>
                  <a:lnTo>
                    <a:pt x="386080" y="208280"/>
                  </a:lnTo>
                  <a:lnTo>
                    <a:pt x="386080" y="133350"/>
                  </a:lnTo>
                  <a:close/>
                </a:path>
                <a:path w="740410" h="990600">
                  <a:moveTo>
                    <a:pt x="386080" y="0"/>
                  </a:moveTo>
                  <a:lnTo>
                    <a:pt x="367030" y="0"/>
                  </a:lnTo>
                  <a:lnTo>
                    <a:pt x="367030" y="76200"/>
                  </a:lnTo>
                  <a:lnTo>
                    <a:pt x="386080" y="76200"/>
                  </a:lnTo>
                  <a:lnTo>
                    <a:pt x="386080" y="0"/>
                  </a:lnTo>
                  <a:close/>
                </a:path>
                <a:path w="740410" h="990600">
                  <a:moveTo>
                    <a:pt x="474980" y="476250"/>
                  </a:moveTo>
                  <a:lnTo>
                    <a:pt x="448310" y="476250"/>
                  </a:lnTo>
                  <a:lnTo>
                    <a:pt x="448310" y="419100"/>
                  </a:lnTo>
                  <a:lnTo>
                    <a:pt x="386080" y="419100"/>
                  </a:lnTo>
                  <a:lnTo>
                    <a:pt x="386080" y="398780"/>
                  </a:lnTo>
                  <a:lnTo>
                    <a:pt x="367030" y="398780"/>
                  </a:lnTo>
                  <a:lnTo>
                    <a:pt x="367030" y="474980"/>
                  </a:lnTo>
                  <a:lnTo>
                    <a:pt x="375920" y="474980"/>
                  </a:lnTo>
                  <a:lnTo>
                    <a:pt x="375920" y="490220"/>
                  </a:lnTo>
                  <a:lnTo>
                    <a:pt x="398780" y="490220"/>
                  </a:lnTo>
                  <a:lnTo>
                    <a:pt x="398780" y="495300"/>
                  </a:lnTo>
                  <a:lnTo>
                    <a:pt x="474980" y="495300"/>
                  </a:lnTo>
                  <a:lnTo>
                    <a:pt x="474980" y="476250"/>
                  </a:lnTo>
                  <a:close/>
                </a:path>
                <a:path w="740410" h="990600">
                  <a:moveTo>
                    <a:pt x="607060" y="476250"/>
                  </a:moveTo>
                  <a:lnTo>
                    <a:pt x="532130" y="476250"/>
                  </a:lnTo>
                  <a:lnTo>
                    <a:pt x="532130" y="495300"/>
                  </a:lnTo>
                  <a:lnTo>
                    <a:pt x="607060" y="495300"/>
                  </a:lnTo>
                  <a:lnTo>
                    <a:pt x="607060" y="476250"/>
                  </a:lnTo>
                  <a:close/>
                </a:path>
                <a:path w="740410" h="990600">
                  <a:moveTo>
                    <a:pt x="740410" y="476250"/>
                  </a:moveTo>
                  <a:lnTo>
                    <a:pt x="664210" y="476250"/>
                  </a:lnTo>
                  <a:lnTo>
                    <a:pt x="664210" y="495300"/>
                  </a:lnTo>
                  <a:lnTo>
                    <a:pt x="740410" y="495300"/>
                  </a:lnTo>
                  <a:lnTo>
                    <a:pt x="740410" y="4762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266440" y="3619500"/>
              <a:ext cx="72390" cy="71120"/>
            </a:xfrm>
            <a:custGeom>
              <a:avLst/>
              <a:gdLst/>
              <a:ahLst/>
              <a:cxnLst/>
              <a:rect l="l" t="t" r="r" b="b"/>
              <a:pathLst>
                <a:path w="72389" h="71120">
                  <a:moveTo>
                    <a:pt x="35560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2389" y="0"/>
                  </a:lnTo>
                  <a:lnTo>
                    <a:pt x="72389" y="71119"/>
                  </a:lnTo>
                  <a:lnTo>
                    <a:pt x="35560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58469" y="3539490"/>
            <a:ext cx="1108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sang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97070" y="3409950"/>
            <a:ext cx="2790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Diagonais perpendiculares.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8469" y="2167890"/>
            <a:ext cx="199326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P</a:t>
            </a:r>
            <a:r>
              <a:rPr sz="2400" spc="5" dirty="0">
                <a:latin typeface="Trebuchet MS"/>
                <a:cs typeface="Trebuchet MS"/>
              </a:rPr>
              <a:t>a</a:t>
            </a:r>
            <a:r>
              <a:rPr sz="2400" spc="-5" dirty="0">
                <a:latin typeface="Trebuchet MS"/>
                <a:cs typeface="Trebuchet MS"/>
              </a:rPr>
              <a:t>ra</a:t>
            </a:r>
            <a:r>
              <a:rPr sz="2400" dirty="0">
                <a:latin typeface="Trebuchet MS"/>
                <a:cs typeface="Trebuchet MS"/>
              </a:rPr>
              <a:t>le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g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15" dirty="0">
                <a:latin typeface="Trebuchet MS"/>
                <a:cs typeface="Trebuchet MS"/>
              </a:rPr>
              <a:t>a</a:t>
            </a:r>
            <a:r>
              <a:rPr sz="2400" spc="5" dirty="0">
                <a:latin typeface="Trebuchet MS"/>
                <a:cs typeface="Trebuchet MS"/>
              </a:rPr>
              <a:t>m</a:t>
            </a:r>
            <a:r>
              <a:rPr sz="2400" dirty="0">
                <a:latin typeface="Trebuchet MS"/>
                <a:cs typeface="Trebuchet MS"/>
              </a:rPr>
              <a:t>o  </a:t>
            </a:r>
            <a:r>
              <a:rPr sz="2400" spc="-10" dirty="0">
                <a:latin typeface="Trebuchet MS"/>
                <a:cs typeface="Trebuchet MS"/>
              </a:rPr>
              <a:t>obliquângulo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425640" y="2244089"/>
            <a:ext cx="1931035" cy="640080"/>
            <a:chOff x="2425640" y="2244089"/>
            <a:chExt cx="1931035" cy="640080"/>
          </a:xfrm>
        </p:grpSpPr>
        <p:sp>
          <p:nvSpPr>
            <p:cNvPr id="21" name="object 21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435860" y="2244089"/>
              <a:ext cx="1910080" cy="640080"/>
            </a:xfrm>
            <a:custGeom>
              <a:avLst/>
              <a:gdLst/>
              <a:ahLst/>
              <a:cxnLst/>
              <a:rect l="l" t="t" r="r" b="b"/>
              <a:pathLst>
                <a:path w="1910079" h="640080">
                  <a:moveTo>
                    <a:pt x="12700" y="635000"/>
                  </a:moveTo>
                  <a:lnTo>
                    <a:pt x="6350" y="615950"/>
                  </a:lnTo>
                  <a:lnTo>
                    <a:pt x="0" y="618490"/>
                  </a:lnTo>
                  <a:lnTo>
                    <a:pt x="5080" y="636270"/>
                  </a:lnTo>
                  <a:lnTo>
                    <a:pt x="12700" y="635000"/>
                  </a:lnTo>
                  <a:close/>
                </a:path>
                <a:path w="1910079" h="640080">
                  <a:moveTo>
                    <a:pt x="139700" y="594360"/>
                  </a:moveTo>
                  <a:lnTo>
                    <a:pt x="133350" y="575310"/>
                  </a:lnTo>
                  <a:lnTo>
                    <a:pt x="60960" y="599440"/>
                  </a:lnTo>
                  <a:lnTo>
                    <a:pt x="67310" y="617220"/>
                  </a:lnTo>
                  <a:lnTo>
                    <a:pt x="139700" y="594360"/>
                  </a:lnTo>
                  <a:close/>
                </a:path>
                <a:path w="1910079" h="640080">
                  <a:moveTo>
                    <a:pt x="265430" y="553720"/>
                  </a:moveTo>
                  <a:lnTo>
                    <a:pt x="260350" y="534670"/>
                  </a:lnTo>
                  <a:lnTo>
                    <a:pt x="187960" y="558800"/>
                  </a:lnTo>
                  <a:lnTo>
                    <a:pt x="193040" y="576580"/>
                  </a:lnTo>
                  <a:lnTo>
                    <a:pt x="265430" y="553720"/>
                  </a:lnTo>
                  <a:close/>
                </a:path>
                <a:path w="1910079" h="640080">
                  <a:moveTo>
                    <a:pt x="392430" y="513080"/>
                  </a:moveTo>
                  <a:lnTo>
                    <a:pt x="386080" y="495300"/>
                  </a:lnTo>
                  <a:lnTo>
                    <a:pt x="313690" y="518160"/>
                  </a:lnTo>
                  <a:lnTo>
                    <a:pt x="320040" y="535940"/>
                  </a:lnTo>
                  <a:lnTo>
                    <a:pt x="392430" y="513080"/>
                  </a:lnTo>
                  <a:close/>
                </a:path>
                <a:path w="1910079" h="640080">
                  <a:moveTo>
                    <a:pt x="518160" y="472440"/>
                  </a:moveTo>
                  <a:lnTo>
                    <a:pt x="513080" y="454660"/>
                  </a:lnTo>
                  <a:lnTo>
                    <a:pt x="440690" y="477520"/>
                  </a:lnTo>
                  <a:lnTo>
                    <a:pt x="445770" y="495300"/>
                  </a:lnTo>
                  <a:lnTo>
                    <a:pt x="518160" y="472440"/>
                  </a:lnTo>
                  <a:close/>
                </a:path>
                <a:path w="1910079" h="640080">
                  <a:moveTo>
                    <a:pt x="547370" y="41910"/>
                  </a:moveTo>
                  <a:lnTo>
                    <a:pt x="483870" y="0"/>
                  </a:lnTo>
                  <a:lnTo>
                    <a:pt x="473710" y="16510"/>
                  </a:lnTo>
                  <a:lnTo>
                    <a:pt x="537210" y="58420"/>
                  </a:lnTo>
                  <a:lnTo>
                    <a:pt x="547370" y="41910"/>
                  </a:lnTo>
                  <a:close/>
                </a:path>
                <a:path w="1910079" h="640080">
                  <a:moveTo>
                    <a:pt x="645160" y="431800"/>
                  </a:moveTo>
                  <a:lnTo>
                    <a:pt x="638810" y="414020"/>
                  </a:lnTo>
                  <a:lnTo>
                    <a:pt x="566420" y="436880"/>
                  </a:lnTo>
                  <a:lnTo>
                    <a:pt x="572770" y="454660"/>
                  </a:lnTo>
                  <a:lnTo>
                    <a:pt x="645160" y="431800"/>
                  </a:lnTo>
                  <a:close/>
                </a:path>
                <a:path w="1910079" h="640080">
                  <a:moveTo>
                    <a:pt x="659130" y="114300"/>
                  </a:moveTo>
                  <a:lnTo>
                    <a:pt x="594360" y="73660"/>
                  </a:lnTo>
                  <a:lnTo>
                    <a:pt x="584200" y="88900"/>
                  </a:lnTo>
                  <a:lnTo>
                    <a:pt x="647700" y="130810"/>
                  </a:lnTo>
                  <a:lnTo>
                    <a:pt x="659130" y="114300"/>
                  </a:lnTo>
                  <a:close/>
                </a:path>
                <a:path w="1910079" h="640080">
                  <a:moveTo>
                    <a:pt x="769620" y="187960"/>
                  </a:moveTo>
                  <a:lnTo>
                    <a:pt x="706120" y="146050"/>
                  </a:lnTo>
                  <a:lnTo>
                    <a:pt x="695960" y="161290"/>
                  </a:lnTo>
                  <a:lnTo>
                    <a:pt x="759460" y="203200"/>
                  </a:lnTo>
                  <a:lnTo>
                    <a:pt x="769620" y="187960"/>
                  </a:lnTo>
                  <a:close/>
                </a:path>
                <a:path w="1910079" h="640080">
                  <a:moveTo>
                    <a:pt x="772160" y="391160"/>
                  </a:moveTo>
                  <a:lnTo>
                    <a:pt x="765810" y="373380"/>
                  </a:lnTo>
                  <a:lnTo>
                    <a:pt x="693420" y="396240"/>
                  </a:lnTo>
                  <a:lnTo>
                    <a:pt x="699770" y="414020"/>
                  </a:lnTo>
                  <a:lnTo>
                    <a:pt x="772160" y="391160"/>
                  </a:lnTo>
                  <a:close/>
                </a:path>
                <a:path w="1910079" h="640080">
                  <a:moveTo>
                    <a:pt x="881380" y="260350"/>
                  </a:moveTo>
                  <a:lnTo>
                    <a:pt x="817880" y="218440"/>
                  </a:lnTo>
                  <a:lnTo>
                    <a:pt x="806450" y="234950"/>
                  </a:lnTo>
                  <a:lnTo>
                    <a:pt x="871207" y="275590"/>
                  </a:lnTo>
                  <a:lnTo>
                    <a:pt x="881380" y="260350"/>
                  </a:lnTo>
                  <a:close/>
                </a:path>
                <a:path w="1910079" h="640080">
                  <a:moveTo>
                    <a:pt x="897890" y="350520"/>
                  </a:moveTo>
                  <a:lnTo>
                    <a:pt x="892810" y="332740"/>
                  </a:lnTo>
                  <a:lnTo>
                    <a:pt x="820407" y="355600"/>
                  </a:lnTo>
                  <a:lnTo>
                    <a:pt x="825500" y="374650"/>
                  </a:lnTo>
                  <a:lnTo>
                    <a:pt x="897890" y="350520"/>
                  </a:lnTo>
                  <a:close/>
                </a:path>
                <a:path w="1910079" h="640080">
                  <a:moveTo>
                    <a:pt x="1024890" y="309880"/>
                  </a:moveTo>
                  <a:lnTo>
                    <a:pt x="1018540" y="292100"/>
                  </a:lnTo>
                  <a:lnTo>
                    <a:pt x="958850" y="310959"/>
                  </a:lnTo>
                  <a:lnTo>
                    <a:pt x="928370" y="290830"/>
                  </a:lnTo>
                  <a:lnTo>
                    <a:pt x="918210" y="307340"/>
                  </a:lnTo>
                  <a:lnTo>
                    <a:pt x="950772" y="328841"/>
                  </a:lnTo>
                  <a:lnTo>
                    <a:pt x="952500" y="334010"/>
                  </a:lnTo>
                  <a:lnTo>
                    <a:pt x="956564" y="332663"/>
                  </a:lnTo>
                  <a:lnTo>
                    <a:pt x="981710" y="349250"/>
                  </a:lnTo>
                  <a:lnTo>
                    <a:pt x="991870" y="332740"/>
                  </a:lnTo>
                  <a:lnTo>
                    <a:pt x="979932" y="324866"/>
                  </a:lnTo>
                  <a:lnTo>
                    <a:pt x="1024890" y="309880"/>
                  </a:lnTo>
                  <a:close/>
                </a:path>
                <a:path w="1910079" h="640080">
                  <a:moveTo>
                    <a:pt x="1103630" y="405130"/>
                  </a:moveTo>
                  <a:lnTo>
                    <a:pt x="1040130" y="363220"/>
                  </a:lnTo>
                  <a:lnTo>
                    <a:pt x="1029970" y="379730"/>
                  </a:lnTo>
                  <a:lnTo>
                    <a:pt x="1093470" y="421640"/>
                  </a:lnTo>
                  <a:lnTo>
                    <a:pt x="1103630" y="405130"/>
                  </a:lnTo>
                  <a:close/>
                </a:path>
                <a:path w="1910079" h="640080">
                  <a:moveTo>
                    <a:pt x="1150620" y="270510"/>
                  </a:moveTo>
                  <a:lnTo>
                    <a:pt x="1145540" y="251460"/>
                  </a:lnTo>
                  <a:lnTo>
                    <a:pt x="1073150" y="275590"/>
                  </a:lnTo>
                  <a:lnTo>
                    <a:pt x="1078230" y="293370"/>
                  </a:lnTo>
                  <a:lnTo>
                    <a:pt x="1150620" y="270510"/>
                  </a:lnTo>
                  <a:close/>
                </a:path>
                <a:path w="1910079" h="640080">
                  <a:moveTo>
                    <a:pt x="1214120" y="478790"/>
                  </a:moveTo>
                  <a:lnTo>
                    <a:pt x="1150620" y="436880"/>
                  </a:lnTo>
                  <a:lnTo>
                    <a:pt x="1140460" y="452120"/>
                  </a:lnTo>
                  <a:lnTo>
                    <a:pt x="1203960" y="494030"/>
                  </a:lnTo>
                  <a:lnTo>
                    <a:pt x="1214120" y="478790"/>
                  </a:lnTo>
                  <a:close/>
                </a:path>
                <a:path w="1910079" h="640080">
                  <a:moveTo>
                    <a:pt x="1277620" y="229870"/>
                  </a:moveTo>
                  <a:lnTo>
                    <a:pt x="1272540" y="212090"/>
                  </a:lnTo>
                  <a:lnTo>
                    <a:pt x="1200150" y="234950"/>
                  </a:lnTo>
                  <a:lnTo>
                    <a:pt x="1205230" y="252730"/>
                  </a:lnTo>
                  <a:lnTo>
                    <a:pt x="1277620" y="229870"/>
                  </a:lnTo>
                  <a:close/>
                </a:path>
                <a:path w="1910079" h="640080">
                  <a:moveTo>
                    <a:pt x="1325880" y="551180"/>
                  </a:moveTo>
                  <a:lnTo>
                    <a:pt x="1262380" y="509270"/>
                  </a:lnTo>
                  <a:lnTo>
                    <a:pt x="1252220" y="524510"/>
                  </a:lnTo>
                  <a:lnTo>
                    <a:pt x="1315720" y="566420"/>
                  </a:lnTo>
                  <a:lnTo>
                    <a:pt x="1325880" y="551180"/>
                  </a:lnTo>
                  <a:close/>
                </a:path>
                <a:path w="1910079" h="640080">
                  <a:moveTo>
                    <a:pt x="1404620" y="189230"/>
                  </a:moveTo>
                  <a:lnTo>
                    <a:pt x="1398270" y="171450"/>
                  </a:lnTo>
                  <a:lnTo>
                    <a:pt x="1325880" y="194310"/>
                  </a:lnTo>
                  <a:lnTo>
                    <a:pt x="1332230" y="212090"/>
                  </a:lnTo>
                  <a:lnTo>
                    <a:pt x="1404620" y="189230"/>
                  </a:lnTo>
                  <a:close/>
                </a:path>
                <a:path w="1910079" h="640080">
                  <a:moveTo>
                    <a:pt x="1437640" y="623570"/>
                  </a:moveTo>
                  <a:lnTo>
                    <a:pt x="1374140" y="581660"/>
                  </a:lnTo>
                  <a:lnTo>
                    <a:pt x="1362710" y="598170"/>
                  </a:lnTo>
                  <a:lnTo>
                    <a:pt x="1426210" y="640080"/>
                  </a:lnTo>
                  <a:lnTo>
                    <a:pt x="1437640" y="623570"/>
                  </a:lnTo>
                  <a:close/>
                </a:path>
                <a:path w="1910079" h="640080">
                  <a:moveTo>
                    <a:pt x="1530350" y="148590"/>
                  </a:moveTo>
                  <a:lnTo>
                    <a:pt x="1525270" y="130810"/>
                  </a:lnTo>
                  <a:lnTo>
                    <a:pt x="1452880" y="153670"/>
                  </a:lnTo>
                  <a:lnTo>
                    <a:pt x="1459230" y="171450"/>
                  </a:lnTo>
                  <a:lnTo>
                    <a:pt x="1530350" y="148590"/>
                  </a:lnTo>
                  <a:close/>
                </a:path>
                <a:path w="1910079" h="640080">
                  <a:moveTo>
                    <a:pt x="1657350" y="107950"/>
                  </a:moveTo>
                  <a:lnTo>
                    <a:pt x="1651000" y="90170"/>
                  </a:lnTo>
                  <a:lnTo>
                    <a:pt x="1578610" y="113030"/>
                  </a:lnTo>
                  <a:lnTo>
                    <a:pt x="1584960" y="130810"/>
                  </a:lnTo>
                  <a:lnTo>
                    <a:pt x="1657350" y="107950"/>
                  </a:lnTo>
                  <a:close/>
                </a:path>
                <a:path w="1910079" h="640080">
                  <a:moveTo>
                    <a:pt x="1784350" y="67310"/>
                  </a:moveTo>
                  <a:lnTo>
                    <a:pt x="1778000" y="49530"/>
                  </a:lnTo>
                  <a:lnTo>
                    <a:pt x="1705610" y="72390"/>
                  </a:lnTo>
                  <a:lnTo>
                    <a:pt x="1711960" y="91440"/>
                  </a:lnTo>
                  <a:lnTo>
                    <a:pt x="1784350" y="67310"/>
                  </a:lnTo>
                  <a:close/>
                </a:path>
                <a:path w="1910079" h="640080">
                  <a:moveTo>
                    <a:pt x="1910080" y="26670"/>
                  </a:moveTo>
                  <a:lnTo>
                    <a:pt x="1905000" y="8890"/>
                  </a:lnTo>
                  <a:lnTo>
                    <a:pt x="1832610" y="31750"/>
                  </a:lnTo>
                  <a:lnTo>
                    <a:pt x="1837690" y="50800"/>
                  </a:lnTo>
                  <a:lnTo>
                    <a:pt x="1910080" y="266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497070" y="2252979"/>
            <a:ext cx="30118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Diagonais com comprimentos  diferentes.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20870" y="829309"/>
            <a:ext cx="1311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5" dirty="0">
                <a:solidFill>
                  <a:srgbClr val="6698FF"/>
                </a:solidFill>
                <a:latin typeface="Trebuchet MS"/>
                <a:cs typeface="Trebuchet MS"/>
              </a:rPr>
              <a:t>D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i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ag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o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na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i</a:t>
            </a:r>
            <a:r>
              <a:rPr sz="2400" dirty="0">
                <a:solidFill>
                  <a:srgbClr val="6698FF"/>
                </a:solidFill>
                <a:latin typeface="Trebuchet MS"/>
                <a:cs typeface="Trebuchet MS"/>
              </a:rPr>
              <a:t>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90519" y="5638800"/>
              <a:ext cx="647700" cy="647700"/>
            </a:xfrm>
            <a:custGeom>
              <a:avLst/>
              <a:gdLst/>
              <a:ahLst/>
              <a:cxnLst/>
              <a:rect l="l" t="t" r="r" b="b"/>
              <a:pathLst>
                <a:path w="647700" h="647700">
                  <a:moveTo>
                    <a:pt x="647700" y="0"/>
                  </a:moveTo>
                  <a:lnTo>
                    <a:pt x="0" y="0"/>
                  </a:lnTo>
                  <a:lnTo>
                    <a:pt x="0" y="647700"/>
                  </a:lnTo>
                  <a:lnTo>
                    <a:pt x="647700" y="64770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90519" y="5638800"/>
              <a:ext cx="647700" cy="647700"/>
            </a:xfrm>
            <a:custGeom>
              <a:avLst/>
              <a:gdLst/>
              <a:ahLst/>
              <a:cxnLst/>
              <a:rect l="l" t="t" r="r" b="b"/>
              <a:pathLst>
                <a:path w="647700" h="647700">
                  <a:moveTo>
                    <a:pt x="323850" y="647700"/>
                  </a:moveTo>
                  <a:lnTo>
                    <a:pt x="0" y="647700"/>
                  </a:lnTo>
                  <a:lnTo>
                    <a:pt x="0" y="0"/>
                  </a:lnTo>
                  <a:lnTo>
                    <a:pt x="647700" y="0"/>
                  </a:lnTo>
                  <a:lnTo>
                    <a:pt x="647700" y="647700"/>
                  </a:lnTo>
                  <a:lnTo>
                    <a:pt x="323850" y="6477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8469" y="5749290"/>
            <a:ext cx="1337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Qua</a:t>
            </a:r>
            <a:r>
              <a:rPr sz="2400" spc="-10" dirty="0">
                <a:latin typeface="Trebuchet MS"/>
                <a:cs typeface="Trebuchet MS"/>
              </a:rPr>
              <a:t>d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5" dirty="0">
                <a:latin typeface="Trebuchet MS"/>
                <a:cs typeface="Trebuchet MS"/>
              </a:rPr>
              <a:t>a</a:t>
            </a:r>
            <a:r>
              <a:rPr sz="2400" spc="-10" dirty="0">
                <a:latin typeface="Trebuchet MS"/>
                <a:cs typeface="Trebuchet MS"/>
              </a:rPr>
              <a:t>d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7070" y="5706109"/>
            <a:ext cx="4376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Diagonais perpendiculares </a:t>
            </a:r>
            <a:r>
              <a:rPr sz="1800" dirty="0">
                <a:latin typeface="Trebuchet MS"/>
                <a:cs typeface="Trebuchet MS"/>
              </a:rPr>
              <a:t>e </a:t>
            </a:r>
            <a:r>
              <a:rPr sz="1800" spc="-5" dirty="0">
                <a:latin typeface="Trebuchet MS"/>
                <a:cs typeface="Trebuchet MS"/>
              </a:rPr>
              <a:t>com </a:t>
            </a:r>
            <a:r>
              <a:rPr sz="1800" dirty="0">
                <a:latin typeface="Trebuchet MS"/>
                <a:cs typeface="Trebuchet MS"/>
              </a:rPr>
              <a:t>o</a:t>
            </a:r>
            <a:r>
              <a:rPr sz="1800" spc="1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mesmo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7070" y="5980429"/>
            <a:ext cx="1471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comprimento.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692082" y="3161982"/>
            <a:ext cx="1130935" cy="3108325"/>
            <a:chOff x="2692082" y="3161982"/>
            <a:chExt cx="1130935" cy="3108325"/>
          </a:xfrm>
        </p:grpSpPr>
        <p:sp>
          <p:nvSpPr>
            <p:cNvPr id="13" name="object 13"/>
            <p:cNvSpPr/>
            <p:nvPr/>
          </p:nvSpPr>
          <p:spPr>
            <a:xfrm>
              <a:off x="2898140" y="5636260"/>
              <a:ext cx="627380" cy="633730"/>
            </a:xfrm>
            <a:custGeom>
              <a:avLst/>
              <a:gdLst/>
              <a:ahLst/>
              <a:cxnLst/>
              <a:rect l="l" t="t" r="r" b="b"/>
              <a:pathLst>
                <a:path w="627379" h="633729">
                  <a:moveTo>
                    <a:pt x="63500" y="586740"/>
                  </a:moveTo>
                  <a:lnTo>
                    <a:pt x="50800" y="574040"/>
                  </a:lnTo>
                  <a:lnTo>
                    <a:pt x="5080" y="619760"/>
                  </a:lnTo>
                  <a:lnTo>
                    <a:pt x="17780" y="633730"/>
                  </a:lnTo>
                  <a:lnTo>
                    <a:pt x="63500" y="586740"/>
                  </a:lnTo>
                  <a:close/>
                </a:path>
                <a:path w="627379" h="633729">
                  <a:moveTo>
                    <a:pt x="67310" y="54610"/>
                  </a:moveTo>
                  <a:lnTo>
                    <a:pt x="13970" y="0"/>
                  </a:lnTo>
                  <a:lnTo>
                    <a:pt x="0" y="13970"/>
                  </a:lnTo>
                  <a:lnTo>
                    <a:pt x="53340" y="67310"/>
                  </a:lnTo>
                  <a:lnTo>
                    <a:pt x="67310" y="54610"/>
                  </a:lnTo>
                  <a:close/>
                </a:path>
                <a:path w="627379" h="633729">
                  <a:moveTo>
                    <a:pt x="157480" y="492760"/>
                  </a:moveTo>
                  <a:lnTo>
                    <a:pt x="144780" y="480060"/>
                  </a:lnTo>
                  <a:lnTo>
                    <a:pt x="90170" y="533400"/>
                  </a:lnTo>
                  <a:lnTo>
                    <a:pt x="104140" y="547370"/>
                  </a:lnTo>
                  <a:lnTo>
                    <a:pt x="157480" y="492760"/>
                  </a:lnTo>
                  <a:close/>
                </a:path>
                <a:path w="627379" h="633729">
                  <a:moveTo>
                    <a:pt x="161290" y="148590"/>
                  </a:moveTo>
                  <a:lnTo>
                    <a:pt x="107950" y="93980"/>
                  </a:lnTo>
                  <a:lnTo>
                    <a:pt x="93980" y="107950"/>
                  </a:lnTo>
                  <a:lnTo>
                    <a:pt x="147320" y="161290"/>
                  </a:lnTo>
                  <a:lnTo>
                    <a:pt x="161290" y="148590"/>
                  </a:lnTo>
                  <a:close/>
                </a:path>
                <a:path w="627379" h="633729">
                  <a:moveTo>
                    <a:pt x="251460" y="398780"/>
                  </a:moveTo>
                  <a:lnTo>
                    <a:pt x="238760" y="386080"/>
                  </a:lnTo>
                  <a:lnTo>
                    <a:pt x="184150" y="439420"/>
                  </a:lnTo>
                  <a:lnTo>
                    <a:pt x="198120" y="453390"/>
                  </a:lnTo>
                  <a:lnTo>
                    <a:pt x="251460" y="398780"/>
                  </a:lnTo>
                  <a:close/>
                </a:path>
                <a:path w="627379" h="633729">
                  <a:moveTo>
                    <a:pt x="255270" y="242570"/>
                  </a:moveTo>
                  <a:lnTo>
                    <a:pt x="201930" y="187960"/>
                  </a:lnTo>
                  <a:lnTo>
                    <a:pt x="187960" y="201930"/>
                  </a:lnTo>
                  <a:lnTo>
                    <a:pt x="241300" y="255270"/>
                  </a:lnTo>
                  <a:lnTo>
                    <a:pt x="255270" y="242570"/>
                  </a:lnTo>
                  <a:close/>
                </a:path>
                <a:path w="627379" h="633729">
                  <a:moveTo>
                    <a:pt x="439420" y="212090"/>
                  </a:moveTo>
                  <a:lnTo>
                    <a:pt x="426720" y="198120"/>
                  </a:lnTo>
                  <a:lnTo>
                    <a:pt x="376682" y="247002"/>
                  </a:lnTo>
                  <a:lnTo>
                    <a:pt x="317500" y="186690"/>
                  </a:lnTo>
                  <a:lnTo>
                    <a:pt x="247650" y="255270"/>
                  </a:lnTo>
                  <a:lnTo>
                    <a:pt x="285115" y="292735"/>
                  </a:lnTo>
                  <a:lnTo>
                    <a:pt x="281940" y="295910"/>
                  </a:lnTo>
                  <a:lnTo>
                    <a:pt x="305104" y="319087"/>
                  </a:lnTo>
                  <a:lnTo>
                    <a:pt x="278130" y="345440"/>
                  </a:lnTo>
                  <a:lnTo>
                    <a:pt x="292100" y="359410"/>
                  </a:lnTo>
                  <a:lnTo>
                    <a:pt x="318770" y="332740"/>
                  </a:lnTo>
                  <a:lnTo>
                    <a:pt x="335280" y="349250"/>
                  </a:lnTo>
                  <a:lnTo>
                    <a:pt x="349250" y="336550"/>
                  </a:lnTo>
                  <a:lnTo>
                    <a:pt x="332295" y="319214"/>
                  </a:lnTo>
                  <a:lnTo>
                    <a:pt x="345440" y="306070"/>
                  </a:lnTo>
                  <a:lnTo>
                    <a:pt x="339991" y="300088"/>
                  </a:lnTo>
                  <a:lnTo>
                    <a:pt x="380365" y="259715"/>
                  </a:lnTo>
                  <a:lnTo>
                    <a:pt x="386080" y="265430"/>
                  </a:lnTo>
                  <a:lnTo>
                    <a:pt x="439420" y="212090"/>
                  </a:lnTo>
                  <a:close/>
                </a:path>
                <a:path w="627379" h="633729">
                  <a:moveTo>
                    <a:pt x="443230" y="430530"/>
                  </a:moveTo>
                  <a:lnTo>
                    <a:pt x="389877" y="375920"/>
                  </a:lnTo>
                  <a:lnTo>
                    <a:pt x="375920" y="389890"/>
                  </a:lnTo>
                  <a:lnTo>
                    <a:pt x="429260" y="443230"/>
                  </a:lnTo>
                  <a:lnTo>
                    <a:pt x="443230" y="430530"/>
                  </a:lnTo>
                  <a:close/>
                </a:path>
                <a:path w="627379" h="633729">
                  <a:moveTo>
                    <a:pt x="533400" y="118110"/>
                  </a:moveTo>
                  <a:lnTo>
                    <a:pt x="519430" y="104140"/>
                  </a:lnTo>
                  <a:lnTo>
                    <a:pt x="466090" y="157480"/>
                  </a:lnTo>
                  <a:lnTo>
                    <a:pt x="480060" y="171450"/>
                  </a:lnTo>
                  <a:lnTo>
                    <a:pt x="533400" y="118110"/>
                  </a:lnTo>
                  <a:close/>
                </a:path>
                <a:path w="627379" h="633729">
                  <a:moveTo>
                    <a:pt x="537210" y="524510"/>
                  </a:moveTo>
                  <a:lnTo>
                    <a:pt x="483870" y="469900"/>
                  </a:lnTo>
                  <a:lnTo>
                    <a:pt x="469900" y="483870"/>
                  </a:lnTo>
                  <a:lnTo>
                    <a:pt x="523240" y="537210"/>
                  </a:lnTo>
                  <a:lnTo>
                    <a:pt x="537210" y="524510"/>
                  </a:lnTo>
                  <a:close/>
                </a:path>
                <a:path w="627379" h="633729">
                  <a:moveTo>
                    <a:pt x="623570" y="609600"/>
                  </a:moveTo>
                  <a:lnTo>
                    <a:pt x="577850" y="563880"/>
                  </a:lnTo>
                  <a:lnTo>
                    <a:pt x="563880" y="577850"/>
                  </a:lnTo>
                  <a:lnTo>
                    <a:pt x="609600" y="623570"/>
                  </a:lnTo>
                  <a:lnTo>
                    <a:pt x="623570" y="609600"/>
                  </a:lnTo>
                  <a:close/>
                </a:path>
                <a:path w="627379" h="633729">
                  <a:moveTo>
                    <a:pt x="627380" y="24130"/>
                  </a:moveTo>
                  <a:lnTo>
                    <a:pt x="613410" y="10160"/>
                  </a:lnTo>
                  <a:lnTo>
                    <a:pt x="560070" y="63500"/>
                  </a:lnTo>
                  <a:lnTo>
                    <a:pt x="574040" y="77470"/>
                  </a:lnTo>
                  <a:lnTo>
                    <a:pt x="627380" y="241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45790" y="5822950"/>
              <a:ext cx="137160" cy="137160"/>
            </a:xfrm>
            <a:custGeom>
              <a:avLst/>
              <a:gdLst/>
              <a:ahLst/>
              <a:cxnLst/>
              <a:rect l="l" t="t" r="r" b="b"/>
              <a:pathLst>
                <a:path w="137160" h="137160">
                  <a:moveTo>
                    <a:pt x="102870" y="102869"/>
                  </a:moveTo>
                  <a:lnTo>
                    <a:pt x="68580" y="137159"/>
                  </a:lnTo>
                  <a:lnTo>
                    <a:pt x="0" y="68580"/>
                  </a:lnTo>
                  <a:lnTo>
                    <a:pt x="69850" y="0"/>
                  </a:lnTo>
                  <a:lnTo>
                    <a:pt x="137160" y="68580"/>
                  </a:lnTo>
                  <a:lnTo>
                    <a:pt x="102870" y="10286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05100" y="4598670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1104900" y="0"/>
                  </a:moveTo>
                  <a:lnTo>
                    <a:pt x="0" y="0"/>
                  </a:lnTo>
                  <a:lnTo>
                    <a:pt x="0" y="533399"/>
                  </a:lnTo>
                  <a:lnTo>
                    <a:pt x="1104900" y="533399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705100" y="4598670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552450" y="533399"/>
                  </a:moveTo>
                  <a:lnTo>
                    <a:pt x="0" y="533399"/>
                  </a:lnTo>
                  <a:lnTo>
                    <a:pt x="0" y="0"/>
                  </a:lnTo>
                  <a:lnTo>
                    <a:pt x="1104900" y="0"/>
                  </a:lnTo>
                  <a:lnTo>
                    <a:pt x="1104900" y="533399"/>
                  </a:lnTo>
                  <a:lnTo>
                    <a:pt x="552450" y="533399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700020" y="4597400"/>
              <a:ext cx="1113790" cy="530860"/>
            </a:xfrm>
            <a:custGeom>
              <a:avLst/>
              <a:gdLst/>
              <a:ahLst/>
              <a:cxnLst/>
              <a:rect l="l" t="t" r="r" b="b"/>
              <a:pathLst>
                <a:path w="1113789" h="530860">
                  <a:moveTo>
                    <a:pt x="25400" y="521970"/>
                  </a:moveTo>
                  <a:lnTo>
                    <a:pt x="17780" y="505460"/>
                  </a:lnTo>
                  <a:lnTo>
                    <a:pt x="0" y="513080"/>
                  </a:lnTo>
                  <a:lnTo>
                    <a:pt x="7620" y="530860"/>
                  </a:lnTo>
                  <a:lnTo>
                    <a:pt x="25400" y="521970"/>
                  </a:lnTo>
                  <a:close/>
                </a:path>
                <a:path w="1113789" h="530860">
                  <a:moveTo>
                    <a:pt x="81280" y="31750"/>
                  </a:moveTo>
                  <a:lnTo>
                    <a:pt x="12700" y="0"/>
                  </a:lnTo>
                  <a:lnTo>
                    <a:pt x="3810" y="16510"/>
                  </a:lnTo>
                  <a:lnTo>
                    <a:pt x="73660" y="48260"/>
                  </a:lnTo>
                  <a:lnTo>
                    <a:pt x="81280" y="31750"/>
                  </a:lnTo>
                  <a:close/>
                </a:path>
                <a:path w="1113789" h="530860">
                  <a:moveTo>
                    <a:pt x="146050" y="466090"/>
                  </a:moveTo>
                  <a:lnTo>
                    <a:pt x="138430" y="448310"/>
                  </a:lnTo>
                  <a:lnTo>
                    <a:pt x="69850" y="481330"/>
                  </a:lnTo>
                  <a:lnTo>
                    <a:pt x="77470" y="497840"/>
                  </a:lnTo>
                  <a:lnTo>
                    <a:pt x="146050" y="466090"/>
                  </a:lnTo>
                  <a:close/>
                </a:path>
                <a:path w="1113789" h="530860">
                  <a:moveTo>
                    <a:pt x="201930" y="87630"/>
                  </a:moveTo>
                  <a:lnTo>
                    <a:pt x="133350" y="55880"/>
                  </a:lnTo>
                  <a:lnTo>
                    <a:pt x="124460" y="72390"/>
                  </a:lnTo>
                  <a:lnTo>
                    <a:pt x="193040" y="105410"/>
                  </a:lnTo>
                  <a:lnTo>
                    <a:pt x="201930" y="87630"/>
                  </a:lnTo>
                  <a:close/>
                </a:path>
                <a:path w="1113789" h="530860">
                  <a:moveTo>
                    <a:pt x="266700" y="410210"/>
                  </a:moveTo>
                  <a:lnTo>
                    <a:pt x="259080" y="392430"/>
                  </a:lnTo>
                  <a:lnTo>
                    <a:pt x="189230" y="425450"/>
                  </a:lnTo>
                  <a:lnTo>
                    <a:pt x="198120" y="441960"/>
                  </a:lnTo>
                  <a:lnTo>
                    <a:pt x="266700" y="410210"/>
                  </a:lnTo>
                  <a:close/>
                </a:path>
                <a:path w="1113789" h="530860">
                  <a:moveTo>
                    <a:pt x="321310" y="143510"/>
                  </a:moveTo>
                  <a:lnTo>
                    <a:pt x="252730" y="111760"/>
                  </a:lnTo>
                  <a:lnTo>
                    <a:pt x="245110" y="129540"/>
                  </a:lnTo>
                  <a:lnTo>
                    <a:pt x="313690" y="161290"/>
                  </a:lnTo>
                  <a:lnTo>
                    <a:pt x="321310" y="143510"/>
                  </a:lnTo>
                  <a:close/>
                </a:path>
                <a:path w="1113789" h="530860">
                  <a:moveTo>
                    <a:pt x="387350" y="353060"/>
                  </a:moveTo>
                  <a:lnTo>
                    <a:pt x="378460" y="336550"/>
                  </a:lnTo>
                  <a:lnTo>
                    <a:pt x="309880" y="368300"/>
                  </a:lnTo>
                  <a:lnTo>
                    <a:pt x="318770" y="386080"/>
                  </a:lnTo>
                  <a:lnTo>
                    <a:pt x="387350" y="353060"/>
                  </a:lnTo>
                  <a:close/>
                </a:path>
                <a:path w="1113789" h="530860">
                  <a:moveTo>
                    <a:pt x="441960" y="199390"/>
                  </a:moveTo>
                  <a:lnTo>
                    <a:pt x="373380" y="167640"/>
                  </a:lnTo>
                  <a:lnTo>
                    <a:pt x="365760" y="185420"/>
                  </a:lnTo>
                  <a:lnTo>
                    <a:pt x="434340" y="217170"/>
                  </a:lnTo>
                  <a:lnTo>
                    <a:pt x="441960" y="199390"/>
                  </a:lnTo>
                  <a:close/>
                </a:path>
                <a:path w="1113789" h="530860">
                  <a:moveTo>
                    <a:pt x="506730" y="297180"/>
                  </a:moveTo>
                  <a:lnTo>
                    <a:pt x="499110" y="280670"/>
                  </a:lnTo>
                  <a:lnTo>
                    <a:pt x="430530" y="312420"/>
                  </a:lnTo>
                  <a:lnTo>
                    <a:pt x="438150" y="328930"/>
                  </a:lnTo>
                  <a:lnTo>
                    <a:pt x="506730" y="297180"/>
                  </a:lnTo>
                  <a:close/>
                </a:path>
                <a:path w="1113789" h="530860">
                  <a:moveTo>
                    <a:pt x="627380" y="241300"/>
                  </a:moveTo>
                  <a:lnTo>
                    <a:pt x="619747" y="223520"/>
                  </a:lnTo>
                  <a:lnTo>
                    <a:pt x="556882" y="253796"/>
                  </a:lnTo>
                  <a:lnTo>
                    <a:pt x="494030" y="223520"/>
                  </a:lnTo>
                  <a:lnTo>
                    <a:pt x="485140" y="241300"/>
                  </a:lnTo>
                  <a:lnTo>
                    <a:pt x="554990" y="273050"/>
                  </a:lnTo>
                  <a:lnTo>
                    <a:pt x="556882" y="268922"/>
                  </a:lnTo>
                  <a:lnTo>
                    <a:pt x="558800" y="273050"/>
                  </a:lnTo>
                  <a:lnTo>
                    <a:pt x="627380" y="241300"/>
                  </a:lnTo>
                  <a:close/>
                </a:path>
                <a:path w="1113789" h="530860">
                  <a:moveTo>
                    <a:pt x="683260" y="312420"/>
                  </a:moveTo>
                  <a:lnTo>
                    <a:pt x="614680" y="280670"/>
                  </a:lnTo>
                  <a:lnTo>
                    <a:pt x="605790" y="297180"/>
                  </a:lnTo>
                  <a:lnTo>
                    <a:pt x="674370" y="328930"/>
                  </a:lnTo>
                  <a:lnTo>
                    <a:pt x="683260" y="312420"/>
                  </a:lnTo>
                  <a:close/>
                </a:path>
                <a:path w="1113789" h="530860">
                  <a:moveTo>
                    <a:pt x="748030" y="185420"/>
                  </a:moveTo>
                  <a:lnTo>
                    <a:pt x="740410" y="167640"/>
                  </a:lnTo>
                  <a:lnTo>
                    <a:pt x="670560" y="199390"/>
                  </a:lnTo>
                  <a:lnTo>
                    <a:pt x="679450" y="217170"/>
                  </a:lnTo>
                  <a:lnTo>
                    <a:pt x="748030" y="185420"/>
                  </a:lnTo>
                  <a:close/>
                </a:path>
                <a:path w="1113789" h="530860">
                  <a:moveTo>
                    <a:pt x="803910" y="368300"/>
                  </a:moveTo>
                  <a:lnTo>
                    <a:pt x="734060" y="336550"/>
                  </a:lnTo>
                  <a:lnTo>
                    <a:pt x="726440" y="353060"/>
                  </a:lnTo>
                  <a:lnTo>
                    <a:pt x="795020" y="386080"/>
                  </a:lnTo>
                  <a:lnTo>
                    <a:pt x="803910" y="368300"/>
                  </a:lnTo>
                  <a:close/>
                </a:path>
                <a:path w="1113789" h="530860">
                  <a:moveTo>
                    <a:pt x="868680" y="129540"/>
                  </a:moveTo>
                  <a:lnTo>
                    <a:pt x="859790" y="111760"/>
                  </a:lnTo>
                  <a:lnTo>
                    <a:pt x="791210" y="143510"/>
                  </a:lnTo>
                  <a:lnTo>
                    <a:pt x="800100" y="161290"/>
                  </a:lnTo>
                  <a:lnTo>
                    <a:pt x="868680" y="129540"/>
                  </a:lnTo>
                  <a:close/>
                </a:path>
                <a:path w="1113789" h="530860">
                  <a:moveTo>
                    <a:pt x="923290" y="425450"/>
                  </a:moveTo>
                  <a:lnTo>
                    <a:pt x="854710" y="392430"/>
                  </a:lnTo>
                  <a:lnTo>
                    <a:pt x="847090" y="410210"/>
                  </a:lnTo>
                  <a:lnTo>
                    <a:pt x="915670" y="441960"/>
                  </a:lnTo>
                  <a:lnTo>
                    <a:pt x="923290" y="425450"/>
                  </a:lnTo>
                  <a:close/>
                </a:path>
                <a:path w="1113789" h="530860">
                  <a:moveTo>
                    <a:pt x="989330" y="72390"/>
                  </a:moveTo>
                  <a:lnTo>
                    <a:pt x="980440" y="55880"/>
                  </a:lnTo>
                  <a:lnTo>
                    <a:pt x="911860" y="87630"/>
                  </a:lnTo>
                  <a:lnTo>
                    <a:pt x="920750" y="105410"/>
                  </a:lnTo>
                  <a:lnTo>
                    <a:pt x="989330" y="72390"/>
                  </a:lnTo>
                  <a:close/>
                </a:path>
                <a:path w="1113789" h="530860">
                  <a:moveTo>
                    <a:pt x="1043940" y="481330"/>
                  </a:moveTo>
                  <a:lnTo>
                    <a:pt x="975360" y="448310"/>
                  </a:lnTo>
                  <a:lnTo>
                    <a:pt x="967740" y="466090"/>
                  </a:lnTo>
                  <a:lnTo>
                    <a:pt x="1036320" y="497840"/>
                  </a:lnTo>
                  <a:lnTo>
                    <a:pt x="1043940" y="481330"/>
                  </a:lnTo>
                  <a:close/>
                </a:path>
                <a:path w="1113789" h="530860">
                  <a:moveTo>
                    <a:pt x="1108710" y="16510"/>
                  </a:moveTo>
                  <a:lnTo>
                    <a:pt x="1101090" y="0"/>
                  </a:lnTo>
                  <a:lnTo>
                    <a:pt x="1032510" y="31750"/>
                  </a:lnTo>
                  <a:lnTo>
                    <a:pt x="1040130" y="48260"/>
                  </a:lnTo>
                  <a:lnTo>
                    <a:pt x="1108710" y="16510"/>
                  </a:lnTo>
                  <a:close/>
                </a:path>
                <a:path w="1113789" h="530860">
                  <a:moveTo>
                    <a:pt x="1113790" y="513080"/>
                  </a:moveTo>
                  <a:lnTo>
                    <a:pt x="1096010" y="505460"/>
                  </a:lnTo>
                  <a:lnTo>
                    <a:pt x="1087120" y="521970"/>
                  </a:lnTo>
                  <a:lnTo>
                    <a:pt x="1106170" y="530860"/>
                  </a:lnTo>
                  <a:lnTo>
                    <a:pt x="1113790" y="5130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904490" y="3175000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0" y="514350"/>
                  </a:lnTo>
                  <a:lnTo>
                    <a:pt x="361950" y="1028700"/>
                  </a:lnTo>
                  <a:lnTo>
                    <a:pt x="725170" y="514350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904490" y="3175000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725170" y="514350"/>
                  </a:lnTo>
                  <a:lnTo>
                    <a:pt x="361950" y="1028700"/>
                  </a:lnTo>
                  <a:lnTo>
                    <a:pt x="0" y="514350"/>
                  </a:lnTo>
                  <a:lnTo>
                    <a:pt x="3619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890520" y="3200399"/>
              <a:ext cx="740410" cy="990600"/>
            </a:xfrm>
            <a:custGeom>
              <a:avLst/>
              <a:gdLst/>
              <a:ahLst/>
              <a:cxnLst/>
              <a:rect l="l" t="t" r="r" b="b"/>
              <a:pathLst>
                <a:path w="740410" h="990600">
                  <a:moveTo>
                    <a:pt x="76200" y="476250"/>
                  </a:moveTo>
                  <a:lnTo>
                    <a:pt x="0" y="476250"/>
                  </a:lnTo>
                  <a:lnTo>
                    <a:pt x="0" y="495300"/>
                  </a:lnTo>
                  <a:lnTo>
                    <a:pt x="76200" y="495300"/>
                  </a:lnTo>
                  <a:lnTo>
                    <a:pt x="76200" y="476250"/>
                  </a:lnTo>
                  <a:close/>
                </a:path>
                <a:path w="740410" h="990600">
                  <a:moveTo>
                    <a:pt x="209550" y="476250"/>
                  </a:moveTo>
                  <a:lnTo>
                    <a:pt x="133350" y="476250"/>
                  </a:lnTo>
                  <a:lnTo>
                    <a:pt x="133350" y="495300"/>
                  </a:lnTo>
                  <a:lnTo>
                    <a:pt x="209550" y="495300"/>
                  </a:lnTo>
                  <a:lnTo>
                    <a:pt x="209550" y="476250"/>
                  </a:lnTo>
                  <a:close/>
                </a:path>
                <a:path w="740410" h="990600">
                  <a:moveTo>
                    <a:pt x="341630" y="476250"/>
                  </a:moveTo>
                  <a:lnTo>
                    <a:pt x="265430" y="476250"/>
                  </a:lnTo>
                  <a:lnTo>
                    <a:pt x="265430" y="495300"/>
                  </a:lnTo>
                  <a:lnTo>
                    <a:pt x="341630" y="495300"/>
                  </a:lnTo>
                  <a:lnTo>
                    <a:pt x="341630" y="476250"/>
                  </a:lnTo>
                  <a:close/>
                </a:path>
                <a:path w="740410" h="990600">
                  <a:moveTo>
                    <a:pt x="386080" y="929640"/>
                  </a:moveTo>
                  <a:lnTo>
                    <a:pt x="367030" y="929640"/>
                  </a:lnTo>
                  <a:lnTo>
                    <a:pt x="367030" y="990600"/>
                  </a:lnTo>
                  <a:lnTo>
                    <a:pt x="386080" y="990600"/>
                  </a:lnTo>
                  <a:lnTo>
                    <a:pt x="386080" y="929640"/>
                  </a:lnTo>
                  <a:close/>
                </a:path>
                <a:path w="740410" h="990600">
                  <a:moveTo>
                    <a:pt x="386080" y="797560"/>
                  </a:moveTo>
                  <a:lnTo>
                    <a:pt x="367030" y="797560"/>
                  </a:lnTo>
                  <a:lnTo>
                    <a:pt x="367030" y="872490"/>
                  </a:lnTo>
                  <a:lnTo>
                    <a:pt x="386080" y="872490"/>
                  </a:lnTo>
                  <a:lnTo>
                    <a:pt x="386080" y="797560"/>
                  </a:lnTo>
                  <a:close/>
                </a:path>
                <a:path w="740410" h="990600">
                  <a:moveTo>
                    <a:pt x="386080" y="664210"/>
                  </a:moveTo>
                  <a:lnTo>
                    <a:pt x="367030" y="664210"/>
                  </a:lnTo>
                  <a:lnTo>
                    <a:pt x="367030" y="740410"/>
                  </a:lnTo>
                  <a:lnTo>
                    <a:pt x="386080" y="740410"/>
                  </a:lnTo>
                  <a:lnTo>
                    <a:pt x="386080" y="664210"/>
                  </a:lnTo>
                  <a:close/>
                </a:path>
                <a:path w="740410" h="990600">
                  <a:moveTo>
                    <a:pt x="386080" y="530860"/>
                  </a:moveTo>
                  <a:lnTo>
                    <a:pt x="367030" y="530860"/>
                  </a:lnTo>
                  <a:lnTo>
                    <a:pt x="367030" y="607060"/>
                  </a:lnTo>
                  <a:lnTo>
                    <a:pt x="386080" y="607060"/>
                  </a:lnTo>
                  <a:lnTo>
                    <a:pt x="386080" y="530860"/>
                  </a:lnTo>
                  <a:close/>
                </a:path>
                <a:path w="740410" h="990600">
                  <a:moveTo>
                    <a:pt x="386080" y="265430"/>
                  </a:moveTo>
                  <a:lnTo>
                    <a:pt x="367030" y="265430"/>
                  </a:lnTo>
                  <a:lnTo>
                    <a:pt x="367030" y="341630"/>
                  </a:lnTo>
                  <a:lnTo>
                    <a:pt x="386080" y="341630"/>
                  </a:lnTo>
                  <a:lnTo>
                    <a:pt x="386080" y="265430"/>
                  </a:lnTo>
                  <a:close/>
                </a:path>
                <a:path w="740410" h="990600">
                  <a:moveTo>
                    <a:pt x="386080" y="133350"/>
                  </a:moveTo>
                  <a:lnTo>
                    <a:pt x="367030" y="133350"/>
                  </a:lnTo>
                  <a:lnTo>
                    <a:pt x="367030" y="208280"/>
                  </a:lnTo>
                  <a:lnTo>
                    <a:pt x="386080" y="208280"/>
                  </a:lnTo>
                  <a:lnTo>
                    <a:pt x="386080" y="133350"/>
                  </a:lnTo>
                  <a:close/>
                </a:path>
                <a:path w="740410" h="990600">
                  <a:moveTo>
                    <a:pt x="386080" y="0"/>
                  </a:moveTo>
                  <a:lnTo>
                    <a:pt x="367030" y="0"/>
                  </a:lnTo>
                  <a:lnTo>
                    <a:pt x="367030" y="76200"/>
                  </a:lnTo>
                  <a:lnTo>
                    <a:pt x="386080" y="76200"/>
                  </a:lnTo>
                  <a:lnTo>
                    <a:pt x="386080" y="0"/>
                  </a:lnTo>
                  <a:close/>
                </a:path>
                <a:path w="740410" h="990600">
                  <a:moveTo>
                    <a:pt x="474980" y="476250"/>
                  </a:moveTo>
                  <a:lnTo>
                    <a:pt x="448310" y="476250"/>
                  </a:lnTo>
                  <a:lnTo>
                    <a:pt x="448310" y="419100"/>
                  </a:lnTo>
                  <a:lnTo>
                    <a:pt x="386080" y="419100"/>
                  </a:lnTo>
                  <a:lnTo>
                    <a:pt x="386080" y="398780"/>
                  </a:lnTo>
                  <a:lnTo>
                    <a:pt x="367030" y="398780"/>
                  </a:lnTo>
                  <a:lnTo>
                    <a:pt x="367030" y="474980"/>
                  </a:lnTo>
                  <a:lnTo>
                    <a:pt x="375920" y="474980"/>
                  </a:lnTo>
                  <a:lnTo>
                    <a:pt x="375920" y="490220"/>
                  </a:lnTo>
                  <a:lnTo>
                    <a:pt x="398780" y="490220"/>
                  </a:lnTo>
                  <a:lnTo>
                    <a:pt x="398780" y="495300"/>
                  </a:lnTo>
                  <a:lnTo>
                    <a:pt x="474980" y="495300"/>
                  </a:lnTo>
                  <a:lnTo>
                    <a:pt x="474980" y="476250"/>
                  </a:lnTo>
                  <a:close/>
                </a:path>
                <a:path w="740410" h="990600">
                  <a:moveTo>
                    <a:pt x="607060" y="476250"/>
                  </a:moveTo>
                  <a:lnTo>
                    <a:pt x="532130" y="476250"/>
                  </a:lnTo>
                  <a:lnTo>
                    <a:pt x="532130" y="495300"/>
                  </a:lnTo>
                  <a:lnTo>
                    <a:pt x="607060" y="495300"/>
                  </a:lnTo>
                  <a:lnTo>
                    <a:pt x="607060" y="476250"/>
                  </a:lnTo>
                  <a:close/>
                </a:path>
                <a:path w="740410" h="990600">
                  <a:moveTo>
                    <a:pt x="740410" y="476250"/>
                  </a:moveTo>
                  <a:lnTo>
                    <a:pt x="664210" y="476250"/>
                  </a:lnTo>
                  <a:lnTo>
                    <a:pt x="664210" y="495300"/>
                  </a:lnTo>
                  <a:lnTo>
                    <a:pt x="740410" y="495300"/>
                  </a:lnTo>
                  <a:lnTo>
                    <a:pt x="740410" y="4762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266440" y="3619500"/>
              <a:ext cx="72390" cy="71120"/>
            </a:xfrm>
            <a:custGeom>
              <a:avLst/>
              <a:gdLst/>
              <a:ahLst/>
              <a:cxnLst/>
              <a:rect l="l" t="t" r="r" b="b"/>
              <a:pathLst>
                <a:path w="72389" h="71120">
                  <a:moveTo>
                    <a:pt x="35560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72389" y="0"/>
                  </a:lnTo>
                  <a:lnTo>
                    <a:pt x="72389" y="71119"/>
                  </a:lnTo>
                  <a:lnTo>
                    <a:pt x="35560" y="7111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58469" y="4606290"/>
            <a:ext cx="1387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R</a:t>
            </a:r>
            <a:r>
              <a:rPr sz="2400" dirty="0">
                <a:latin typeface="Trebuchet MS"/>
                <a:cs typeface="Trebuchet MS"/>
              </a:rPr>
              <a:t>e</a:t>
            </a:r>
            <a:r>
              <a:rPr sz="2400" spc="-5" dirty="0">
                <a:latin typeface="Trebuchet MS"/>
                <a:cs typeface="Trebuchet MS"/>
              </a:rPr>
              <a:t>tângu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97070" y="4606290"/>
            <a:ext cx="398652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Diagonais com </a:t>
            </a:r>
            <a:r>
              <a:rPr sz="1800" dirty="0">
                <a:latin typeface="Trebuchet MS"/>
                <a:cs typeface="Trebuchet MS"/>
              </a:rPr>
              <a:t>o mesmo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comprimento.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8469" y="3539490"/>
            <a:ext cx="1108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sang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97070" y="3409950"/>
            <a:ext cx="2790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Diagonais perpendiculares.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8469" y="2167890"/>
            <a:ext cx="199326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P</a:t>
            </a:r>
            <a:r>
              <a:rPr sz="2400" spc="5" dirty="0">
                <a:latin typeface="Trebuchet MS"/>
                <a:cs typeface="Trebuchet MS"/>
              </a:rPr>
              <a:t>a</a:t>
            </a:r>
            <a:r>
              <a:rPr sz="2400" spc="-5" dirty="0">
                <a:latin typeface="Trebuchet MS"/>
                <a:cs typeface="Trebuchet MS"/>
              </a:rPr>
              <a:t>ra</a:t>
            </a:r>
            <a:r>
              <a:rPr sz="2400" dirty="0">
                <a:latin typeface="Trebuchet MS"/>
                <a:cs typeface="Trebuchet MS"/>
              </a:rPr>
              <a:t>le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g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15" dirty="0">
                <a:latin typeface="Trebuchet MS"/>
                <a:cs typeface="Trebuchet MS"/>
              </a:rPr>
              <a:t>a</a:t>
            </a:r>
            <a:r>
              <a:rPr sz="2400" spc="5" dirty="0">
                <a:latin typeface="Trebuchet MS"/>
                <a:cs typeface="Trebuchet MS"/>
              </a:rPr>
              <a:t>m</a:t>
            </a:r>
            <a:r>
              <a:rPr sz="2400" dirty="0">
                <a:latin typeface="Trebuchet MS"/>
                <a:cs typeface="Trebuchet MS"/>
              </a:rPr>
              <a:t>o  </a:t>
            </a:r>
            <a:r>
              <a:rPr sz="2400" spc="-10" dirty="0">
                <a:latin typeface="Trebuchet MS"/>
                <a:cs typeface="Trebuchet MS"/>
              </a:rPr>
              <a:t>obliquângulo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425640" y="2244089"/>
            <a:ext cx="1931035" cy="640080"/>
            <a:chOff x="2425640" y="2244089"/>
            <a:chExt cx="1931035" cy="640080"/>
          </a:xfrm>
        </p:grpSpPr>
        <p:sp>
          <p:nvSpPr>
            <p:cNvPr id="28" name="object 28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435860" y="2244089"/>
              <a:ext cx="1910080" cy="640080"/>
            </a:xfrm>
            <a:custGeom>
              <a:avLst/>
              <a:gdLst/>
              <a:ahLst/>
              <a:cxnLst/>
              <a:rect l="l" t="t" r="r" b="b"/>
              <a:pathLst>
                <a:path w="1910079" h="640080">
                  <a:moveTo>
                    <a:pt x="12700" y="635000"/>
                  </a:moveTo>
                  <a:lnTo>
                    <a:pt x="6350" y="615950"/>
                  </a:lnTo>
                  <a:lnTo>
                    <a:pt x="0" y="618490"/>
                  </a:lnTo>
                  <a:lnTo>
                    <a:pt x="5080" y="636270"/>
                  </a:lnTo>
                  <a:lnTo>
                    <a:pt x="12700" y="635000"/>
                  </a:lnTo>
                  <a:close/>
                </a:path>
                <a:path w="1910079" h="640080">
                  <a:moveTo>
                    <a:pt x="139700" y="594360"/>
                  </a:moveTo>
                  <a:lnTo>
                    <a:pt x="133350" y="575310"/>
                  </a:lnTo>
                  <a:lnTo>
                    <a:pt x="60960" y="599440"/>
                  </a:lnTo>
                  <a:lnTo>
                    <a:pt x="67310" y="617220"/>
                  </a:lnTo>
                  <a:lnTo>
                    <a:pt x="139700" y="594360"/>
                  </a:lnTo>
                  <a:close/>
                </a:path>
                <a:path w="1910079" h="640080">
                  <a:moveTo>
                    <a:pt x="265430" y="553720"/>
                  </a:moveTo>
                  <a:lnTo>
                    <a:pt x="260350" y="534670"/>
                  </a:lnTo>
                  <a:lnTo>
                    <a:pt x="187960" y="558800"/>
                  </a:lnTo>
                  <a:lnTo>
                    <a:pt x="193040" y="576580"/>
                  </a:lnTo>
                  <a:lnTo>
                    <a:pt x="265430" y="553720"/>
                  </a:lnTo>
                  <a:close/>
                </a:path>
                <a:path w="1910079" h="640080">
                  <a:moveTo>
                    <a:pt x="392430" y="513080"/>
                  </a:moveTo>
                  <a:lnTo>
                    <a:pt x="386080" y="495300"/>
                  </a:lnTo>
                  <a:lnTo>
                    <a:pt x="313690" y="518160"/>
                  </a:lnTo>
                  <a:lnTo>
                    <a:pt x="320040" y="535940"/>
                  </a:lnTo>
                  <a:lnTo>
                    <a:pt x="392430" y="513080"/>
                  </a:lnTo>
                  <a:close/>
                </a:path>
                <a:path w="1910079" h="640080">
                  <a:moveTo>
                    <a:pt x="518160" y="472440"/>
                  </a:moveTo>
                  <a:lnTo>
                    <a:pt x="513080" y="454660"/>
                  </a:lnTo>
                  <a:lnTo>
                    <a:pt x="440690" y="477520"/>
                  </a:lnTo>
                  <a:lnTo>
                    <a:pt x="445770" y="495300"/>
                  </a:lnTo>
                  <a:lnTo>
                    <a:pt x="518160" y="472440"/>
                  </a:lnTo>
                  <a:close/>
                </a:path>
                <a:path w="1910079" h="640080">
                  <a:moveTo>
                    <a:pt x="547370" y="41910"/>
                  </a:moveTo>
                  <a:lnTo>
                    <a:pt x="483870" y="0"/>
                  </a:lnTo>
                  <a:lnTo>
                    <a:pt x="473710" y="16510"/>
                  </a:lnTo>
                  <a:lnTo>
                    <a:pt x="537210" y="58420"/>
                  </a:lnTo>
                  <a:lnTo>
                    <a:pt x="547370" y="41910"/>
                  </a:lnTo>
                  <a:close/>
                </a:path>
                <a:path w="1910079" h="640080">
                  <a:moveTo>
                    <a:pt x="645160" y="431800"/>
                  </a:moveTo>
                  <a:lnTo>
                    <a:pt x="638810" y="414020"/>
                  </a:lnTo>
                  <a:lnTo>
                    <a:pt x="566420" y="436880"/>
                  </a:lnTo>
                  <a:lnTo>
                    <a:pt x="572770" y="454660"/>
                  </a:lnTo>
                  <a:lnTo>
                    <a:pt x="645160" y="431800"/>
                  </a:lnTo>
                  <a:close/>
                </a:path>
                <a:path w="1910079" h="640080">
                  <a:moveTo>
                    <a:pt x="659130" y="114300"/>
                  </a:moveTo>
                  <a:lnTo>
                    <a:pt x="594360" y="73660"/>
                  </a:lnTo>
                  <a:lnTo>
                    <a:pt x="584200" y="88900"/>
                  </a:lnTo>
                  <a:lnTo>
                    <a:pt x="647700" y="130810"/>
                  </a:lnTo>
                  <a:lnTo>
                    <a:pt x="659130" y="114300"/>
                  </a:lnTo>
                  <a:close/>
                </a:path>
                <a:path w="1910079" h="640080">
                  <a:moveTo>
                    <a:pt x="769620" y="187960"/>
                  </a:moveTo>
                  <a:lnTo>
                    <a:pt x="706120" y="146050"/>
                  </a:lnTo>
                  <a:lnTo>
                    <a:pt x="695960" y="161290"/>
                  </a:lnTo>
                  <a:lnTo>
                    <a:pt x="759460" y="203200"/>
                  </a:lnTo>
                  <a:lnTo>
                    <a:pt x="769620" y="187960"/>
                  </a:lnTo>
                  <a:close/>
                </a:path>
                <a:path w="1910079" h="640080">
                  <a:moveTo>
                    <a:pt x="772160" y="391160"/>
                  </a:moveTo>
                  <a:lnTo>
                    <a:pt x="765810" y="373380"/>
                  </a:lnTo>
                  <a:lnTo>
                    <a:pt x="693420" y="396240"/>
                  </a:lnTo>
                  <a:lnTo>
                    <a:pt x="699770" y="414020"/>
                  </a:lnTo>
                  <a:lnTo>
                    <a:pt x="772160" y="391160"/>
                  </a:lnTo>
                  <a:close/>
                </a:path>
                <a:path w="1910079" h="640080">
                  <a:moveTo>
                    <a:pt x="881380" y="260350"/>
                  </a:moveTo>
                  <a:lnTo>
                    <a:pt x="817880" y="218440"/>
                  </a:lnTo>
                  <a:lnTo>
                    <a:pt x="806450" y="234950"/>
                  </a:lnTo>
                  <a:lnTo>
                    <a:pt x="871207" y="275590"/>
                  </a:lnTo>
                  <a:lnTo>
                    <a:pt x="881380" y="260350"/>
                  </a:lnTo>
                  <a:close/>
                </a:path>
                <a:path w="1910079" h="640080">
                  <a:moveTo>
                    <a:pt x="897890" y="350520"/>
                  </a:moveTo>
                  <a:lnTo>
                    <a:pt x="892810" y="332740"/>
                  </a:lnTo>
                  <a:lnTo>
                    <a:pt x="820407" y="355600"/>
                  </a:lnTo>
                  <a:lnTo>
                    <a:pt x="825500" y="374650"/>
                  </a:lnTo>
                  <a:lnTo>
                    <a:pt x="897890" y="350520"/>
                  </a:lnTo>
                  <a:close/>
                </a:path>
                <a:path w="1910079" h="640080">
                  <a:moveTo>
                    <a:pt x="1024890" y="309880"/>
                  </a:moveTo>
                  <a:lnTo>
                    <a:pt x="1018540" y="292100"/>
                  </a:lnTo>
                  <a:lnTo>
                    <a:pt x="958850" y="310959"/>
                  </a:lnTo>
                  <a:lnTo>
                    <a:pt x="928370" y="290830"/>
                  </a:lnTo>
                  <a:lnTo>
                    <a:pt x="918210" y="307340"/>
                  </a:lnTo>
                  <a:lnTo>
                    <a:pt x="950772" y="328841"/>
                  </a:lnTo>
                  <a:lnTo>
                    <a:pt x="952500" y="334010"/>
                  </a:lnTo>
                  <a:lnTo>
                    <a:pt x="956564" y="332663"/>
                  </a:lnTo>
                  <a:lnTo>
                    <a:pt x="981710" y="349250"/>
                  </a:lnTo>
                  <a:lnTo>
                    <a:pt x="991870" y="332740"/>
                  </a:lnTo>
                  <a:lnTo>
                    <a:pt x="979932" y="324866"/>
                  </a:lnTo>
                  <a:lnTo>
                    <a:pt x="1024890" y="309880"/>
                  </a:lnTo>
                  <a:close/>
                </a:path>
                <a:path w="1910079" h="640080">
                  <a:moveTo>
                    <a:pt x="1103630" y="405130"/>
                  </a:moveTo>
                  <a:lnTo>
                    <a:pt x="1040130" y="363220"/>
                  </a:lnTo>
                  <a:lnTo>
                    <a:pt x="1029970" y="379730"/>
                  </a:lnTo>
                  <a:lnTo>
                    <a:pt x="1093470" y="421640"/>
                  </a:lnTo>
                  <a:lnTo>
                    <a:pt x="1103630" y="405130"/>
                  </a:lnTo>
                  <a:close/>
                </a:path>
                <a:path w="1910079" h="640080">
                  <a:moveTo>
                    <a:pt x="1150620" y="270510"/>
                  </a:moveTo>
                  <a:lnTo>
                    <a:pt x="1145540" y="251460"/>
                  </a:lnTo>
                  <a:lnTo>
                    <a:pt x="1073150" y="275590"/>
                  </a:lnTo>
                  <a:lnTo>
                    <a:pt x="1078230" y="293370"/>
                  </a:lnTo>
                  <a:lnTo>
                    <a:pt x="1150620" y="270510"/>
                  </a:lnTo>
                  <a:close/>
                </a:path>
                <a:path w="1910079" h="640080">
                  <a:moveTo>
                    <a:pt x="1214120" y="478790"/>
                  </a:moveTo>
                  <a:lnTo>
                    <a:pt x="1150620" y="436880"/>
                  </a:lnTo>
                  <a:lnTo>
                    <a:pt x="1140460" y="452120"/>
                  </a:lnTo>
                  <a:lnTo>
                    <a:pt x="1203960" y="494030"/>
                  </a:lnTo>
                  <a:lnTo>
                    <a:pt x="1214120" y="478790"/>
                  </a:lnTo>
                  <a:close/>
                </a:path>
                <a:path w="1910079" h="640080">
                  <a:moveTo>
                    <a:pt x="1277620" y="229870"/>
                  </a:moveTo>
                  <a:lnTo>
                    <a:pt x="1272540" y="212090"/>
                  </a:lnTo>
                  <a:lnTo>
                    <a:pt x="1200150" y="234950"/>
                  </a:lnTo>
                  <a:lnTo>
                    <a:pt x="1205230" y="252730"/>
                  </a:lnTo>
                  <a:lnTo>
                    <a:pt x="1277620" y="229870"/>
                  </a:lnTo>
                  <a:close/>
                </a:path>
                <a:path w="1910079" h="640080">
                  <a:moveTo>
                    <a:pt x="1325880" y="551180"/>
                  </a:moveTo>
                  <a:lnTo>
                    <a:pt x="1262380" y="509270"/>
                  </a:lnTo>
                  <a:lnTo>
                    <a:pt x="1252220" y="524510"/>
                  </a:lnTo>
                  <a:lnTo>
                    <a:pt x="1315720" y="566420"/>
                  </a:lnTo>
                  <a:lnTo>
                    <a:pt x="1325880" y="551180"/>
                  </a:lnTo>
                  <a:close/>
                </a:path>
                <a:path w="1910079" h="640080">
                  <a:moveTo>
                    <a:pt x="1404620" y="189230"/>
                  </a:moveTo>
                  <a:lnTo>
                    <a:pt x="1398270" y="171450"/>
                  </a:lnTo>
                  <a:lnTo>
                    <a:pt x="1325880" y="194310"/>
                  </a:lnTo>
                  <a:lnTo>
                    <a:pt x="1332230" y="212090"/>
                  </a:lnTo>
                  <a:lnTo>
                    <a:pt x="1404620" y="189230"/>
                  </a:lnTo>
                  <a:close/>
                </a:path>
                <a:path w="1910079" h="640080">
                  <a:moveTo>
                    <a:pt x="1437640" y="623570"/>
                  </a:moveTo>
                  <a:lnTo>
                    <a:pt x="1374140" y="581660"/>
                  </a:lnTo>
                  <a:lnTo>
                    <a:pt x="1362710" y="598170"/>
                  </a:lnTo>
                  <a:lnTo>
                    <a:pt x="1426210" y="640080"/>
                  </a:lnTo>
                  <a:lnTo>
                    <a:pt x="1437640" y="623570"/>
                  </a:lnTo>
                  <a:close/>
                </a:path>
                <a:path w="1910079" h="640080">
                  <a:moveTo>
                    <a:pt x="1530350" y="148590"/>
                  </a:moveTo>
                  <a:lnTo>
                    <a:pt x="1525270" y="130810"/>
                  </a:lnTo>
                  <a:lnTo>
                    <a:pt x="1452880" y="153670"/>
                  </a:lnTo>
                  <a:lnTo>
                    <a:pt x="1459230" y="171450"/>
                  </a:lnTo>
                  <a:lnTo>
                    <a:pt x="1530350" y="148590"/>
                  </a:lnTo>
                  <a:close/>
                </a:path>
                <a:path w="1910079" h="640080">
                  <a:moveTo>
                    <a:pt x="1657350" y="107950"/>
                  </a:moveTo>
                  <a:lnTo>
                    <a:pt x="1651000" y="90170"/>
                  </a:lnTo>
                  <a:lnTo>
                    <a:pt x="1578610" y="113030"/>
                  </a:lnTo>
                  <a:lnTo>
                    <a:pt x="1584960" y="130810"/>
                  </a:lnTo>
                  <a:lnTo>
                    <a:pt x="1657350" y="107950"/>
                  </a:lnTo>
                  <a:close/>
                </a:path>
                <a:path w="1910079" h="640080">
                  <a:moveTo>
                    <a:pt x="1784350" y="67310"/>
                  </a:moveTo>
                  <a:lnTo>
                    <a:pt x="1778000" y="49530"/>
                  </a:lnTo>
                  <a:lnTo>
                    <a:pt x="1705610" y="72390"/>
                  </a:lnTo>
                  <a:lnTo>
                    <a:pt x="1711960" y="91440"/>
                  </a:lnTo>
                  <a:lnTo>
                    <a:pt x="1784350" y="67310"/>
                  </a:lnTo>
                  <a:close/>
                </a:path>
                <a:path w="1910079" h="640080">
                  <a:moveTo>
                    <a:pt x="1910080" y="26670"/>
                  </a:moveTo>
                  <a:lnTo>
                    <a:pt x="1905000" y="8890"/>
                  </a:lnTo>
                  <a:lnTo>
                    <a:pt x="1832610" y="31750"/>
                  </a:lnTo>
                  <a:lnTo>
                    <a:pt x="1837690" y="50800"/>
                  </a:lnTo>
                  <a:lnTo>
                    <a:pt x="1910080" y="266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4497070" y="2252979"/>
            <a:ext cx="30118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Diagonais com comprimentos  diferentes.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20870" y="829309"/>
            <a:ext cx="1311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5" dirty="0">
                <a:solidFill>
                  <a:srgbClr val="6698FF"/>
                </a:solidFill>
                <a:latin typeface="Trebuchet MS"/>
                <a:cs typeface="Trebuchet MS"/>
              </a:rPr>
              <a:t>D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i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ag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o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na</a:t>
            </a:r>
            <a:r>
              <a:rPr sz="2400" spc="-10" dirty="0">
                <a:solidFill>
                  <a:srgbClr val="6698FF"/>
                </a:solidFill>
                <a:latin typeface="Trebuchet MS"/>
                <a:cs typeface="Trebuchet MS"/>
              </a:rPr>
              <a:t>i</a:t>
            </a:r>
            <a:r>
              <a:rPr sz="2400" dirty="0">
                <a:solidFill>
                  <a:srgbClr val="6698FF"/>
                </a:solidFill>
                <a:latin typeface="Trebuchet MS"/>
                <a:cs typeface="Trebuchet MS"/>
              </a:rPr>
              <a:t>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>
                <a:latin typeface="Trebuchet MS"/>
                <a:cs typeface="Trebuchet MS"/>
              </a:rPr>
              <a:t>Quadriláteros</a:t>
            </a:r>
            <a:endParaRPr sz="50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20870" y="829309"/>
            <a:ext cx="2348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Eixos de</a:t>
            </a:r>
            <a:r>
              <a:rPr sz="2400" spc="-75" dirty="0">
                <a:solidFill>
                  <a:srgbClr val="6698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simetria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3" name="object 3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6" name="object 6"/>
          <p:cNvGrpSpPr/>
          <p:nvPr/>
        </p:nvGrpSpPr>
        <p:grpSpPr>
          <a:xfrm>
            <a:off x="673040" y="3949641"/>
            <a:ext cx="2235835" cy="1092835"/>
            <a:chOff x="673040" y="3949641"/>
            <a:chExt cx="2235835" cy="1092835"/>
          </a:xfrm>
        </p:grpSpPr>
        <p:sp>
          <p:nvSpPr>
            <p:cNvPr id="7" name="object 7"/>
            <p:cNvSpPr/>
            <p:nvPr/>
          </p:nvSpPr>
          <p:spPr>
            <a:xfrm>
              <a:off x="685799" y="3962400"/>
              <a:ext cx="2209800" cy="1066800"/>
            </a:xfrm>
            <a:custGeom>
              <a:avLst/>
              <a:gdLst/>
              <a:ahLst/>
              <a:cxnLst/>
              <a:rect l="l" t="t" r="r" b="b"/>
              <a:pathLst>
                <a:path w="2209800" h="1066800">
                  <a:moveTo>
                    <a:pt x="2209800" y="0"/>
                  </a:moveTo>
                  <a:lnTo>
                    <a:pt x="0" y="0"/>
                  </a:lnTo>
                  <a:lnTo>
                    <a:pt x="0" y="1066800"/>
                  </a:lnTo>
                  <a:lnTo>
                    <a:pt x="2209800" y="106680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5799" y="3962400"/>
              <a:ext cx="2209800" cy="1066800"/>
            </a:xfrm>
            <a:custGeom>
              <a:avLst/>
              <a:gdLst/>
              <a:ahLst/>
              <a:cxnLst/>
              <a:rect l="l" t="t" r="r" b="b"/>
              <a:pathLst>
                <a:path w="2209800" h="1066800">
                  <a:moveTo>
                    <a:pt x="1104900" y="1066800"/>
                  </a:moveTo>
                  <a:lnTo>
                    <a:pt x="0" y="1066800"/>
                  </a:lnTo>
                  <a:lnTo>
                    <a:pt x="0" y="0"/>
                  </a:lnTo>
                  <a:lnTo>
                    <a:pt x="2209800" y="0"/>
                  </a:lnTo>
                  <a:lnTo>
                    <a:pt x="2209800" y="1066800"/>
                  </a:lnTo>
                  <a:lnTo>
                    <a:pt x="1104900" y="10668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39469" y="1616710"/>
            <a:ext cx="6826884" cy="2160270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2400" spc="-5" dirty="0">
                <a:latin typeface="Trebuchet MS"/>
                <a:cs typeface="Trebuchet MS"/>
              </a:rPr>
              <a:t>Definição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400" dirty="0">
                <a:latin typeface="Trebuchet MS"/>
                <a:cs typeface="Trebuchet MS"/>
              </a:rPr>
              <a:t>Um </a:t>
            </a:r>
            <a:r>
              <a:rPr sz="2400" spc="-5" dirty="0">
                <a:latin typeface="Trebuchet MS"/>
                <a:cs typeface="Trebuchet MS"/>
              </a:rPr>
              <a:t>quadrilátero </a:t>
            </a:r>
            <a:r>
              <a:rPr sz="2400" dirty="0">
                <a:latin typeface="Trebuchet MS"/>
                <a:cs typeface="Trebuchet MS"/>
              </a:rPr>
              <a:t>é </a:t>
            </a:r>
            <a:r>
              <a:rPr sz="2400" spc="-10" dirty="0">
                <a:latin typeface="Trebuchet MS"/>
                <a:cs typeface="Trebuchet MS"/>
              </a:rPr>
              <a:t>um </a:t>
            </a:r>
            <a:r>
              <a:rPr sz="2400" spc="-5" dirty="0">
                <a:latin typeface="Trebuchet MS"/>
                <a:cs typeface="Trebuchet MS"/>
              </a:rPr>
              <a:t>polígono com quatro</a:t>
            </a:r>
            <a:r>
              <a:rPr sz="2400" spc="-9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lados.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255"/>
              </a:spcBef>
            </a:pPr>
            <a:r>
              <a:rPr sz="2400" spc="-5" dirty="0">
                <a:latin typeface="Trebuchet MS"/>
                <a:cs typeface="Trebuchet MS"/>
              </a:rPr>
              <a:t>Exemplos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469" y="2167890"/>
            <a:ext cx="199326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P</a:t>
            </a:r>
            <a:r>
              <a:rPr sz="2400" spc="5" dirty="0">
                <a:latin typeface="Trebuchet MS"/>
                <a:cs typeface="Trebuchet MS"/>
              </a:rPr>
              <a:t>a</a:t>
            </a:r>
            <a:r>
              <a:rPr sz="2400" spc="-5" dirty="0">
                <a:latin typeface="Trebuchet MS"/>
                <a:cs typeface="Trebuchet MS"/>
              </a:rPr>
              <a:t>ra</a:t>
            </a:r>
            <a:r>
              <a:rPr sz="2400" dirty="0">
                <a:latin typeface="Trebuchet MS"/>
                <a:cs typeface="Trebuchet MS"/>
              </a:rPr>
              <a:t>le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g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15" dirty="0">
                <a:latin typeface="Trebuchet MS"/>
                <a:cs typeface="Trebuchet MS"/>
              </a:rPr>
              <a:t>a</a:t>
            </a:r>
            <a:r>
              <a:rPr sz="2400" spc="5" dirty="0">
                <a:latin typeface="Trebuchet MS"/>
                <a:cs typeface="Trebuchet MS"/>
              </a:rPr>
              <a:t>m</a:t>
            </a:r>
            <a:r>
              <a:rPr sz="2400" dirty="0">
                <a:latin typeface="Trebuchet MS"/>
                <a:cs typeface="Trebuchet MS"/>
              </a:rPr>
              <a:t>o  </a:t>
            </a:r>
            <a:r>
              <a:rPr sz="2400" spc="-10" dirty="0">
                <a:latin typeface="Trebuchet MS"/>
                <a:cs typeface="Trebuchet MS"/>
              </a:rPr>
              <a:t>obliquângulo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425640" y="2247840"/>
            <a:ext cx="1931035" cy="635635"/>
            <a:chOff x="2425640" y="2247840"/>
            <a:chExt cx="1931035" cy="635635"/>
          </a:xfrm>
        </p:grpSpPr>
        <p:sp>
          <p:nvSpPr>
            <p:cNvPr id="9" name="object 9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497070" y="2252979"/>
            <a:ext cx="27914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Não </a:t>
            </a:r>
            <a:r>
              <a:rPr sz="1800" spc="-5" dirty="0">
                <a:latin typeface="Trebuchet MS"/>
                <a:cs typeface="Trebuchet MS"/>
              </a:rPr>
              <a:t>tem eixos </a:t>
            </a:r>
            <a:r>
              <a:rPr sz="1800" dirty="0">
                <a:latin typeface="Trebuchet MS"/>
                <a:cs typeface="Trebuchet MS"/>
              </a:rPr>
              <a:t>de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simetria.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20870" y="829309"/>
            <a:ext cx="2348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Eixos de</a:t>
            </a:r>
            <a:r>
              <a:rPr sz="2400" spc="-75" dirty="0">
                <a:solidFill>
                  <a:srgbClr val="6698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simetria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04490" y="3175000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0" y="514350"/>
                  </a:lnTo>
                  <a:lnTo>
                    <a:pt x="361950" y="1028700"/>
                  </a:lnTo>
                  <a:lnTo>
                    <a:pt x="725170" y="514350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04490" y="3175000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725170" y="514350"/>
                  </a:lnTo>
                  <a:lnTo>
                    <a:pt x="361950" y="1028700"/>
                  </a:lnTo>
                  <a:lnTo>
                    <a:pt x="0" y="514350"/>
                  </a:lnTo>
                  <a:lnTo>
                    <a:pt x="3619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66440" y="3065780"/>
              <a:ext cx="2540" cy="1311910"/>
            </a:xfrm>
            <a:custGeom>
              <a:avLst/>
              <a:gdLst/>
              <a:ahLst/>
              <a:cxnLst/>
              <a:rect l="l" t="t" r="r" b="b"/>
              <a:pathLst>
                <a:path w="2539" h="1311910">
                  <a:moveTo>
                    <a:pt x="0" y="0"/>
                  </a:moveTo>
                  <a:lnTo>
                    <a:pt x="2539" y="1311910"/>
                  </a:lnTo>
                </a:path>
              </a:pathLst>
            </a:custGeom>
            <a:ln w="19048">
              <a:solidFill>
                <a:srgbClr val="3366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81300" y="3685539"/>
              <a:ext cx="1035050" cy="2540"/>
            </a:xfrm>
            <a:custGeom>
              <a:avLst/>
              <a:gdLst/>
              <a:ahLst/>
              <a:cxnLst/>
              <a:rect l="l" t="t" r="r" b="b"/>
              <a:pathLst>
                <a:path w="1035050" h="2539">
                  <a:moveTo>
                    <a:pt x="0" y="0"/>
                  </a:moveTo>
                  <a:lnTo>
                    <a:pt x="1035050" y="2540"/>
                  </a:lnTo>
                </a:path>
              </a:pathLst>
            </a:custGeom>
            <a:ln w="19048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8469" y="3539490"/>
            <a:ext cx="1108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sang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7070" y="3409950"/>
            <a:ext cx="2349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Dois eixos de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simetria.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8469" y="2167890"/>
            <a:ext cx="199326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P</a:t>
            </a:r>
            <a:r>
              <a:rPr sz="2400" spc="5" dirty="0">
                <a:latin typeface="Trebuchet MS"/>
                <a:cs typeface="Trebuchet MS"/>
              </a:rPr>
              <a:t>a</a:t>
            </a:r>
            <a:r>
              <a:rPr sz="2400" spc="-5" dirty="0">
                <a:latin typeface="Trebuchet MS"/>
                <a:cs typeface="Trebuchet MS"/>
              </a:rPr>
              <a:t>ra</a:t>
            </a:r>
            <a:r>
              <a:rPr sz="2400" dirty="0">
                <a:latin typeface="Trebuchet MS"/>
                <a:cs typeface="Trebuchet MS"/>
              </a:rPr>
              <a:t>le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g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15" dirty="0">
                <a:latin typeface="Trebuchet MS"/>
                <a:cs typeface="Trebuchet MS"/>
              </a:rPr>
              <a:t>a</a:t>
            </a:r>
            <a:r>
              <a:rPr sz="2400" spc="5" dirty="0">
                <a:latin typeface="Trebuchet MS"/>
                <a:cs typeface="Trebuchet MS"/>
              </a:rPr>
              <a:t>m</a:t>
            </a:r>
            <a:r>
              <a:rPr sz="2400" dirty="0">
                <a:latin typeface="Trebuchet MS"/>
                <a:cs typeface="Trebuchet MS"/>
              </a:rPr>
              <a:t>o  </a:t>
            </a:r>
            <a:r>
              <a:rPr sz="2400" spc="-10" dirty="0">
                <a:latin typeface="Trebuchet MS"/>
                <a:cs typeface="Trebuchet MS"/>
              </a:rPr>
              <a:t>obliquângulo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425640" y="2247840"/>
            <a:ext cx="1931035" cy="635635"/>
            <a:chOff x="2425640" y="2247840"/>
            <a:chExt cx="1931035" cy="635635"/>
          </a:xfrm>
        </p:grpSpPr>
        <p:sp>
          <p:nvSpPr>
            <p:cNvPr id="15" name="object 15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497070" y="2252979"/>
            <a:ext cx="27914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Não </a:t>
            </a:r>
            <a:r>
              <a:rPr sz="1800" spc="-5" dirty="0">
                <a:latin typeface="Trebuchet MS"/>
                <a:cs typeface="Trebuchet MS"/>
              </a:rPr>
              <a:t>tem eixos </a:t>
            </a:r>
            <a:r>
              <a:rPr sz="1800" dirty="0">
                <a:latin typeface="Trebuchet MS"/>
                <a:cs typeface="Trebuchet MS"/>
              </a:rPr>
              <a:t>de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simetria.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20870" y="829309"/>
            <a:ext cx="2348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Eixos de</a:t>
            </a:r>
            <a:r>
              <a:rPr sz="2400" spc="-75" dirty="0">
                <a:solidFill>
                  <a:srgbClr val="6698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simetria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04490" y="3175000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0" y="514350"/>
                  </a:lnTo>
                  <a:lnTo>
                    <a:pt x="361950" y="1028700"/>
                  </a:lnTo>
                  <a:lnTo>
                    <a:pt x="725170" y="514350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04490" y="3175000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725170" y="514350"/>
                  </a:lnTo>
                  <a:lnTo>
                    <a:pt x="361950" y="1028700"/>
                  </a:lnTo>
                  <a:lnTo>
                    <a:pt x="0" y="514350"/>
                  </a:lnTo>
                  <a:lnTo>
                    <a:pt x="3619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66440" y="3065780"/>
              <a:ext cx="2540" cy="1311910"/>
            </a:xfrm>
            <a:custGeom>
              <a:avLst/>
              <a:gdLst/>
              <a:ahLst/>
              <a:cxnLst/>
              <a:rect l="l" t="t" r="r" b="b"/>
              <a:pathLst>
                <a:path w="2539" h="1311910">
                  <a:moveTo>
                    <a:pt x="0" y="0"/>
                  </a:moveTo>
                  <a:lnTo>
                    <a:pt x="2539" y="1311910"/>
                  </a:lnTo>
                </a:path>
              </a:pathLst>
            </a:custGeom>
            <a:ln w="19048">
              <a:solidFill>
                <a:srgbClr val="3366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81300" y="3685539"/>
              <a:ext cx="1035050" cy="2540"/>
            </a:xfrm>
            <a:custGeom>
              <a:avLst/>
              <a:gdLst/>
              <a:ahLst/>
              <a:cxnLst/>
              <a:rect l="l" t="t" r="r" b="b"/>
              <a:pathLst>
                <a:path w="1035050" h="2539">
                  <a:moveTo>
                    <a:pt x="0" y="0"/>
                  </a:moveTo>
                  <a:lnTo>
                    <a:pt x="1035050" y="2540"/>
                  </a:lnTo>
                </a:path>
              </a:pathLst>
            </a:custGeom>
            <a:ln w="19048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8469" y="3539490"/>
            <a:ext cx="1108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sang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7070" y="3409950"/>
            <a:ext cx="2349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Dois eixos de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simetria.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8469" y="2167890"/>
            <a:ext cx="199326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P</a:t>
            </a:r>
            <a:r>
              <a:rPr sz="2400" spc="5" dirty="0">
                <a:latin typeface="Trebuchet MS"/>
                <a:cs typeface="Trebuchet MS"/>
              </a:rPr>
              <a:t>a</a:t>
            </a:r>
            <a:r>
              <a:rPr sz="2400" spc="-5" dirty="0">
                <a:latin typeface="Trebuchet MS"/>
                <a:cs typeface="Trebuchet MS"/>
              </a:rPr>
              <a:t>ra</a:t>
            </a:r>
            <a:r>
              <a:rPr sz="2400" dirty="0">
                <a:latin typeface="Trebuchet MS"/>
                <a:cs typeface="Trebuchet MS"/>
              </a:rPr>
              <a:t>le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g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15" dirty="0">
                <a:latin typeface="Trebuchet MS"/>
                <a:cs typeface="Trebuchet MS"/>
              </a:rPr>
              <a:t>a</a:t>
            </a:r>
            <a:r>
              <a:rPr sz="2400" spc="5" dirty="0">
                <a:latin typeface="Trebuchet MS"/>
                <a:cs typeface="Trebuchet MS"/>
              </a:rPr>
              <a:t>m</a:t>
            </a:r>
            <a:r>
              <a:rPr sz="2400" dirty="0">
                <a:latin typeface="Trebuchet MS"/>
                <a:cs typeface="Trebuchet MS"/>
              </a:rPr>
              <a:t>o  </a:t>
            </a:r>
            <a:r>
              <a:rPr sz="2400" spc="-10" dirty="0">
                <a:latin typeface="Trebuchet MS"/>
                <a:cs typeface="Trebuchet MS"/>
              </a:rPr>
              <a:t>obliquângulo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425640" y="2247840"/>
            <a:ext cx="1931035" cy="3096260"/>
            <a:chOff x="2425640" y="2247840"/>
            <a:chExt cx="1931035" cy="3096260"/>
          </a:xfrm>
        </p:grpSpPr>
        <p:sp>
          <p:nvSpPr>
            <p:cNvPr id="15" name="object 15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705099" y="4598669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1104900" y="0"/>
                  </a:moveTo>
                  <a:lnTo>
                    <a:pt x="0" y="0"/>
                  </a:lnTo>
                  <a:lnTo>
                    <a:pt x="0" y="533399"/>
                  </a:lnTo>
                  <a:lnTo>
                    <a:pt x="1104900" y="533399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705099" y="4598669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552450" y="533399"/>
                  </a:moveTo>
                  <a:lnTo>
                    <a:pt x="0" y="533399"/>
                  </a:lnTo>
                  <a:lnTo>
                    <a:pt x="0" y="0"/>
                  </a:lnTo>
                  <a:lnTo>
                    <a:pt x="1104900" y="0"/>
                  </a:lnTo>
                  <a:lnTo>
                    <a:pt x="1104900" y="533399"/>
                  </a:lnTo>
                  <a:lnTo>
                    <a:pt x="552450" y="533399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266439" y="4447539"/>
              <a:ext cx="2540" cy="886460"/>
            </a:xfrm>
            <a:custGeom>
              <a:avLst/>
              <a:gdLst/>
              <a:ahLst/>
              <a:cxnLst/>
              <a:rect l="l" t="t" r="r" b="b"/>
              <a:pathLst>
                <a:path w="2539" h="886460">
                  <a:moveTo>
                    <a:pt x="0" y="0"/>
                  </a:moveTo>
                  <a:lnTo>
                    <a:pt x="2539" y="886460"/>
                  </a:lnTo>
                </a:path>
              </a:pathLst>
            </a:custGeom>
            <a:ln w="1904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514599" y="4879339"/>
              <a:ext cx="1466850" cy="2540"/>
            </a:xfrm>
            <a:custGeom>
              <a:avLst/>
              <a:gdLst/>
              <a:ahLst/>
              <a:cxnLst/>
              <a:rect l="l" t="t" r="r" b="b"/>
              <a:pathLst>
                <a:path w="1466850" h="2539">
                  <a:moveTo>
                    <a:pt x="0" y="0"/>
                  </a:moveTo>
                  <a:lnTo>
                    <a:pt x="1466850" y="2540"/>
                  </a:lnTo>
                </a:path>
              </a:pathLst>
            </a:custGeom>
            <a:ln w="19048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497070" y="2252979"/>
            <a:ext cx="27914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Não </a:t>
            </a:r>
            <a:r>
              <a:rPr sz="1800" spc="-5" dirty="0">
                <a:latin typeface="Trebuchet MS"/>
                <a:cs typeface="Trebuchet MS"/>
              </a:rPr>
              <a:t>tem eixos </a:t>
            </a:r>
            <a:r>
              <a:rPr sz="1800" dirty="0">
                <a:latin typeface="Trebuchet MS"/>
                <a:cs typeface="Trebuchet MS"/>
              </a:rPr>
              <a:t>de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simetria.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8469" y="4606290"/>
            <a:ext cx="1387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R</a:t>
            </a:r>
            <a:r>
              <a:rPr sz="2400" dirty="0">
                <a:latin typeface="Trebuchet MS"/>
                <a:cs typeface="Trebuchet MS"/>
              </a:rPr>
              <a:t>e</a:t>
            </a:r>
            <a:r>
              <a:rPr sz="2400" spc="-5" dirty="0">
                <a:latin typeface="Trebuchet MS"/>
                <a:cs typeface="Trebuchet MS"/>
              </a:rPr>
              <a:t>tângu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97070" y="4606290"/>
            <a:ext cx="2349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Dois eixos de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simetria.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20870" y="829309"/>
            <a:ext cx="2348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Eixos de</a:t>
            </a:r>
            <a:r>
              <a:rPr sz="2400" spc="-75" dirty="0">
                <a:solidFill>
                  <a:srgbClr val="6698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simetria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04490" y="3175000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0" y="514350"/>
                  </a:lnTo>
                  <a:lnTo>
                    <a:pt x="361950" y="1028700"/>
                  </a:lnTo>
                  <a:lnTo>
                    <a:pt x="725170" y="514350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04490" y="3175000"/>
              <a:ext cx="725170" cy="1028700"/>
            </a:xfrm>
            <a:custGeom>
              <a:avLst/>
              <a:gdLst/>
              <a:ahLst/>
              <a:cxnLst/>
              <a:rect l="l" t="t" r="r" b="b"/>
              <a:pathLst>
                <a:path w="725170" h="1028700">
                  <a:moveTo>
                    <a:pt x="361950" y="0"/>
                  </a:moveTo>
                  <a:lnTo>
                    <a:pt x="725170" y="514350"/>
                  </a:lnTo>
                  <a:lnTo>
                    <a:pt x="361950" y="1028700"/>
                  </a:lnTo>
                  <a:lnTo>
                    <a:pt x="0" y="514350"/>
                  </a:lnTo>
                  <a:lnTo>
                    <a:pt x="3619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66440" y="3065780"/>
              <a:ext cx="2540" cy="1311910"/>
            </a:xfrm>
            <a:custGeom>
              <a:avLst/>
              <a:gdLst/>
              <a:ahLst/>
              <a:cxnLst/>
              <a:rect l="l" t="t" r="r" b="b"/>
              <a:pathLst>
                <a:path w="2539" h="1311910">
                  <a:moveTo>
                    <a:pt x="0" y="0"/>
                  </a:moveTo>
                  <a:lnTo>
                    <a:pt x="2539" y="1311910"/>
                  </a:lnTo>
                </a:path>
              </a:pathLst>
            </a:custGeom>
            <a:ln w="19048">
              <a:solidFill>
                <a:srgbClr val="3366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81300" y="3685539"/>
              <a:ext cx="1035050" cy="2540"/>
            </a:xfrm>
            <a:custGeom>
              <a:avLst/>
              <a:gdLst/>
              <a:ahLst/>
              <a:cxnLst/>
              <a:rect l="l" t="t" r="r" b="b"/>
              <a:pathLst>
                <a:path w="1035050" h="2539">
                  <a:moveTo>
                    <a:pt x="0" y="0"/>
                  </a:moveTo>
                  <a:lnTo>
                    <a:pt x="1035050" y="2540"/>
                  </a:lnTo>
                </a:path>
              </a:pathLst>
            </a:custGeom>
            <a:ln w="19048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57200" y="1482090"/>
            <a:ext cx="4910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De </a:t>
            </a:r>
            <a:r>
              <a:rPr sz="2400" spc="-5" dirty="0">
                <a:latin typeface="Trebuchet MS"/>
                <a:cs typeface="Trebuchet MS"/>
              </a:rPr>
              <a:t>entre </a:t>
            </a: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paralelogramos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têm-se: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8469" y="3539490"/>
            <a:ext cx="1108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sang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7070" y="3409950"/>
            <a:ext cx="2349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Dois eixos de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simetria.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8469" y="2167890"/>
            <a:ext cx="199326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P</a:t>
            </a:r>
            <a:r>
              <a:rPr sz="2400" spc="5" dirty="0">
                <a:latin typeface="Trebuchet MS"/>
                <a:cs typeface="Trebuchet MS"/>
              </a:rPr>
              <a:t>a</a:t>
            </a:r>
            <a:r>
              <a:rPr sz="2400" spc="-5" dirty="0">
                <a:latin typeface="Trebuchet MS"/>
                <a:cs typeface="Trebuchet MS"/>
              </a:rPr>
              <a:t>ra</a:t>
            </a:r>
            <a:r>
              <a:rPr sz="2400" dirty="0">
                <a:latin typeface="Trebuchet MS"/>
                <a:cs typeface="Trebuchet MS"/>
              </a:rPr>
              <a:t>le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5" dirty="0">
                <a:latin typeface="Trebuchet MS"/>
                <a:cs typeface="Trebuchet MS"/>
              </a:rPr>
              <a:t>g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15" dirty="0">
                <a:latin typeface="Trebuchet MS"/>
                <a:cs typeface="Trebuchet MS"/>
              </a:rPr>
              <a:t>a</a:t>
            </a:r>
            <a:r>
              <a:rPr sz="2400" spc="5" dirty="0">
                <a:latin typeface="Trebuchet MS"/>
                <a:cs typeface="Trebuchet MS"/>
              </a:rPr>
              <a:t>m</a:t>
            </a:r>
            <a:r>
              <a:rPr sz="2400" dirty="0">
                <a:latin typeface="Trebuchet MS"/>
                <a:cs typeface="Trebuchet MS"/>
              </a:rPr>
              <a:t>o  </a:t>
            </a:r>
            <a:r>
              <a:rPr sz="2400" spc="-10" dirty="0">
                <a:latin typeface="Trebuchet MS"/>
                <a:cs typeface="Trebuchet MS"/>
              </a:rPr>
              <a:t>obliquângulo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425640" y="2247840"/>
            <a:ext cx="1931035" cy="4171950"/>
            <a:chOff x="2425640" y="2247840"/>
            <a:chExt cx="1931035" cy="4171950"/>
          </a:xfrm>
        </p:grpSpPr>
        <p:sp>
          <p:nvSpPr>
            <p:cNvPr id="15" name="object 15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1905000" y="0"/>
                  </a:moveTo>
                  <a:lnTo>
                    <a:pt x="476250" y="0"/>
                  </a:lnTo>
                  <a:lnTo>
                    <a:pt x="0" y="609600"/>
                  </a:lnTo>
                  <a:lnTo>
                    <a:pt x="1428750" y="6096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438399" y="2260599"/>
              <a:ext cx="1905000" cy="609600"/>
            </a:xfrm>
            <a:custGeom>
              <a:avLst/>
              <a:gdLst/>
              <a:ahLst/>
              <a:cxnLst/>
              <a:rect l="l" t="t" r="r" b="b"/>
              <a:pathLst>
                <a:path w="1905000" h="609600">
                  <a:moveTo>
                    <a:pt x="476250" y="0"/>
                  </a:moveTo>
                  <a:lnTo>
                    <a:pt x="1905000" y="0"/>
                  </a:lnTo>
                  <a:lnTo>
                    <a:pt x="1428750" y="609600"/>
                  </a:lnTo>
                  <a:lnTo>
                    <a:pt x="0" y="609600"/>
                  </a:lnTo>
                  <a:lnTo>
                    <a:pt x="47625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705099" y="4598669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1104900" y="0"/>
                  </a:moveTo>
                  <a:lnTo>
                    <a:pt x="0" y="0"/>
                  </a:lnTo>
                  <a:lnTo>
                    <a:pt x="0" y="533399"/>
                  </a:lnTo>
                  <a:lnTo>
                    <a:pt x="1104900" y="533399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705099" y="4598669"/>
              <a:ext cx="1104900" cy="533400"/>
            </a:xfrm>
            <a:custGeom>
              <a:avLst/>
              <a:gdLst/>
              <a:ahLst/>
              <a:cxnLst/>
              <a:rect l="l" t="t" r="r" b="b"/>
              <a:pathLst>
                <a:path w="1104900" h="533400">
                  <a:moveTo>
                    <a:pt x="552450" y="533399"/>
                  </a:moveTo>
                  <a:lnTo>
                    <a:pt x="0" y="533399"/>
                  </a:lnTo>
                  <a:lnTo>
                    <a:pt x="0" y="0"/>
                  </a:lnTo>
                  <a:lnTo>
                    <a:pt x="1104900" y="0"/>
                  </a:lnTo>
                  <a:lnTo>
                    <a:pt x="1104900" y="533399"/>
                  </a:lnTo>
                  <a:lnTo>
                    <a:pt x="552450" y="533399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266439" y="4447539"/>
              <a:ext cx="2540" cy="886460"/>
            </a:xfrm>
            <a:custGeom>
              <a:avLst/>
              <a:gdLst/>
              <a:ahLst/>
              <a:cxnLst/>
              <a:rect l="l" t="t" r="r" b="b"/>
              <a:pathLst>
                <a:path w="2539" h="886460">
                  <a:moveTo>
                    <a:pt x="0" y="0"/>
                  </a:moveTo>
                  <a:lnTo>
                    <a:pt x="2539" y="886460"/>
                  </a:lnTo>
                </a:path>
              </a:pathLst>
            </a:custGeom>
            <a:ln w="1904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514599" y="4879339"/>
              <a:ext cx="1466850" cy="2540"/>
            </a:xfrm>
            <a:custGeom>
              <a:avLst/>
              <a:gdLst/>
              <a:ahLst/>
              <a:cxnLst/>
              <a:rect l="l" t="t" r="r" b="b"/>
              <a:pathLst>
                <a:path w="1466850" h="2539">
                  <a:moveTo>
                    <a:pt x="0" y="0"/>
                  </a:moveTo>
                  <a:lnTo>
                    <a:pt x="1466850" y="2540"/>
                  </a:lnTo>
                </a:path>
              </a:pathLst>
            </a:custGeom>
            <a:ln w="19048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890519" y="5638799"/>
              <a:ext cx="647700" cy="647700"/>
            </a:xfrm>
            <a:custGeom>
              <a:avLst/>
              <a:gdLst/>
              <a:ahLst/>
              <a:cxnLst/>
              <a:rect l="l" t="t" r="r" b="b"/>
              <a:pathLst>
                <a:path w="647700" h="647700">
                  <a:moveTo>
                    <a:pt x="647700" y="0"/>
                  </a:moveTo>
                  <a:lnTo>
                    <a:pt x="0" y="0"/>
                  </a:lnTo>
                  <a:lnTo>
                    <a:pt x="0" y="647700"/>
                  </a:lnTo>
                  <a:lnTo>
                    <a:pt x="647700" y="64770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890519" y="5638799"/>
              <a:ext cx="647700" cy="647700"/>
            </a:xfrm>
            <a:custGeom>
              <a:avLst/>
              <a:gdLst/>
              <a:ahLst/>
              <a:cxnLst/>
              <a:rect l="l" t="t" r="r" b="b"/>
              <a:pathLst>
                <a:path w="647700" h="647700">
                  <a:moveTo>
                    <a:pt x="323850" y="647700"/>
                  </a:moveTo>
                  <a:lnTo>
                    <a:pt x="0" y="647700"/>
                  </a:lnTo>
                  <a:lnTo>
                    <a:pt x="0" y="0"/>
                  </a:lnTo>
                  <a:lnTo>
                    <a:pt x="647700" y="0"/>
                  </a:lnTo>
                  <a:lnTo>
                    <a:pt x="647700" y="647700"/>
                  </a:lnTo>
                  <a:lnTo>
                    <a:pt x="323850" y="6477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813049" y="554863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812800"/>
                  </a:lnTo>
                </a:path>
              </a:pathLst>
            </a:custGeom>
            <a:ln w="1904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818129" y="5557519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812799" y="0"/>
                  </a:moveTo>
                  <a:lnTo>
                    <a:pt x="0" y="812799"/>
                  </a:lnTo>
                </a:path>
              </a:pathLst>
            </a:custGeom>
            <a:ln w="19048">
              <a:solidFill>
                <a:srgbClr val="3366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223259" y="5524499"/>
              <a:ext cx="1270" cy="885190"/>
            </a:xfrm>
            <a:custGeom>
              <a:avLst/>
              <a:gdLst/>
              <a:ahLst/>
              <a:cxnLst/>
              <a:rect l="l" t="t" r="r" b="b"/>
              <a:pathLst>
                <a:path w="1269" h="885189">
                  <a:moveTo>
                    <a:pt x="0" y="0"/>
                  </a:moveTo>
                  <a:lnTo>
                    <a:pt x="1269" y="885190"/>
                  </a:lnTo>
                </a:path>
              </a:pathLst>
            </a:custGeom>
            <a:ln w="1904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470149" y="5956299"/>
              <a:ext cx="1466850" cy="1270"/>
            </a:xfrm>
            <a:custGeom>
              <a:avLst/>
              <a:gdLst/>
              <a:ahLst/>
              <a:cxnLst/>
              <a:rect l="l" t="t" r="r" b="b"/>
              <a:pathLst>
                <a:path w="1466850" h="1270">
                  <a:moveTo>
                    <a:pt x="0" y="0"/>
                  </a:moveTo>
                  <a:lnTo>
                    <a:pt x="1466850" y="1269"/>
                  </a:lnTo>
                </a:path>
              </a:pathLst>
            </a:custGeom>
            <a:ln w="19048">
              <a:solidFill>
                <a:srgbClr val="98CC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4497070" y="2252979"/>
            <a:ext cx="27914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Não </a:t>
            </a:r>
            <a:r>
              <a:rPr sz="1800" spc="-5" dirty="0">
                <a:latin typeface="Trebuchet MS"/>
                <a:cs typeface="Trebuchet MS"/>
              </a:rPr>
              <a:t>tem eixos </a:t>
            </a:r>
            <a:r>
              <a:rPr sz="1800" dirty="0">
                <a:latin typeface="Trebuchet MS"/>
                <a:cs typeface="Trebuchet MS"/>
              </a:rPr>
              <a:t>de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simetria.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8469" y="4606290"/>
            <a:ext cx="1387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R</a:t>
            </a:r>
            <a:r>
              <a:rPr sz="2400" dirty="0">
                <a:latin typeface="Trebuchet MS"/>
                <a:cs typeface="Trebuchet MS"/>
              </a:rPr>
              <a:t>e</a:t>
            </a:r>
            <a:r>
              <a:rPr sz="2400" spc="-5" dirty="0">
                <a:latin typeface="Trebuchet MS"/>
                <a:cs typeface="Trebuchet MS"/>
              </a:rPr>
              <a:t>tângu</a:t>
            </a:r>
            <a:r>
              <a:rPr sz="2400" spc="-10" dirty="0">
                <a:latin typeface="Trebuchet MS"/>
                <a:cs typeface="Trebuchet MS"/>
              </a:rPr>
              <a:t>l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97070" y="4606290"/>
            <a:ext cx="2349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Dois eixos de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simetria.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58469" y="5749290"/>
            <a:ext cx="1337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Qua</a:t>
            </a:r>
            <a:r>
              <a:rPr sz="2400" spc="-10" dirty="0">
                <a:latin typeface="Trebuchet MS"/>
                <a:cs typeface="Trebuchet MS"/>
              </a:rPr>
              <a:t>d</a:t>
            </a:r>
            <a:r>
              <a:rPr sz="2400" spc="5" dirty="0">
                <a:latin typeface="Trebuchet MS"/>
                <a:cs typeface="Trebuchet MS"/>
              </a:rPr>
              <a:t>r</a:t>
            </a:r>
            <a:r>
              <a:rPr sz="2400" spc="-5" dirty="0">
                <a:latin typeface="Trebuchet MS"/>
                <a:cs typeface="Trebuchet MS"/>
              </a:rPr>
              <a:t>a</a:t>
            </a:r>
            <a:r>
              <a:rPr sz="2400" spc="-10" dirty="0">
                <a:latin typeface="Trebuchet MS"/>
                <a:cs typeface="Trebuchet MS"/>
              </a:rPr>
              <a:t>d</a:t>
            </a:r>
            <a:r>
              <a:rPr sz="2400" dirty="0"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97070" y="5706109"/>
            <a:ext cx="2628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Quatro eixos </a:t>
            </a:r>
            <a:r>
              <a:rPr sz="1800" dirty="0">
                <a:latin typeface="Trebuchet MS"/>
                <a:cs typeface="Trebuchet MS"/>
              </a:rPr>
              <a:t>de</a:t>
            </a:r>
            <a:r>
              <a:rPr sz="1800" spc="-6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simetria.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20870" y="829309"/>
            <a:ext cx="2348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Eixos de</a:t>
            </a:r>
            <a:r>
              <a:rPr sz="2400" spc="-75" dirty="0">
                <a:solidFill>
                  <a:srgbClr val="6698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simetria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7069" y="871220"/>
            <a:ext cx="64338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Exercícios </a:t>
            </a:r>
            <a:r>
              <a:rPr sz="3600" spc="-5" dirty="0"/>
              <a:t>(página 261 do</a:t>
            </a:r>
            <a:r>
              <a:rPr sz="3600" spc="-60" dirty="0"/>
              <a:t> </a:t>
            </a:r>
            <a:r>
              <a:rPr sz="3600" spc="-5" dirty="0"/>
              <a:t>livro)</a:t>
            </a:r>
            <a:endParaRPr sz="36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61999" y="2667000"/>
              <a:ext cx="2208530" cy="2228850"/>
            </a:xfrm>
            <a:custGeom>
              <a:avLst/>
              <a:gdLst/>
              <a:ahLst/>
              <a:cxnLst/>
              <a:rect l="l" t="t" r="r" b="b"/>
              <a:pathLst>
                <a:path w="2208530" h="2228850">
                  <a:moveTo>
                    <a:pt x="1903730" y="0"/>
                  </a:moveTo>
                  <a:lnTo>
                    <a:pt x="0" y="990600"/>
                  </a:lnTo>
                  <a:lnTo>
                    <a:pt x="608330" y="2133600"/>
                  </a:lnTo>
                  <a:lnTo>
                    <a:pt x="2208530" y="2228850"/>
                  </a:lnTo>
                  <a:lnTo>
                    <a:pt x="1903730" y="0"/>
                  </a:lnTo>
                  <a:close/>
                </a:path>
              </a:pathLst>
            </a:custGeom>
            <a:solidFill>
              <a:srgbClr val="FFCC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61999" y="2667000"/>
              <a:ext cx="2208530" cy="2228850"/>
            </a:xfrm>
            <a:custGeom>
              <a:avLst/>
              <a:gdLst/>
              <a:ahLst/>
              <a:cxnLst/>
              <a:rect l="l" t="t" r="r" b="b"/>
              <a:pathLst>
                <a:path w="2208530" h="2228850">
                  <a:moveTo>
                    <a:pt x="0" y="990600"/>
                  </a:moveTo>
                  <a:lnTo>
                    <a:pt x="608330" y="2133600"/>
                  </a:lnTo>
                  <a:lnTo>
                    <a:pt x="2208530" y="2228850"/>
                  </a:lnTo>
                  <a:lnTo>
                    <a:pt x="1903730" y="0"/>
                  </a:lnTo>
                  <a:lnTo>
                    <a:pt x="0" y="9906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1999" y="2667000"/>
              <a:ext cx="2208530" cy="2228850"/>
            </a:xfrm>
            <a:custGeom>
              <a:avLst/>
              <a:gdLst/>
              <a:ahLst/>
              <a:cxnLst/>
              <a:rect l="l" t="t" r="r" b="b"/>
              <a:pathLst>
                <a:path w="2208530" h="2228850">
                  <a:moveTo>
                    <a:pt x="1903730" y="0"/>
                  </a:moveTo>
                  <a:lnTo>
                    <a:pt x="608330" y="2133600"/>
                  </a:lnTo>
                </a:path>
                <a:path w="2208530" h="2228850">
                  <a:moveTo>
                    <a:pt x="2208530" y="2228850"/>
                  </a:moveTo>
                  <a:lnTo>
                    <a:pt x="0" y="9906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999489" y="1634490"/>
            <a:ext cx="5346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4025" algn="l"/>
              </a:tabLst>
            </a:pPr>
            <a:r>
              <a:rPr sz="2400" dirty="0">
                <a:latin typeface="Arial"/>
                <a:cs typeface="Arial"/>
              </a:rPr>
              <a:t>1)	</a:t>
            </a:r>
            <a:r>
              <a:rPr sz="2400" spc="-5" dirty="0">
                <a:latin typeface="Arial"/>
                <a:cs typeface="Arial"/>
              </a:rPr>
              <a:t>Observe </a:t>
            </a:r>
            <a:r>
              <a:rPr sz="2400" dirty="0">
                <a:latin typeface="Arial"/>
                <a:cs typeface="Arial"/>
              </a:rPr>
              <a:t>o </a:t>
            </a:r>
            <a:r>
              <a:rPr sz="2400" spc="-5" dirty="0">
                <a:latin typeface="Arial"/>
                <a:cs typeface="Arial"/>
              </a:rPr>
              <a:t>quadrilátero 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determine: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4809" y="3463290"/>
            <a:ext cx="215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21939" y="2320290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09289" y="4834890"/>
            <a:ext cx="203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45539" y="4987290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82670" y="1939290"/>
            <a:ext cx="1939289" cy="106172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300"/>
              </a:spcBef>
              <a:buAutoNum type="alphaLcParenR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os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vértices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1200"/>
              </a:spcBef>
              <a:buAutoNum type="alphaLcParenR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os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lados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82670" y="2974340"/>
            <a:ext cx="3938270" cy="106172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300"/>
              </a:spcBef>
              <a:buAutoNum type="alphaLcParenR" startAt="3"/>
              <a:tabLst>
                <a:tab pos="469265" algn="l"/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o </a:t>
            </a:r>
            <a:r>
              <a:rPr sz="2400" spc="-5" dirty="0">
                <a:latin typeface="Arial"/>
                <a:cs typeface="Arial"/>
              </a:rPr>
              <a:t>lado oposto ao </a:t>
            </a:r>
            <a:r>
              <a:rPr sz="2400" spc="-10" dirty="0">
                <a:latin typeface="Arial"/>
                <a:cs typeface="Arial"/>
              </a:rPr>
              <a:t>lado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MP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1200"/>
              </a:spcBef>
              <a:buAutoNum type="alphaLcParenR" startAt="3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as </a:t>
            </a:r>
            <a:r>
              <a:rPr sz="2400" spc="-10" dirty="0">
                <a:latin typeface="Arial"/>
                <a:cs typeface="Arial"/>
              </a:rPr>
              <a:t>diagonais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086600" y="31242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557270" y="4163059"/>
            <a:ext cx="4402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94665" algn="l"/>
              </a:tabLst>
            </a:pPr>
            <a:r>
              <a:rPr sz="2400" spc="-5" dirty="0">
                <a:latin typeface="Arial"/>
                <a:cs typeface="Arial"/>
              </a:rPr>
              <a:t>e)	</a:t>
            </a:r>
            <a:r>
              <a:rPr sz="2400" dirty="0">
                <a:latin typeface="Arial"/>
                <a:cs typeface="Arial"/>
              </a:rPr>
              <a:t>o </a:t>
            </a:r>
            <a:r>
              <a:rPr sz="2400" spc="-10" dirty="0">
                <a:latin typeface="Arial"/>
                <a:cs typeface="Arial"/>
              </a:rPr>
              <a:t>ângulo </a:t>
            </a:r>
            <a:r>
              <a:rPr sz="2400" spc="-5" dirty="0">
                <a:latin typeface="Arial"/>
                <a:cs typeface="Arial"/>
              </a:rPr>
              <a:t>oposto ao </a:t>
            </a:r>
            <a:r>
              <a:rPr sz="2400" spc="-10" dirty="0">
                <a:latin typeface="Arial"/>
                <a:cs typeface="Arial"/>
              </a:rPr>
              <a:t>ângulo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60" dirty="0">
                <a:latin typeface="Arial"/>
                <a:cs typeface="Arial"/>
              </a:rPr>
              <a:t>P</a:t>
            </a:r>
            <a:r>
              <a:rPr sz="2700" b="1" spc="-839" baseline="40123" dirty="0">
                <a:latin typeface="Arial"/>
                <a:cs typeface="Arial"/>
              </a:rPr>
              <a:t>^</a:t>
            </a:r>
            <a:endParaRPr sz="2700" baseline="40123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60730" y="5290820"/>
            <a:ext cx="8075930" cy="1061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1700"/>
              </a:lnSpc>
              <a:spcBef>
                <a:spcPts val="100"/>
              </a:spcBef>
              <a:tabLst>
                <a:tab pos="455295" algn="l"/>
              </a:tabLst>
            </a:pPr>
            <a:r>
              <a:rPr sz="2400" dirty="0">
                <a:latin typeface="Arial"/>
                <a:cs typeface="Arial"/>
              </a:rPr>
              <a:t>2)	</a:t>
            </a:r>
            <a:r>
              <a:rPr sz="2400" spc="-10" dirty="0">
                <a:latin typeface="Arial"/>
                <a:cs typeface="Arial"/>
              </a:rPr>
              <a:t>Calcule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medida </a:t>
            </a:r>
            <a:r>
              <a:rPr sz="2400" dirty="0">
                <a:latin typeface="Arial"/>
                <a:cs typeface="Arial"/>
              </a:rPr>
              <a:t>de MP, </a:t>
            </a:r>
            <a:r>
              <a:rPr sz="2400" spc="-5" dirty="0">
                <a:latin typeface="Arial"/>
                <a:cs typeface="Arial"/>
              </a:rPr>
              <a:t>sendo </a:t>
            </a:r>
            <a:r>
              <a:rPr sz="2400" spc="5" dirty="0">
                <a:latin typeface="Arial"/>
                <a:cs typeface="Arial"/>
              </a:rPr>
              <a:t>MN </a:t>
            </a:r>
            <a:r>
              <a:rPr sz="2400" dirty="0">
                <a:latin typeface="Arial"/>
                <a:cs typeface="Arial"/>
              </a:rPr>
              <a:t>= 8 cm, </a:t>
            </a:r>
            <a:r>
              <a:rPr sz="2400" spc="-5" dirty="0">
                <a:latin typeface="Arial"/>
                <a:cs typeface="Arial"/>
              </a:rPr>
              <a:t>NO </a:t>
            </a:r>
            <a:r>
              <a:rPr sz="2400" dirty="0">
                <a:latin typeface="Arial"/>
                <a:cs typeface="Arial"/>
              </a:rPr>
              <a:t>= 7 cm,  </a:t>
            </a:r>
            <a:r>
              <a:rPr sz="2400" spc="5" dirty="0">
                <a:latin typeface="Arial"/>
                <a:cs typeface="Arial"/>
              </a:rPr>
              <a:t>OP </a:t>
            </a:r>
            <a:r>
              <a:rPr sz="2400" dirty="0">
                <a:latin typeface="Arial"/>
                <a:cs typeface="Arial"/>
              </a:rPr>
              <a:t>= 6 cm e o </a:t>
            </a:r>
            <a:r>
              <a:rPr sz="2400" spc="-5" dirty="0">
                <a:latin typeface="Arial"/>
                <a:cs typeface="Arial"/>
              </a:rPr>
              <a:t>perímetro mede 26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cm.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038600" y="54102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280" y="1634490"/>
            <a:ext cx="6141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5295" algn="l"/>
              </a:tabLst>
            </a:pPr>
            <a:r>
              <a:rPr sz="2400" dirty="0">
                <a:latin typeface="Arial"/>
                <a:cs typeface="Arial"/>
              </a:rPr>
              <a:t>4)	</a:t>
            </a:r>
            <a:r>
              <a:rPr sz="2400" spc="-5" dirty="0">
                <a:latin typeface="Arial"/>
                <a:cs typeface="Arial"/>
              </a:rPr>
              <a:t>Determinar </a:t>
            </a:r>
            <a:r>
              <a:rPr sz="2400" dirty="0">
                <a:latin typeface="Arial"/>
                <a:cs typeface="Arial"/>
              </a:rPr>
              <a:t>o </a:t>
            </a:r>
            <a:r>
              <a:rPr sz="2400" spc="-5" dirty="0">
                <a:latin typeface="Arial"/>
                <a:cs typeface="Arial"/>
              </a:rPr>
              <a:t>valor de </a:t>
            </a:r>
            <a:r>
              <a:rPr sz="2400" dirty="0">
                <a:latin typeface="Arial"/>
                <a:cs typeface="Arial"/>
              </a:rPr>
              <a:t>x </a:t>
            </a:r>
            <a:r>
              <a:rPr sz="2400" spc="-5" dirty="0">
                <a:latin typeface="Arial"/>
                <a:cs typeface="Arial"/>
              </a:rPr>
              <a:t>nos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quadriláteros: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7069" y="871220"/>
            <a:ext cx="64338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rebuchet MS"/>
                <a:cs typeface="Trebuchet MS"/>
              </a:rPr>
              <a:t>Exercícios </a:t>
            </a:r>
            <a:r>
              <a:rPr sz="3600" spc="-5" dirty="0">
                <a:latin typeface="Trebuchet MS"/>
                <a:cs typeface="Trebuchet MS"/>
              </a:rPr>
              <a:t>(página 263 do</a:t>
            </a:r>
            <a:r>
              <a:rPr sz="3600" spc="-60" dirty="0">
                <a:latin typeface="Trebuchet MS"/>
                <a:cs typeface="Trebuchet MS"/>
              </a:rPr>
              <a:t> </a:t>
            </a:r>
            <a:r>
              <a:rPr sz="3600" spc="-5" dirty="0">
                <a:latin typeface="Trebuchet MS"/>
                <a:cs typeface="Trebuchet MS"/>
              </a:rPr>
              <a:t>livro)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438277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Paralelogramos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00659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Propri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edad</a:t>
            </a:r>
            <a:r>
              <a:rPr sz="2400" spc="-5" dirty="0">
                <a:latin typeface="Trebuchet MS"/>
                <a:cs typeface="Trebuchet MS"/>
              </a:rPr>
              <a:t>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7807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200" y="1710690"/>
            <a:ext cx="4032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37105" algn="l"/>
              </a:tabLst>
            </a:pPr>
            <a:r>
              <a:rPr sz="2400" spc="-5" dirty="0">
                <a:latin typeface="Trebuchet MS"/>
                <a:cs typeface="Trebuchet MS"/>
              </a:rPr>
              <a:t>Propriedades	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438277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Paralelogramos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00659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Propri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edad</a:t>
            </a:r>
            <a:r>
              <a:rPr sz="2400" spc="-5" dirty="0">
                <a:latin typeface="Trebuchet MS"/>
                <a:cs typeface="Trebuchet MS"/>
              </a:rPr>
              <a:t>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7807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200" y="1710690"/>
            <a:ext cx="4032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37105" algn="l"/>
              </a:tabLst>
            </a:pPr>
            <a:r>
              <a:rPr sz="2400" spc="-5" dirty="0">
                <a:latin typeface="Trebuchet MS"/>
                <a:cs typeface="Trebuchet MS"/>
              </a:rPr>
              <a:t>Propriedades	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5459" y="3021329"/>
            <a:ext cx="52622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lados </a:t>
            </a:r>
            <a:r>
              <a:rPr sz="2400" spc="-10" dirty="0">
                <a:latin typeface="Trebuchet MS"/>
                <a:cs typeface="Trebuchet MS"/>
              </a:rPr>
              <a:t>opostos </a:t>
            </a:r>
            <a:r>
              <a:rPr sz="2400" spc="-5" dirty="0">
                <a:latin typeface="Trebuchet MS"/>
                <a:cs typeface="Trebuchet MS"/>
              </a:rPr>
              <a:t>de um paralelogramo  têm </a:t>
            </a:r>
            <a:r>
              <a:rPr sz="2400" dirty="0">
                <a:latin typeface="Trebuchet MS"/>
                <a:cs typeface="Trebuchet MS"/>
              </a:rPr>
              <a:t>o </a:t>
            </a:r>
            <a:r>
              <a:rPr sz="2400" spc="-5" dirty="0">
                <a:latin typeface="Trebuchet MS"/>
                <a:cs typeface="Trebuchet MS"/>
              </a:rPr>
              <a:t>mesmo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comprimento.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438277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Paralelogramos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00659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Propri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edad</a:t>
            </a:r>
            <a:r>
              <a:rPr sz="2400" spc="-5" dirty="0">
                <a:latin typeface="Trebuchet MS"/>
                <a:cs typeface="Trebuchet MS"/>
              </a:rPr>
              <a:t>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7807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200" y="1710690"/>
            <a:ext cx="4032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37105" algn="l"/>
              </a:tabLst>
            </a:pPr>
            <a:r>
              <a:rPr sz="2400" spc="-5" dirty="0">
                <a:latin typeface="Trebuchet MS"/>
                <a:cs typeface="Trebuchet MS"/>
              </a:rPr>
              <a:t>Propriedades	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88079" y="4301490"/>
            <a:ext cx="3671570" cy="1684020"/>
          </a:xfrm>
          <a:custGeom>
            <a:avLst/>
            <a:gdLst/>
            <a:ahLst/>
            <a:cxnLst/>
            <a:rect l="l" t="t" r="r" b="b"/>
            <a:pathLst>
              <a:path w="3671570" h="1684020">
                <a:moveTo>
                  <a:pt x="3671570" y="0"/>
                </a:moveTo>
                <a:lnTo>
                  <a:pt x="2217420" y="1673860"/>
                </a:lnTo>
                <a:lnTo>
                  <a:pt x="0" y="1684020"/>
                </a:lnTo>
                <a:lnTo>
                  <a:pt x="1455420" y="11430"/>
                </a:lnTo>
                <a:lnTo>
                  <a:pt x="3671570" y="0"/>
                </a:lnTo>
                <a:close/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506470" y="5977890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5459" y="3021329"/>
            <a:ext cx="5262245" cy="1258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lados </a:t>
            </a:r>
            <a:r>
              <a:rPr sz="2400" spc="-10" dirty="0">
                <a:latin typeface="Trebuchet MS"/>
                <a:cs typeface="Trebuchet MS"/>
              </a:rPr>
              <a:t>opostos </a:t>
            </a:r>
            <a:r>
              <a:rPr sz="2400" spc="-5" dirty="0">
                <a:latin typeface="Trebuchet MS"/>
                <a:cs typeface="Trebuchet MS"/>
              </a:rPr>
              <a:t>de um paralelogramo  têm </a:t>
            </a:r>
            <a:r>
              <a:rPr sz="2400" dirty="0">
                <a:latin typeface="Trebuchet MS"/>
                <a:cs typeface="Trebuchet MS"/>
              </a:rPr>
              <a:t>o </a:t>
            </a:r>
            <a:r>
              <a:rPr sz="2400" spc="-5" dirty="0">
                <a:latin typeface="Trebuchet MS"/>
                <a:cs typeface="Trebuchet MS"/>
              </a:rPr>
              <a:t>mesmo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comprimento.</a:t>
            </a:r>
            <a:endParaRPr sz="2400">
              <a:latin typeface="Trebuchet MS"/>
              <a:cs typeface="Trebuchet MS"/>
            </a:endParaRPr>
          </a:p>
          <a:p>
            <a:pPr marR="608330" algn="r">
              <a:lnSpc>
                <a:spcPct val="100000"/>
              </a:lnSpc>
              <a:spcBef>
                <a:spcPts val="1790"/>
              </a:spcBef>
            </a:pPr>
            <a:r>
              <a:rPr sz="1800" dirty="0"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06309" y="4009390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60720" y="599947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86409" y="3990340"/>
            <a:ext cx="8281670" cy="2258060"/>
            <a:chOff x="486409" y="3990340"/>
            <a:chExt cx="8281670" cy="2258060"/>
          </a:xfrm>
        </p:grpSpPr>
        <p:sp>
          <p:nvSpPr>
            <p:cNvPr id="15" name="object 15"/>
            <p:cNvSpPr/>
            <p:nvPr/>
          </p:nvSpPr>
          <p:spPr>
            <a:xfrm>
              <a:off x="3728720" y="4309745"/>
              <a:ext cx="5039360" cy="0"/>
            </a:xfrm>
            <a:custGeom>
              <a:avLst/>
              <a:gdLst/>
              <a:ahLst/>
              <a:cxnLst/>
              <a:rect l="l" t="t" r="r" b="b"/>
              <a:pathLst>
                <a:path w="5039359">
                  <a:moveTo>
                    <a:pt x="0" y="0"/>
                  </a:moveTo>
                  <a:lnTo>
                    <a:pt x="5039359" y="0"/>
                  </a:lnTo>
                </a:path>
              </a:pathLst>
            </a:custGeom>
            <a:ln w="1651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590799" y="5981700"/>
              <a:ext cx="5038090" cy="0"/>
            </a:xfrm>
            <a:custGeom>
              <a:avLst/>
              <a:gdLst/>
              <a:ahLst/>
              <a:cxnLst/>
              <a:rect l="l" t="t" r="r" b="b"/>
              <a:pathLst>
                <a:path w="5038090">
                  <a:moveTo>
                    <a:pt x="0" y="0"/>
                  </a:moveTo>
                  <a:lnTo>
                    <a:pt x="5038090" y="0"/>
                  </a:lnTo>
                </a:path>
              </a:pathLst>
            </a:custGeom>
            <a:ln w="15239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0" y="3990340"/>
              <a:ext cx="876300" cy="2258060"/>
            </a:xfrm>
            <a:custGeom>
              <a:avLst/>
              <a:gdLst/>
              <a:ahLst/>
              <a:cxnLst/>
              <a:rect l="l" t="t" r="r" b="b"/>
              <a:pathLst>
                <a:path w="876300" h="2258060">
                  <a:moveTo>
                    <a:pt x="876300" y="0"/>
                  </a:moveTo>
                  <a:lnTo>
                    <a:pt x="876300" y="575310"/>
                  </a:lnTo>
                </a:path>
                <a:path w="876300" h="2258060">
                  <a:moveTo>
                    <a:pt x="0" y="1682750"/>
                  </a:moveTo>
                  <a:lnTo>
                    <a:pt x="0" y="2258060"/>
                  </a:lnTo>
                </a:path>
              </a:pathLst>
            </a:custGeom>
            <a:ln w="2551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57650" y="5020310"/>
              <a:ext cx="2959100" cy="171450"/>
            </a:xfrm>
            <a:custGeom>
              <a:avLst/>
              <a:gdLst/>
              <a:ahLst/>
              <a:cxnLst/>
              <a:rect l="l" t="t" r="r" b="b"/>
              <a:pathLst>
                <a:path w="2959100" h="171450">
                  <a:moveTo>
                    <a:pt x="2218690" y="161289"/>
                  </a:moveTo>
                  <a:lnTo>
                    <a:pt x="2794000" y="161289"/>
                  </a:lnTo>
                </a:path>
                <a:path w="2959100" h="171450">
                  <a:moveTo>
                    <a:pt x="2385060" y="0"/>
                  </a:moveTo>
                  <a:lnTo>
                    <a:pt x="2959100" y="0"/>
                  </a:lnTo>
                </a:path>
                <a:path w="2959100" h="171450">
                  <a:moveTo>
                    <a:pt x="0" y="171450"/>
                  </a:moveTo>
                  <a:lnTo>
                    <a:pt x="575310" y="171450"/>
                  </a:lnTo>
                </a:path>
                <a:path w="2959100" h="171450">
                  <a:moveTo>
                    <a:pt x="165100" y="8889"/>
                  </a:moveTo>
                  <a:lnTo>
                    <a:pt x="739139" y="8889"/>
                  </a:lnTo>
                </a:path>
              </a:pathLst>
            </a:custGeom>
            <a:ln w="25518">
              <a:solidFill>
                <a:srgbClr val="6698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420620" y="4977130"/>
              <a:ext cx="1308100" cy="0"/>
            </a:xfrm>
            <a:custGeom>
              <a:avLst/>
              <a:gdLst/>
              <a:ahLst/>
              <a:cxnLst/>
              <a:rect l="l" t="t" r="r" b="b"/>
              <a:pathLst>
                <a:path w="1308100">
                  <a:moveTo>
                    <a:pt x="0" y="0"/>
                  </a:moveTo>
                  <a:lnTo>
                    <a:pt x="477519" y="0"/>
                  </a:lnTo>
                </a:path>
                <a:path w="1308100">
                  <a:moveTo>
                    <a:pt x="868680" y="0"/>
                  </a:moveTo>
                  <a:lnTo>
                    <a:pt x="130810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86409" y="4931410"/>
              <a:ext cx="1395730" cy="0"/>
            </a:xfrm>
            <a:custGeom>
              <a:avLst/>
              <a:gdLst/>
              <a:ahLst/>
              <a:cxnLst/>
              <a:rect l="l" t="t" r="r" b="b"/>
              <a:pathLst>
                <a:path w="1395730">
                  <a:moveTo>
                    <a:pt x="0" y="0"/>
                  </a:moveTo>
                  <a:lnTo>
                    <a:pt x="495300" y="0"/>
                  </a:lnTo>
                </a:path>
                <a:path w="1395730">
                  <a:moveTo>
                    <a:pt x="913130" y="0"/>
                  </a:moveTo>
                  <a:lnTo>
                    <a:pt x="1395730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67359" y="4913629"/>
            <a:ext cx="32924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89405" algn="l"/>
                <a:tab pos="1946275" algn="l"/>
              </a:tabLst>
            </a:pPr>
            <a:r>
              <a:rPr sz="4500" spc="-75" baseline="2777" dirty="0">
                <a:latin typeface="Times New Roman"/>
                <a:cs typeface="Times New Roman"/>
              </a:rPr>
              <a:t>DC</a:t>
            </a:r>
            <a:r>
              <a:rPr sz="4500" spc="-15" baseline="2777" dirty="0">
                <a:latin typeface="Times New Roman"/>
                <a:cs typeface="Times New Roman"/>
              </a:rPr>
              <a:t> </a:t>
            </a:r>
            <a:r>
              <a:rPr sz="4500" spc="-104" baseline="2777" dirty="0">
                <a:latin typeface="Symbol"/>
                <a:cs typeface="Symbol"/>
              </a:rPr>
              <a:t></a:t>
            </a:r>
            <a:r>
              <a:rPr sz="4500" spc="82" baseline="2777" dirty="0">
                <a:latin typeface="Times New Roman"/>
                <a:cs typeface="Times New Roman"/>
              </a:rPr>
              <a:t> </a:t>
            </a:r>
            <a:r>
              <a:rPr sz="4500" spc="-75" baseline="2777" dirty="0">
                <a:latin typeface="Times New Roman"/>
                <a:cs typeface="Times New Roman"/>
              </a:rPr>
              <a:t>AB	</a:t>
            </a:r>
            <a:r>
              <a:rPr sz="2400" dirty="0">
                <a:latin typeface="Trebuchet MS"/>
                <a:cs typeface="Trebuchet MS"/>
              </a:rPr>
              <a:t>e	</a:t>
            </a:r>
            <a:r>
              <a:rPr sz="2750" spc="-10" dirty="0">
                <a:latin typeface="Times New Roman"/>
                <a:cs typeface="Times New Roman"/>
              </a:rPr>
              <a:t>AD </a:t>
            </a:r>
            <a:r>
              <a:rPr sz="2750" spc="-30" dirty="0">
                <a:latin typeface="Symbol"/>
                <a:cs typeface="Symbol"/>
              </a:rPr>
              <a:t></a:t>
            </a:r>
            <a:r>
              <a:rPr sz="2750" spc="-50" dirty="0">
                <a:latin typeface="Times New Roman"/>
                <a:cs typeface="Times New Roman"/>
              </a:rPr>
              <a:t> </a:t>
            </a:r>
            <a:r>
              <a:rPr sz="2750" spc="-10" dirty="0">
                <a:latin typeface="Times New Roman"/>
                <a:cs typeface="Times New Roman"/>
              </a:rPr>
              <a:t>BC</a:t>
            </a:r>
            <a:endParaRPr sz="2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438277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Paralelogramos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00659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Propri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edad</a:t>
            </a:r>
            <a:r>
              <a:rPr sz="2400" spc="-5" dirty="0">
                <a:latin typeface="Trebuchet MS"/>
                <a:cs typeface="Trebuchet MS"/>
              </a:rPr>
              <a:t>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7807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200" y="1710690"/>
            <a:ext cx="4032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37105" algn="l"/>
              </a:tabLst>
            </a:pPr>
            <a:r>
              <a:rPr sz="2400" spc="-5" dirty="0">
                <a:latin typeface="Trebuchet MS"/>
                <a:cs typeface="Trebuchet MS"/>
              </a:rPr>
              <a:t>Propriedades	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9430" y="2853690"/>
            <a:ext cx="55835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ângulos opostos de um paralelogramo  são congruentes (têm </a:t>
            </a:r>
            <a:r>
              <a:rPr sz="2400" dirty="0">
                <a:latin typeface="Trebuchet MS"/>
                <a:cs typeface="Trebuchet MS"/>
              </a:rPr>
              <a:t>a </a:t>
            </a:r>
            <a:r>
              <a:rPr sz="2400" spc="-5" dirty="0">
                <a:latin typeface="Trebuchet MS"/>
                <a:cs typeface="Trebuchet MS"/>
              </a:rPr>
              <a:t>mesma</a:t>
            </a:r>
            <a:r>
              <a:rPr sz="2400" spc="-8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medida).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3" name="object 3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6" name="object 6"/>
          <p:cNvGrpSpPr/>
          <p:nvPr/>
        </p:nvGrpSpPr>
        <p:grpSpPr>
          <a:xfrm>
            <a:off x="673040" y="3949641"/>
            <a:ext cx="3912235" cy="2388235"/>
            <a:chOff x="673040" y="3949641"/>
            <a:chExt cx="3912235" cy="2388235"/>
          </a:xfrm>
        </p:grpSpPr>
        <p:sp>
          <p:nvSpPr>
            <p:cNvPr id="7" name="object 7"/>
            <p:cNvSpPr/>
            <p:nvPr/>
          </p:nvSpPr>
          <p:spPr>
            <a:xfrm>
              <a:off x="685799" y="3962400"/>
              <a:ext cx="2209800" cy="1066800"/>
            </a:xfrm>
            <a:custGeom>
              <a:avLst/>
              <a:gdLst/>
              <a:ahLst/>
              <a:cxnLst/>
              <a:rect l="l" t="t" r="r" b="b"/>
              <a:pathLst>
                <a:path w="2209800" h="1066800">
                  <a:moveTo>
                    <a:pt x="2209800" y="0"/>
                  </a:moveTo>
                  <a:lnTo>
                    <a:pt x="0" y="0"/>
                  </a:lnTo>
                  <a:lnTo>
                    <a:pt x="0" y="1066800"/>
                  </a:lnTo>
                  <a:lnTo>
                    <a:pt x="2209800" y="106680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5799" y="3962400"/>
              <a:ext cx="2209800" cy="1066800"/>
            </a:xfrm>
            <a:custGeom>
              <a:avLst/>
              <a:gdLst/>
              <a:ahLst/>
              <a:cxnLst/>
              <a:rect l="l" t="t" r="r" b="b"/>
              <a:pathLst>
                <a:path w="2209800" h="1066800">
                  <a:moveTo>
                    <a:pt x="1104900" y="1066800"/>
                  </a:moveTo>
                  <a:lnTo>
                    <a:pt x="0" y="1066800"/>
                  </a:lnTo>
                  <a:lnTo>
                    <a:pt x="0" y="0"/>
                  </a:lnTo>
                  <a:lnTo>
                    <a:pt x="2209800" y="0"/>
                  </a:lnTo>
                  <a:lnTo>
                    <a:pt x="2209800" y="1066800"/>
                  </a:lnTo>
                  <a:lnTo>
                    <a:pt x="1104900" y="10668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667000" y="5486400"/>
              <a:ext cx="1905000" cy="838200"/>
            </a:xfrm>
            <a:custGeom>
              <a:avLst/>
              <a:gdLst/>
              <a:ahLst/>
              <a:cxnLst/>
              <a:rect l="l" t="t" r="r" b="b"/>
              <a:pathLst>
                <a:path w="1905000" h="838200">
                  <a:moveTo>
                    <a:pt x="1905000" y="0"/>
                  </a:moveTo>
                  <a:lnTo>
                    <a:pt x="0" y="0"/>
                  </a:lnTo>
                  <a:lnTo>
                    <a:pt x="476250" y="838200"/>
                  </a:lnTo>
                  <a:lnTo>
                    <a:pt x="1428750" y="8382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67000" y="5486400"/>
              <a:ext cx="1905000" cy="838200"/>
            </a:xfrm>
            <a:custGeom>
              <a:avLst/>
              <a:gdLst/>
              <a:ahLst/>
              <a:cxnLst/>
              <a:rect l="l" t="t" r="r" b="b"/>
              <a:pathLst>
                <a:path w="1905000" h="838200">
                  <a:moveTo>
                    <a:pt x="0" y="0"/>
                  </a:moveTo>
                  <a:lnTo>
                    <a:pt x="476250" y="838200"/>
                  </a:lnTo>
                  <a:lnTo>
                    <a:pt x="1428750" y="838200"/>
                  </a:lnTo>
                  <a:lnTo>
                    <a:pt x="1905000" y="0"/>
                  </a:lnTo>
                  <a:lnTo>
                    <a:pt x="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839469" y="1616710"/>
            <a:ext cx="6826884" cy="2160270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2400" spc="-5" dirty="0">
                <a:latin typeface="Trebuchet MS"/>
                <a:cs typeface="Trebuchet MS"/>
              </a:rPr>
              <a:t>Definição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400" dirty="0">
                <a:latin typeface="Trebuchet MS"/>
                <a:cs typeface="Trebuchet MS"/>
              </a:rPr>
              <a:t>Um </a:t>
            </a:r>
            <a:r>
              <a:rPr sz="2400" spc="-5" dirty="0">
                <a:latin typeface="Trebuchet MS"/>
                <a:cs typeface="Trebuchet MS"/>
              </a:rPr>
              <a:t>quadrilátero </a:t>
            </a:r>
            <a:r>
              <a:rPr sz="2400" dirty="0">
                <a:latin typeface="Trebuchet MS"/>
                <a:cs typeface="Trebuchet MS"/>
              </a:rPr>
              <a:t>é </a:t>
            </a:r>
            <a:r>
              <a:rPr sz="2400" spc="-10" dirty="0">
                <a:latin typeface="Trebuchet MS"/>
                <a:cs typeface="Trebuchet MS"/>
              </a:rPr>
              <a:t>um </a:t>
            </a:r>
            <a:r>
              <a:rPr sz="2400" spc="-5" dirty="0">
                <a:latin typeface="Trebuchet MS"/>
                <a:cs typeface="Trebuchet MS"/>
              </a:rPr>
              <a:t>polígono com quatro</a:t>
            </a:r>
            <a:r>
              <a:rPr sz="2400" spc="-9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lados.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255"/>
              </a:spcBef>
            </a:pPr>
            <a:r>
              <a:rPr sz="2400" spc="-5" dirty="0">
                <a:latin typeface="Trebuchet MS"/>
                <a:cs typeface="Trebuchet MS"/>
              </a:rPr>
              <a:t>Exemplos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438277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Paralelogramos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519430" y="2853690"/>
            <a:ext cx="55835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Os </a:t>
            </a:r>
            <a:r>
              <a:rPr sz="2400" spc="-5" dirty="0">
                <a:latin typeface="Trebuchet MS"/>
                <a:cs typeface="Trebuchet MS"/>
              </a:rPr>
              <a:t>ângulos opostos de um paralelogramo  são congruentes (têm </a:t>
            </a:r>
            <a:r>
              <a:rPr sz="2400" dirty="0">
                <a:latin typeface="Trebuchet MS"/>
                <a:cs typeface="Trebuchet MS"/>
              </a:rPr>
              <a:t>a </a:t>
            </a:r>
            <a:r>
              <a:rPr sz="2400" spc="-5" dirty="0">
                <a:latin typeface="Trebuchet MS"/>
                <a:cs typeface="Trebuchet MS"/>
              </a:rPr>
              <a:t>mesma</a:t>
            </a:r>
            <a:r>
              <a:rPr sz="2400" spc="-8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medida).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5" name="object 5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00659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Propri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edad</a:t>
            </a:r>
            <a:r>
              <a:rPr sz="2400" spc="-5" dirty="0">
                <a:latin typeface="Trebuchet MS"/>
                <a:cs typeface="Trebuchet MS"/>
              </a:rPr>
              <a:t>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807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200" y="1710690"/>
            <a:ext cx="4032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37105" algn="l"/>
              </a:tabLst>
            </a:pPr>
            <a:r>
              <a:rPr sz="2400" spc="-5" dirty="0">
                <a:latin typeface="Trebuchet MS"/>
                <a:cs typeface="Trebuchet MS"/>
              </a:rPr>
              <a:t>Propriedades	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11879" y="4301490"/>
            <a:ext cx="3671570" cy="1684020"/>
          </a:xfrm>
          <a:custGeom>
            <a:avLst/>
            <a:gdLst/>
            <a:ahLst/>
            <a:cxnLst/>
            <a:rect l="l" t="t" r="r" b="b"/>
            <a:pathLst>
              <a:path w="3671570" h="1684020">
                <a:moveTo>
                  <a:pt x="3671570" y="0"/>
                </a:moveTo>
                <a:lnTo>
                  <a:pt x="2217420" y="1673860"/>
                </a:lnTo>
                <a:lnTo>
                  <a:pt x="0" y="1684020"/>
                </a:lnTo>
                <a:lnTo>
                  <a:pt x="1454150" y="11430"/>
                </a:lnTo>
                <a:lnTo>
                  <a:pt x="3671570" y="0"/>
                </a:lnTo>
                <a:close/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430270" y="5977890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39029" y="3990340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44080" y="3990340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84520" y="599947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514600" y="4249360"/>
            <a:ext cx="6248400" cy="1757045"/>
            <a:chOff x="2514600" y="4249360"/>
            <a:chExt cx="6248400" cy="1757045"/>
          </a:xfrm>
        </p:grpSpPr>
        <p:sp>
          <p:nvSpPr>
            <p:cNvPr id="16" name="object 16"/>
            <p:cNvSpPr/>
            <p:nvPr/>
          </p:nvSpPr>
          <p:spPr>
            <a:xfrm>
              <a:off x="3723639" y="4309744"/>
              <a:ext cx="5039360" cy="0"/>
            </a:xfrm>
            <a:custGeom>
              <a:avLst/>
              <a:gdLst/>
              <a:ahLst/>
              <a:cxnLst/>
              <a:rect l="l" t="t" r="r" b="b"/>
              <a:pathLst>
                <a:path w="5039359">
                  <a:moveTo>
                    <a:pt x="0" y="0"/>
                  </a:moveTo>
                  <a:lnTo>
                    <a:pt x="5039360" y="0"/>
                  </a:lnTo>
                </a:path>
              </a:pathLst>
            </a:custGeom>
            <a:ln w="1651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514600" y="5967094"/>
              <a:ext cx="5038090" cy="0"/>
            </a:xfrm>
            <a:custGeom>
              <a:avLst/>
              <a:gdLst/>
              <a:ahLst/>
              <a:cxnLst/>
              <a:rect l="l" t="t" r="r" b="b"/>
              <a:pathLst>
                <a:path w="5038090">
                  <a:moveTo>
                    <a:pt x="0" y="0"/>
                  </a:moveTo>
                  <a:lnTo>
                    <a:pt x="5038090" y="0"/>
                  </a:lnTo>
                </a:path>
              </a:pathLst>
            </a:custGeom>
            <a:ln w="16509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06850" y="4262119"/>
              <a:ext cx="2885440" cy="1731010"/>
            </a:xfrm>
            <a:custGeom>
              <a:avLst/>
              <a:gdLst/>
              <a:ahLst/>
              <a:cxnLst/>
              <a:rect l="l" t="t" r="r" b="b"/>
              <a:pathLst>
                <a:path w="2885440" h="1731010">
                  <a:moveTo>
                    <a:pt x="0" y="1186179"/>
                  </a:moveTo>
                  <a:lnTo>
                    <a:pt x="60245" y="1191989"/>
                  </a:lnTo>
                  <a:lnTo>
                    <a:pt x="119062" y="1198602"/>
                  </a:lnTo>
                  <a:lnTo>
                    <a:pt x="175021" y="1206941"/>
                  </a:lnTo>
                  <a:lnTo>
                    <a:pt x="226695" y="1217929"/>
                  </a:lnTo>
                  <a:lnTo>
                    <a:pt x="272653" y="1232490"/>
                  </a:lnTo>
                  <a:lnTo>
                    <a:pt x="311467" y="1251545"/>
                  </a:lnTo>
                  <a:lnTo>
                    <a:pt x="341709" y="1276017"/>
                  </a:lnTo>
                  <a:lnTo>
                    <a:pt x="371191" y="1339982"/>
                  </a:lnTo>
                  <a:lnTo>
                    <a:pt x="372479" y="1378068"/>
                  </a:lnTo>
                  <a:lnTo>
                    <a:pt x="366794" y="1420471"/>
                  </a:lnTo>
                  <a:lnTo>
                    <a:pt x="355120" y="1466574"/>
                  </a:lnTo>
                  <a:lnTo>
                    <a:pt x="338440" y="1515761"/>
                  </a:lnTo>
                  <a:lnTo>
                    <a:pt x="317735" y="1567415"/>
                  </a:lnTo>
                  <a:lnTo>
                    <a:pt x="293988" y="1620918"/>
                  </a:lnTo>
                  <a:lnTo>
                    <a:pt x="268182" y="1675656"/>
                  </a:lnTo>
                  <a:lnTo>
                    <a:pt x="241300" y="1731009"/>
                  </a:lnTo>
                </a:path>
                <a:path w="2885440" h="1731010">
                  <a:moveTo>
                    <a:pt x="2885440" y="534669"/>
                  </a:moveTo>
                  <a:lnTo>
                    <a:pt x="2824765" y="531653"/>
                  </a:lnTo>
                  <a:lnTo>
                    <a:pt x="2765563" y="527684"/>
                  </a:lnTo>
                  <a:lnTo>
                    <a:pt x="2709190" y="521811"/>
                  </a:lnTo>
                  <a:lnTo>
                    <a:pt x="2656998" y="513079"/>
                  </a:lnTo>
                  <a:lnTo>
                    <a:pt x="2610343" y="500538"/>
                  </a:lnTo>
                  <a:lnTo>
                    <a:pt x="2570579" y="483234"/>
                  </a:lnTo>
                  <a:lnTo>
                    <a:pt x="2539059" y="460216"/>
                  </a:lnTo>
                  <a:lnTo>
                    <a:pt x="2506492" y="397996"/>
                  </a:lnTo>
                  <a:lnTo>
                    <a:pt x="2503548" y="360099"/>
                  </a:lnTo>
                  <a:lnTo>
                    <a:pt x="2507356" y="317500"/>
                  </a:lnTo>
                  <a:lnTo>
                    <a:pt x="2516965" y="270854"/>
                  </a:lnTo>
                  <a:lnTo>
                    <a:pt x="2531425" y="220823"/>
                  </a:lnTo>
                  <a:lnTo>
                    <a:pt x="2549783" y="168063"/>
                  </a:lnTo>
                  <a:lnTo>
                    <a:pt x="2571089" y="113233"/>
                  </a:lnTo>
                  <a:lnTo>
                    <a:pt x="2594392" y="56993"/>
                  </a:lnTo>
                  <a:lnTo>
                    <a:pt x="2618740" y="0"/>
                  </a:lnTo>
                </a:path>
              </a:pathLst>
            </a:custGeom>
            <a:ln w="25518">
              <a:solidFill>
                <a:srgbClr val="FF3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843779" y="4314189"/>
              <a:ext cx="1179830" cy="1619250"/>
            </a:xfrm>
            <a:custGeom>
              <a:avLst/>
              <a:gdLst/>
              <a:ahLst/>
              <a:cxnLst/>
              <a:rect l="l" t="t" r="r" b="b"/>
              <a:pathLst>
                <a:path w="1179829" h="1619250">
                  <a:moveTo>
                    <a:pt x="643890" y="1619250"/>
                  </a:moveTo>
                  <a:lnTo>
                    <a:pt x="652593" y="1561856"/>
                  </a:lnTo>
                  <a:lnTo>
                    <a:pt x="662086" y="1505862"/>
                  </a:lnTo>
                  <a:lnTo>
                    <a:pt x="673157" y="1452666"/>
                  </a:lnTo>
                  <a:lnTo>
                    <a:pt x="686593" y="1403667"/>
                  </a:lnTo>
                  <a:lnTo>
                    <a:pt x="703185" y="1360264"/>
                  </a:lnTo>
                  <a:lnTo>
                    <a:pt x="723721" y="1323855"/>
                  </a:lnTo>
                  <a:lnTo>
                    <a:pt x="779780" y="1277620"/>
                  </a:lnTo>
                  <a:lnTo>
                    <a:pt x="812146" y="1270872"/>
                  </a:lnTo>
                  <a:lnTo>
                    <a:pt x="848778" y="1271996"/>
                  </a:lnTo>
                  <a:lnTo>
                    <a:pt x="889141" y="1280018"/>
                  </a:lnTo>
                  <a:lnTo>
                    <a:pt x="932702" y="1293967"/>
                  </a:lnTo>
                  <a:lnTo>
                    <a:pt x="978929" y="1312871"/>
                  </a:lnTo>
                  <a:lnTo>
                    <a:pt x="1027288" y="1335757"/>
                  </a:lnTo>
                  <a:lnTo>
                    <a:pt x="1077247" y="1361654"/>
                  </a:lnTo>
                  <a:lnTo>
                    <a:pt x="1128272" y="1389589"/>
                  </a:lnTo>
                  <a:lnTo>
                    <a:pt x="1179830" y="1418590"/>
                  </a:lnTo>
                </a:path>
                <a:path w="1179829" h="1619250">
                  <a:moveTo>
                    <a:pt x="546100" y="0"/>
                  </a:moveTo>
                  <a:lnTo>
                    <a:pt x="540290" y="60248"/>
                  </a:lnTo>
                  <a:lnTo>
                    <a:pt x="533677" y="119082"/>
                  </a:lnTo>
                  <a:lnTo>
                    <a:pt x="525338" y="175088"/>
                  </a:lnTo>
                  <a:lnTo>
                    <a:pt x="514350" y="226853"/>
                  </a:lnTo>
                  <a:lnTo>
                    <a:pt x="499789" y="272963"/>
                  </a:lnTo>
                  <a:lnTo>
                    <a:pt x="480734" y="312003"/>
                  </a:lnTo>
                  <a:lnTo>
                    <a:pt x="456262" y="342560"/>
                  </a:lnTo>
                  <a:lnTo>
                    <a:pt x="392295" y="372420"/>
                  </a:lnTo>
                  <a:lnTo>
                    <a:pt x="354197" y="373602"/>
                  </a:lnTo>
                  <a:lnTo>
                    <a:pt x="311761" y="367782"/>
                  </a:lnTo>
                  <a:lnTo>
                    <a:pt x="265593" y="355972"/>
                  </a:lnTo>
                  <a:lnTo>
                    <a:pt x="216300" y="339187"/>
                  </a:lnTo>
                  <a:lnTo>
                    <a:pt x="164488" y="318440"/>
                  </a:lnTo>
                  <a:lnTo>
                    <a:pt x="110763" y="294746"/>
                  </a:lnTo>
                  <a:lnTo>
                    <a:pt x="55731" y="269118"/>
                  </a:lnTo>
                  <a:lnTo>
                    <a:pt x="0" y="242570"/>
                  </a:lnTo>
                </a:path>
              </a:pathLst>
            </a:custGeom>
            <a:ln w="25518">
              <a:solidFill>
                <a:srgbClr val="6698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71169" y="4239139"/>
            <a:ext cx="2019935" cy="162496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42545">
              <a:lnSpc>
                <a:spcPct val="100000"/>
              </a:lnSpc>
              <a:spcBef>
                <a:spcPts val="1300"/>
              </a:spcBef>
            </a:pPr>
            <a:r>
              <a:rPr sz="3000" spc="-580" dirty="0">
                <a:latin typeface="Times New Roman"/>
                <a:cs typeface="Times New Roman"/>
              </a:rPr>
              <a:t>AD</a:t>
            </a:r>
            <a:r>
              <a:rPr sz="4500" spc="-869" baseline="14814" dirty="0">
                <a:latin typeface="Times New Roman"/>
                <a:cs typeface="Times New Roman"/>
              </a:rPr>
              <a:t>ˆ </a:t>
            </a:r>
            <a:r>
              <a:rPr sz="3000" spc="-40" dirty="0">
                <a:latin typeface="Times New Roman"/>
                <a:cs typeface="Times New Roman"/>
              </a:rPr>
              <a:t>C </a:t>
            </a:r>
            <a:r>
              <a:rPr sz="3000" spc="-55" dirty="0">
                <a:latin typeface="Symbol"/>
                <a:cs typeface="Symbol"/>
              </a:rPr>
              <a:t></a:t>
            </a:r>
            <a:r>
              <a:rPr sz="3000" spc="-55" dirty="0">
                <a:latin typeface="Times New Roman"/>
                <a:cs typeface="Times New Roman"/>
              </a:rPr>
              <a:t> </a:t>
            </a:r>
            <a:r>
              <a:rPr sz="3000" spc="-560" dirty="0">
                <a:latin typeface="Times New Roman"/>
                <a:cs typeface="Times New Roman"/>
              </a:rPr>
              <a:t>AB</a:t>
            </a:r>
            <a:r>
              <a:rPr sz="4500" spc="-839" baseline="14814" dirty="0">
                <a:latin typeface="Times New Roman"/>
                <a:cs typeface="Times New Roman"/>
              </a:rPr>
              <a:t>ˆ</a:t>
            </a:r>
            <a:r>
              <a:rPr sz="4500" spc="-727" baseline="14814" dirty="0">
                <a:latin typeface="Times New Roman"/>
                <a:cs typeface="Times New Roman"/>
              </a:rPr>
              <a:t> </a:t>
            </a:r>
            <a:r>
              <a:rPr sz="3000" spc="-40" dirty="0">
                <a:latin typeface="Times New Roman"/>
                <a:cs typeface="Times New Roman"/>
              </a:rPr>
              <a:t>C</a:t>
            </a:r>
            <a:endParaRPr sz="3000">
              <a:latin typeface="Times New Roman"/>
              <a:cs typeface="Times New Roman"/>
            </a:endParaRPr>
          </a:p>
          <a:p>
            <a:pPr marL="122555">
              <a:lnSpc>
                <a:spcPct val="100000"/>
              </a:lnSpc>
              <a:spcBef>
                <a:spcPts val="969"/>
              </a:spcBef>
            </a:pPr>
            <a:r>
              <a:rPr sz="2400" dirty="0">
                <a:latin typeface="Trebuchet MS"/>
                <a:cs typeface="Trebuchet MS"/>
              </a:rPr>
              <a:t>e</a:t>
            </a:r>
            <a:endParaRPr sz="2400">
              <a:latin typeface="Trebuchet MS"/>
              <a:cs typeface="Trebuchet MS"/>
            </a:endParaRPr>
          </a:p>
          <a:p>
            <a:pPr marL="38100">
              <a:lnSpc>
                <a:spcPct val="100000"/>
              </a:lnSpc>
              <a:spcBef>
                <a:spcPts val="640"/>
              </a:spcBef>
            </a:pPr>
            <a:r>
              <a:rPr sz="2750" spc="-500" dirty="0">
                <a:latin typeface="Times New Roman"/>
                <a:cs typeface="Times New Roman"/>
              </a:rPr>
              <a:t>DA</a:t>
            </a:r>
            <a:r>
              <a:rPr sz="4125" spc="-750" baseline="16161" dirty="0">
                <a:latin typeface="Times New Roman"/>
                <a:cs typeface="Times New Roman"/>
              </a:rPr>
              <a:t>ˆ </a:t>
            </a:r>
            <a:r>
              <a:rPr sz="2750" spc="-15" dirty="0">
                <a:latin typeface="Times New Roman"/>
                <a:cs typeface="Times New Roman"/>
              </a:rPr>
              <a:t>B </a:t>
            </a:r>
            <a:r>
              <a:rPr sz="2750" spc="-40" dirty="0">
                <a:latin typeface="Symbol"/>
                <a:cs typeface="Symbol"/>
              </a:rPr>
              <a:t></a:t>
            </a:r>
            <a:r>
              <a:rPr sz="2750" spc="-40" dirty="0">
                <a:latin typeface="Times New Roman"/>
                <a:cs typeface="Times New Roman"/>
              </a:rPr>
              <a:t> </a:t>
            </a:r>
            <a:r>
              <a:rPr sz="2750" spc="-480" dirty="0">
                <a:latin typeface="Times New Roman"/>
                <a:cs typeface="Times New Roman"/>
              </a:rPr>
              <a:t>DC</a:t>
            </a:r>
            <a:r>
              <a:rPr sz="4125" spc="-719" baseline="16161" dirty="0">
                <a:latin typeface="Times New Roman"/>
                <a:cs typeface="Times New Roman"/>
              </a:rPr>
              <a:t>ˆ </a:t>
            </a:r>
            <a:r>
              <a:rPr sz="2750" spc="-15" dirty="0">
                <a:latin typeface="Times New Roman"/>
                <a:cs typeface="Times New Roman"/>
              </a:rPr>
              <a:t>B</a:t>
            </a:r>
            <a:endParaRPr sz="2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438277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Paralelogramos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00659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Propri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edad</a:t>
            </a:r>
            <a:r>
              <a:rPr sz="2400" spc="-5" dirty="0">
                <a:latin typeface="Trebuchet MS"/>
                <a:cs typeface="Trebuchet MS"/>
              </a:rPr>
              <a:t>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7807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200" y="1710690"/>
            <a:ext cx="4032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37105" algn="l"/>
              </a:tabLst>
            </a:pPr>
            <a:r>
              <a:rPr sz="2400" spc="-5" dirty="0">
                <a:latin typeface="Trebuchet MS"/>
                <a:cs typeface="Trebuchet MS"/>
              </a:rPr>
              <a:t>Propriedades	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5459" y="2777490"/>
            <a:ext cx="685228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As </a:t>
            </a:r>
            <a:r>
              <a:rPr sz="2400" spc="-5" dirty="0">
                <a:latin typeface="Trebuchet MS"/>
                <a:cs typeface="Trebuchet MS"/>
              </a:rPr>
              <a:t>diagonais de um paralelogramo interceptam-se  mutuamente, isto </a:t>
            </a:r>
            <a:r>
              <a:rPr sz="2400" dirty="0">
                <a:latin typeface="Trebuchet MS"/>
                <a:cs typeface="Trebuchet MS"/>
              </a:rPr>
              <a:t>é, </a:t>
            </a:r>
            <a:r>
              <a:rPr sz="2400" spc="-5" dirty="0">
                <a:latin typeface="Trebuchet MS"/>
                <a:cs typeface="Trebuchet MS"/>
              </a:rPr>
              <a:t>dividem-se ao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meio.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438277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Paralelogramos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00659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Propri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edad</a:t>
            </a:r>
            <a:r>
              <a:rPr sz="2400" spc="-5" dirty="0">
                <a:latin typeface="Trebuchet MS"/>
                <a:cs typeface="Trebuchet MS"/>
              </a:rPr>
              <a:t>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7807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200" y="1710690"/>
            <a:ext cx="4032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37105" algn="l"/>
              </a:tabLst>
            </a:pPr>
            <a:r>
              <a:rPr sz="2400" spc="-5" dirty="0">
                <a:latin typeface="Trebuchet MS"/>
                <a:cs typeface="Trebuchet MS"/>
              </a:rPr>
              <a:t>Propriedades	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354579" y="4197350"/>
            <a:ext cx="5053330" cy="1720850"/>
            <a:chOff x="2354579" y="4197350"/>
            <a:chExt cx="5053330" cy="1720850"/>
          </a:xfrm>
        </p:grpSpPr>
        <p:sp>
          <p:nvSpPr>
            <p:cNvPr id="10" name="object 10"/>
            <p:cNvSpPr/>
            <p:nvPr/>
          </p:nvSpPr>
          <p:spPr>
            <a:xfrm>
              <a:off x="2362199" y="5881370"/>
              <a:ext cx="5038090" cy="0"/>
            </a:xfrm>
            <a:custGeom>
              <a:avLst/>
              <a:gdLst/>
              <a:ahLst/>
              <a:cxnLst/>
              <a:rect l="l" t="t" r="r" b="b"/>
              <a:pathLst>
                <a:path w="5038090">
                  <a:moveTo>
                    <a:pt x="0" y="0"/>
                  </a:moveTo>
                  <a:lnTo>
                    <a:pt x="5038090" y="0"/>
                  </a:lnTo>
                </a:path>
              </a:pathLst>
            </a:custGeom>
            <a:ln w="1524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307079" y="4216400"/>
              <a:ext cx="3671570" cy="1682750"/>
            </a:xfrm>
            <a:custGeom>
              <a:avLst/>
              <a:gdLst/>
              <a:ahLst/>
              <a:cxnLst/>
              <a:rect l="l" t="t" r="r" b="b"/>
              <a:pathLst>
                <a:path w="3671570" h="1682750">
                  <a:moveTo>
                    <a:pt x="3671570" y="0"/>
                  </a:moveTo>
                  <a:lnTo>
                    <a:pt x="2217420" y="1672589"/>
                  </a:lnTo>
                  <a:lnTo>
                    <a:pt x="0" y="1682750"/>
                  </a:lnTo>
                  <a:lnTo>
                    <a:pt x="1455420" y="10160"/>
                  </a:lnTo>
                  <a:lnTo>
                    <a:pt x="3671570" y="0"/>
                  </a:lnTo>
                  <a:close/>
                </a:path>
              </a:pathLst>
            </a:custGeom>
            <a:ln w="3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125470" y="589152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20259" y="3920490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25309" y="3905250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79720" y="5914390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396268" y="4196368"/>
            <a:ext cx="5062220" cy="1697989"/>
            <a:chOff x="3396268" y="4196368"/>
            <a:chExt cx="5062220" cy="1697989"/>
          </a:xfrm>
        </p:grpSpPr>
        <p:sp>
          <p:nvSpPr>
            <p:cNvPr id="17" name="object 17"/>
            <p:cNvSpPr/>
            <p:nvPr/>
          </p:nvSpPr>
          <p:spPr>
            <a:xfrm>
              <a:off x="3420109" y="4210049"/>
              <a:ext cx="5038090" cy="0"/>
            </a:xfrm>
            <a:custGeom>
              <a:avLst/>
              <a:gdLst/>
              <a:ahLst/>
              <a:cxnLst/>
              <a:rect l="l" t="t" r="r" b="b"/>
              <a:pathLst>
                <a:path w="5038090">
                  <a:moveTo>
                    <a:pt x="0" y="0"/>
                  </a:moveTo>
                  <a:lnTo>
                    <a:pt x="5038090" y="0"/>
                  </a:lnTo>
                </a:path>
              </a:pathLst>
            </a:custGeom>
            <a:ln w="15239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407409" y="4218939"/>
              <a:ext cx="3533140" cy="1648460"/>
            </a:xfrm>
            <a:custGeom>
              <a:avLst/>
              <a:gdLst/>
              <a:ahLst/>
              <a:cxnLst/>
              <a:rect l="l" t="t" r="r" b="b"/>
              <a:pathLst>
                <a:path w="3533140" h="1648460">
                  <a:moveTo>
                    <a:pt x="3533140" y="0"/>
                  </a:moveTo>
                  <a:lnTo>
                    <a:pt x="0" y="1648460"/>
                  </a:lnTo>
                </a:path>
              </a:pathLst>
            </a:custGeom>
            <a:ln w="22283">
              <a:solidFill>
                <a:srgbClr val="FF3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762499" y="4207509"/>
              <a:ext cx="762000" cy="1675130"/>
            </a:xfrm>
            <a:custGeom>
              <a:avLst/>
              <a:gdLst/>
              <a:ahLst/>
              <a:cxnLst/>
              <a:rect l="l" t="t" r="r" b="b"/>
              <a:pathLst>
                <a:path w="762000" h="1675129">
                  <a:moveTo>
                    <a:pt x="0" y="0"/>
                  </a:moveTo>
                  <a:lnTo>
                    <a:pt x="762000" y="1675129"/>
                  </a:lnTo>
                </a:path>
              </a:pathLst>
            </a:custGeom>
            <a:ln w="22283">
              <a:solidFill>
                <a:srgbClr val="6698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15967" y="5015637"/>
              <a:ext cx="83004" cy="8173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05459" y="2777490"/>
            <a:ext cx="685228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As </a:t>
            </a:r>
            <a:r>
              <a:rPr sz="2400" spc="-5" dirty="0">
                <a:latin typeface="Trebuchet MS"/>
                <a:cs typeface="Trebuchet MS"/>
              </a:rPr>
              <a:t>diagonais de um paralelogramo interceptam-se  mutuamente, isto </a:t>
            </a:r>
            <a:r>
              <a:rPr sz="2400" dirty="0">
                <a:latin typeface="Trebuchet MS"/>
                <a:cs typeface="Trebuchet MS"/>
              </a:rPr>
              <a:t>é, </a:t>
            </a:r>
            <a:r>
              <a:rPr sz="2400" spc="-5" dirty="0">
                <a:latin typeface="Trebuchet MS"/>
                <a:cs typeface="Trebuchet MS"/>
              </a:rPr>
              <a:t>dividem-se ao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meio.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438277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Paralelogramos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519430" y="2853690"/>
            <a:ext cx="70529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Dois </a:t>
            </a:r>
            <a:r>
              <a:rPr sz="2400" spc="-10" dirty="0">
                <a:latin typeface="Trebuchet MS"/>
                <a:cs typeface="Trebuchet MS"/>
              </a:rPr>
              <a:t>ângulos </a:t>
            </a:r>
            <a:r>
              <a:rPr sz="2400" spc="-5" dirty="0">
                <a:latin typeface="Trebuchet MS"/>
                <a:cs typeface="Trebuchet MS"/>
              </a:rPr>
              <a:t>consecutivos de um paralelogramo são  suplementares.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5" name="object 5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00659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Propri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edad</a:t>
            </a:r>
            <a:r>
              <a:rPr sz="2400" spc="-5" dirty="0">
                <a:latin typeface="Trebuchet MS"/>
                <a:cs typeface="Trebuchet MS"/>
              </a:rPr>
              <a:t>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807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200" y="1710690"/>
            <a:ext cx="4032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37105" algn="l"/>
              </a:tabLst>
            </a:pPr>
            <a:r>
              <a:rPr sz="2400" spc="-5" dirty="0">
                <a:latin typeface="Trebuchet MS"/>
                <a:cs typeface="Trebuchet MS"/>
              </a:rPr>
              <a:t>Propriedades	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438277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Paralelogramos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519430" y="2853690"/>
            <a:ext cx="70529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Dois </a:t>
            </a:r>
            <a:r>
              <a:rPr sz="2400" spc="-10" dirty="0">
                <a:latin typeface="Trebuchet MS"/>
                <a:cs typeface="Trebuchet MS"/>
              </a:rPr>
              <a:t>ângulos </a:t>
            </a:r>
            <a:r>
              <a:rPr sz="2400" spc="-5" dirty="0">
                <a:latin typeface="Trebuchet MS"/>
                <a:cs typeface="Trebuchet MS"/>
              </a:rPr>
              <a:t>consecutivos de um paralelogramo são  suplementares.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5" name="object 5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00659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Propri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edad</a:t>
            </a:r>
            <a:r>
              <a:rPr sz="2400" spc="-5" dirty="0">
                <a:latin typeface="Trebuchet MS"/>
                <a:cs typeface="Trebuchet MS"/>
              </a:rPr>
              <a:t>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8070" y="1710690"/>
            <a:ext cx="1807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6698FF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200" y="1710690"/>
            <a:ext cx="4032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37105" algn="l"/>
              </a:tabLst>
            </a:pPr>
            <a:r>
              <a:rPr sz="2400" spc="-5" dirty="0">
                <a:latin typeface="Trebuchet MS"/>
                <a:cs typeface="Trebuchet MS"/>
              </a:rPr>
              <a:t>Propriedades	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Propriedades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671570" y="4273550"/>
            <a:ext cx="3707129" cy="1720850"/>
            <a:chOff x="3671570" y="4273550"/>
            <a:chExt cx="3707129" cy="1720850"/>
          </a:xfrm>
        </p:grpSpPr>
        <p:sp>
          <p:nvSpPr>
            <p:cNvPr id="11" name="object 11"/>
            <p:cNvSpPr/>
            <p:nvPr/>
          </p:nvSpPr>
          <p:spPr>
            <a:xfrm>
              <a:off x="3999230" y="5584189"/>
              <a:ext cx="259079" cy="378460"/>
            </a:xfrm>
            <a:custGeom>
              <a:avLst/>
              <a:gdLst/>
              <a:ahLst/>
              <a:cxnLst/>
              <a:rect l="l" t="t" r="r" b="b"/>
              <a:pathLst>
                <a:path w="259079" h="378460">
                  <a:moveTo>
                    <a:pt x="0" y="0"/>
                  </a:moveTo>
                  <a:lnTo>
                    <a:pt x="55491" y="5856"/>
                  </a:lnTo>
                  <a:lnTo>
                    <a:pt x="108655" y="12982"/>
                  </a:lnTo>
                  <a:lnTo>
                    <a:pt x="157162" y="22860"/>
                  </a:lnTo>
                  <a:lnTo>
                    <a:pt x="198684" y="36971"/>
                  </a:lnTo>
                  <a:lnTo>
                    <a:pt x="251460" y="83820"/>
                  </a:lnTo>
                  <a:lnTo>
                    <a:pt x="258833" y="119668"/>
                  </a:lnTo>
                  <a:lnTo>
                    <a:pt x="254564" y="162748"/>
                  </a:lnTo>
                  <a:lnTo>
                    <a:pt x="240982" y="211613"/>
                  </a:lnTo>
                  <a:lnTo>
                    <a:pt x="220415" y="264818"/>
                  </a:lnTo>
                  <a:lnTo>
                    <a:pt x="195191" y="320916"/>
                  </a:lnTo>
                  <a:lnTo>
                    <a:pt x="167640" y="378460"/>
                  </a:lnTo>
                </a:path>
              </a:pathLst>
            </a:custGeom>
            <a:ln w="25518">
              <a:solidFill>
                <a:srgbClr val="FF3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26000" y="4325619"/>
              <a:ext cx="689610" cy="424180"/>
            </a:xfrm>
            <a:custGeom>
              <a:avLst/>
              <a:gdLst/>
              <a:ahLst/>
              <a:cxnLst/>
              <a:rect l="l" t="t" r="r" b="b"/>
              <a:pathLst>
                <a:path w="689610" h="424179">
                  <a:moveTo>
                    <a:pt x="0" y="346709"/>
                  </a:moveTo>
                  <a:lnTo>
                    <a:pt x="51927" y="365136"/>
                  </a:lnTo>
                  <a:lnTo>
                    <a:pt x="103373" y="382548"/>
                  </a:lnTo>
                  <a:lnTo>
                    <a:pt x="154046" y="398027"/>
                  </a:lnTo>
                  <a:lnTo>
                    <a:pt x="203652" y="410652"/>
                  </a:lnTo>
                  <a:lnTo>
                    <a:pt x="251900" y="419504"/>
                  </a:lnTo>
                  <a:lnTo>
                    <a:pt x="298497" y="423662"/>
                  </a:lnTo>
                  <a:lnTo>
                    <a:pt x="343149" y="422207"/>
                  </a:lnTo>
                  <a:lnTo>
                    <a:pt x="385564" y="414220"/>
                  </a:lnTo>
                  <a:lnTo>
                    <a:pt x="425450" y="398779"/>
                  </a:lnTo>
                  <a:lnTo>
                    <a:pt x="458598" y="378355"/>
                  </a:lnTo>
                  <a:lnTo>
                    <a:pt x="489620" y="351820"/>
                  </a:lnTo>
                  <a:lnTo>
                    <a:pt x="518753" y="319844"/>
                  </a:lnTo>
                  <a:lnTo>
                    <a:pt x="546232" y="283098"/>
                  </a:lnTo>
                  <a:lnTo>
                    <a:pt x="572293" y="242252"/>
                  </a:lnTo>
                  <a:lnTo>
                    <a:pt x="597174" y="197977"/>
                  </a:lnTo>
                  <a:lnTo>
                    <a:pt x="621110" y="150944"/>
                  </a:lnTo>
                  <a:lnTo>
                    <a:pt x="644337" y="101823"/>
                  </a:lnTo>
                  <a:lnTo>
                    <a:pt x="667091" y="51285"/>
                  </a:lnTo>
                  <a:lnTo>
                    <a:pt x="689610" y="0"/>
                  </a:lnTo>
                </a:path>
              </a:pathLst>
            </a:custGeom>
            <a:ln w="25518">
              <a:solidFill>
                <a:srgbClr val="6698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690620" y="4292600"/>
              <a:ext cx="3669029" cy="1682750"/>
            </a:xfrm>
            <a:custGeom>
              <a:avLst/>
              <a:gdLst/>
              <a:ahLst/>
              <a:cxnLst/>
              <a:rect l="l" t="t" r="r" b="b"/>
              <a:pathLst>
                <a:path w="3669029" h="1682750">
                  <a:moveTo>
                    <a:pt x="3669029" y="0"/>
                  </a:moveTo>
                  <a:lnTo>
                    <a:pt x="2216150" y="1672589"/>
                  </a:lnTo>
                  <a:lnTo>
                    <a:pt x="0" y="1682750"/>
                  </a:lnTo>
                  <a:lnTo>
                    <a:pt x="1452879" y="10160"/>
                  </a:lnTo>
                  <a:lnTo>
                    <a:pt x="3669029" y="0"/>
                  </a:lnTo>
                  <a:close/>
                </a:path>
              </a:pathLst>
            </a:custGeom>
            <a:ln w="3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506470" y="596772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03800" y="3966209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06309" y="3994150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61990" y="5989320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592070" y="4292600"/>
            <a:ext cx="6247130" cy="1687830"/>
            <a:chOff x="2592070" y="4292600"/>
            <a:chExt cx="6247130" cy="1687830"/>
          </a:xfrm>
        </p:grpSpPr>
        <p:sp>
          <p:nvSpPr>
            <p:cNvPr id="19" name="object 19"/>
            <p:cNvSpPr/>
            <p:nvPr/>
          </p:nvSpPr>
          <p:spPr>
            <a:xfrm>
              <a:off x="3802380" y="4300854"/>
              <a:ext cx="5036820" cy="0"/>
            </a:xfrm>
            <a:custGeom>
              <a:avLst/>
              <a:gdLst/>
              <a:ahLst/>
              <a:cxnLst/>
              <a:rect l="l" t="t" r="r" b="b"/>
              <a:pathLst>
                <a:path w="5036820">
                  <a:moveTo>
                    <a:pt x="0" y="0"/>
                  </a:moveTo>
                  <a:lnTo>
                    <a:pt x="5036820" y="0"/>
                  </a:lnTo>
                </a:path>
              </a:pathLst>
            </a:custGeom>
            <a:ln w="1651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592070" y="5972175"/>
              <a:ext cx="5036820" cy="0"/>
            </a:xfrm>
            <a:custGeom>
              <a:avLst/>
              <a:gdLst/>
              <a:ahLst/>
              <a:cxnLst/>
              <a:rect l="l" t="t" r="r" b="b"/>
              <a:pathLst>
                <a:path w="5036820">
                  <a:moveTo>
                    <a:pt x="0" y="0"/>
                  </a:moveTo>
                  <a:lnTo>
                    <a:pt x="5036820" y="0"/>
                  </a:lnTo>
                </a:path>
              </a:pathLst>
            </a:custGeom>
            <a:ln w="1651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852169" y="5074920"/>
            <a:ext cx="2790825" cy="4419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2700" spc="-490" dirty="0">
                <a:latin typeface="Times New Roman"/>
                <a:cs typeface="Times New Roman"/>
              </a:rPr>
              <a:t>BA</a:t>
            </a:r>
            <a:r>
              <a:rPr sz="4050" spc="-735" baseline="15432" dirty="0">
                <a:latin typeface="Times New Roman"/>
                <a:cs typeface="Times New Roman"/>
              </a:rPr>
              <a:t>ˆ </a:t>
            </a:r>
            <a:r>
              <a:rPr sz="2700" spc="-10" dirty="0">
                <a:latin typeface="Times New Roman"/>
                <a:cs typeface="Times New Roman"/>
              </a:rPr>
              <a:t>D </a:t>
            </a:r>
            <a:r>
              <a:rPr sz="2700" spc="-30" dirty="0">
                <a:latin typeface="Symbol"/>
                <a:cs typeface="Symbol"/>
              </a:rPr>
              <a:t>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spc="-509" dirty="0">
                <a:latin typeface="Times New Roman"/>
                <a:cs typeface="Times New Roman"/>
              </a:rPr>
              <a:t>AD</a:t>
            </a:r>
            <a:r>
              <a:rPr sz="4050" spc="-765" baseline="15432" dirty="0">
                <a:latin typeface="Times New Roman"/>
                <a:cs typeface="Times New Roman"/>
              </a:rPr>
              <a:t>ˆ </a:t>
            </a:r>
            <a:r>
              <a:rPr sz="2700" spc="-10" dirty="0">
                <a:latin typeface="Times New Roman"/>
                <a:cs typeface="Times New Roman"/>
              </a:rPr>
              <a:t>C </a:t>
            </a:r>
            <a:r>
              <a:rPr sz="2700" spc="-30" dirty="0">
                <a:latin typeface="Symbol"/>
                <a:cs typeface="Symbol"/>
              </a:rPr>
              <a:t></a:t>
            </a:r>
            <a:r>
              <a:rPr sz="2700" spc="-500" dirty="0">
                <a:latin typeface="Times New Roman"/>
                <a:cs typeface="Times New Roman"/>
              </a:rPr>
              <a:t> </a:t>
            </a:r>
            <a:r>
              <a:rPr sz="2700" spc="30" dirty="0">
                <a:latin typeface="Times New Roman"/>
                <a:cs typeface="Times New Roman"/>
              </a:rPr>
              <a:t>180</a:t>
            </a:r>
            <a:r>
              <a:rPr sz="2400" spc="44" baseline="43402" dirty="0">
                <a:latin typeface="Times New Roman"/>
                <a:cs typeface="Times New Roman"/>
              </a:rPr>
              <a:t>0</a:t>
            </a:r>
            <a:endParaRPr sz="2400" baseline="43402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2360" y="1177290"/>
            <a:ext cx="62223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Em um</a:t>
            </a:r>
            <a:r>
              <a:rPr spc="-35" dirty="0"/>
              <a:t> </a:t>
            </a:r>
            <a:r>
              <a:rPr spc="-5" dirty="0"/>
              <a:t>paralelogramo: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734695" indent="-240665">
              <a:lnSpc>
                <a:spcPct val="100000"/>
              </a:lnSpc>
              <a:spcBef>
                <a:spcPts val="1300"/>
              </a:spcBef>
              <a:buSzPct val="95833"/>
              <a:buFont typeface="Wingdings"/>
              <a:buChar char=""/>
              <a:tabLst>
                <a:tab pos="735965" algn="l"/>
              </a:tabLst>
            </a:pPr>
            <a:r>
              <a:rPr sz="2400" spc="5" dirty="0"/>
              <a:t>Os </a:t>
            </a:r>
            <a:r>
              <a:rPr sz="2400" spc="-10" dirty="0"/>
              <a:t>lados </a:t>
            </a:r>
            <a:r>
              <a:rPr sz="2400" spc="-5" dirty="0"/>
              <a:t>opostos são</a:t>
            </a:r>
            <a:r>
              <a:rPr sz="2400" spc="5" dirty="0"/>
              <a:t> </a:t>
            </a:r>
            <a:r>
              <a:rPr sz="2400" spc="-5" dirty="0"/>
              <a:t>congruentes</a:t>
            </a:r>
            <a:endParaRPr sz="2400"/>
          </a:p>
          <a:p>
            <a:pPr marL="734695" indent="-240665">
              <a:lnSpc>
                <a:spcPct val="100000"/>
              </a:lnSpc>
              <a:spcBef>
                <a:spcPts val="1200"/>
              </a:spcBef>
              <a:buSzPct val="95833"/>
              <a:buFont typeface="Wingdings"/>
              <a:buChar char=""/>
              <a:tabLst>
                <a:tab pos="735965" algn="l"/>
              </a:tabLst>
            </a:pPr>
            <a:r>
              <a:rPr sz="2400" spc="-5" dirty="0"/>
              <a:t>Cada </a:t>
            </a:r>
            <a:r>
              <a:rPr sz="2400" spc="-10" dirty="0"/>
              <a:t>diagonal </a:t>
            </a:r>
            <a:r>
              <a:rPr sz="2400" dirty="0"/>
              <a:t>o </a:t>
            </a:r>
            <a:r>
              <a:rPr sz="2400" spc="-5" dirty="0"/>
              <a:t>divide em </a:t>
            </a:r>
            <a:r>
              <a:rPr sz="2400" spc="-10" dirty="0"/>
              <a:t>dois </a:t>
            </a:r>
            <a:r>
              <a:rPr sz="2400" spc="-5" dirty="0"/>
              <a:t>triângulos</a:t>
            </a:r>
            <a:r>
              <a:rPr sz="2400" spc="5" dirty="0"/>
              <a:t> </a:t>
            </a:r>
            <a:r>
              <a:rPr sz="2400" spc="-5" dirty="0"/>
              <a:t>congruentes</a:t>
            </a:r>
            <a:endParaRPr sz="2400"/>
          </a:p>
          <a:p>
            <a:pPr marL="734695" indent="-240665">
              <a:lnSpc>
                <a:spcPct val="100000"/>
              </a:lnSpc>
              <a:spcBef>
                <a:spcPts val="1190"/>
              </a:spcBef>
              <a:buSzPct val="95833"/>
              <a:buFont typeface="Wingdings"/>
              <a:buChar char=""/>
              <a:tabLst>
                <a:tab pos="735965" algn="l"/>
              </a:tabLst>
            </a:pPr>
            <a:r>
              <a:rPr sz="2400" spc="5" dirty="0"/>
              <a:t>Os </a:t>
            </a:r>
            <a:r>
              <a:rPr sz="2400" spc="-10" dirty="0"/>
              <a:t>ângulos </a:t>
            </a:r>
            <a:r>
              <a:rPr sz="2400" spc="-5" dirty="0"/>
              <a:t>opostos são</a:t>
            </a:r>
            <a:r>
              <a:rPr sz="2400" spc="5" dirty="0"/>
              <a:t> </a:t>
            </a:r>
            <a:r>
              <a:rPr sz="2400" spc="-5" dirty="0"/>
              <a:t>congruentes</a:t>
            </a:r>
            <a:endParaRPr sz="2400"/>
          </a:p>
          <a:p>
            <a:pPr marL="734695" indent="-240665">
              <a:lnSpc>
                <a:spcPct val="100000"/>
              </a:lnSpc>
              <a:spcBef>
                <a:spcPts val="1200"/>
              </a:spcBef>
              <a:buSzPct val="95833"/>
              <a:buFont typeface="Wingdings"/>
              <a:buChar char=""/>
              <a:tabLst>
                <a:tab pos="735965" algn="l"/>
              </a:tabLst>
            </a:pPr>
            <a:r>
              <a:rPr sz="2400" dirty="0"/>
              <a:t>As </a:t>
            </a:r>
            <a:r>
              <a:rPr sz="2400" spc="-10" dirty="0"/>
              <a:t>diagonais </a:t>
            </a:r>
            <a:r>
              <a:rPr sz="2400" spc="-5" dirty="0"/>
              <a:t>interceptam-se em seu </a:t>
            </a:r>
            <a:r>
              <a:rPr sz="2400" spc="-10" dirty="0"/>
              <a:t>ponto</a:t>
            </a:r>
            <a:r>
              <a:rPr sz="2400" spc="45" dirty="0"/>
              <a:t> </a:t>
            </a:r>
            <a:r>
              <a:rPr sz="2400" spc="-5" dirty="0"/>
              <a:t>médio</a:t>
            </a:r>
            <a:endParaRPr sz="24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7069" y="871220"/>
            <a:ext cx="64338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rebuchet MS"/>
                <a:cs typeface="Trebuchet MS"/>
              </a:rPr>
              <a:t>Exercícios </a:t>
            </a:r>
            <a:r>
              <a:rPr sz="3600" spc="-5" dirty="0">
                <a:latin typeface="Trebuchet MS"/>
                <a:cs typeface="Trebuchet MS"/>
              </a:rPr>
              <a:t>(página 261 do</a:t>
            </a:r>
            <a:r>
              <a:rPr sz="3600" spc="-60" dirty="0">
                <a:latin typeface="Trebuchet MS"/>
                <a:cs typeface="Trebuchet MS"/>
              </a:rPr>
              <a:t> </a:t>
            </a:r>
            <a:r>
              <a:rPr sz="3600" spc="-5" dirty="0">
                <a:latin typeface="Trebuchet MS"/>
                <a:cs typeface="Trebuchet MS"/>
              </a:rPr>
              <a:t>livro)</a:t>
            </a:r>
            <a:endParaRPr sz="36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4" name="object 4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99489" y="1634490"/>
            <a:ext cx="5346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4025" algn="l"/>
              </a:tabLst>
            </a:pPr>
            <a:r>
              <a:rPr sz="2400" dirty="0">
                <a:latin typeface="Arial"/>
                <a:cs typeface="Arial"/>
              </a:rPr>
              <a:t>1)	</a:t>
            </a:r>
            <a:r>
              <a:rPr sz="2400" spc="-5" dirty="0">
                <a:latin typeface="Arial"/>
                <a:cs typeface="Arial"/>
              </a:rPr>
              <a:t>Observe </a:t>
            </a:r>
            <a:r>
              <a:rPr sz="2400" dirty="0">
                <a:latin typeface="Arial"/>
                <a:cs typeface="Arial"/>
              </a:rPr>
              <a:t>o </a:t>
            </a:r>
            <a:r>
              <a:rPr sz="2400" spc="-5" dirty="0">
                <a:latin typeface="Arial"/>
                <a:cs typeface="Arial"/>
              </a:rPr>
              <a:t>quadrilátero 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determine: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3" name="object 3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6" name="object 6"/>
          <p:cNvGrpSpPr/>
          <p:nvPr/>
        </p:nvGrpSpPr>
        <p:grpSpPr>
          <a:xfrm>
            <a:off x="672782" y="3949382"/>
            <a:ext cx="2235835" cy="1092835"/>
            <a:chOff x="672782" y="3949382"/>
            <a:chExt cx="2235835" cy="1092835"/>
          </a:xfrm>
        </p:grpSpPr>
        <p:sp>
          <p:nvSpPr>
            <p:cNvPr id="7" name="object 7"/>
            <p:cNvSpPr/>
            <p:nvPr/>
          </p:nvSpPr>
          <p:spPr>
            <a:xfrm>
              <a:off x="685799" y="3962400"/>
              <a:ext cx="2209800" cy="1066800"/>
            </a:xfrm>
            <a:custGeom>
              <a:avLst/>
              <a:gdLst/>
              <a:ahLst/>
              <a:cxnLst/>
              <a:rect l="l" t="t" r="r" b="b"/>
              <a:pathLst>
                <a:path w="2209800" h="1066800">
                  <a:moveTo>
                    <a:pt x="2209800" y="0"/>
                  </a:moveTo>
                  <a:lnTo>
                    <a:pt x="0" y="0"/>
                  </a:lnTo>
                  <a:lnTo>
                    <a:pt x="0" y="1066800"/>
                  </a:lnTo>
                  <a:lnTo>
                    <a:pt x="2209800" y="106680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5799" y="3962400"/>
              <a:ext cx="2209800" cy="1066800"/>
            </a:xfrm>
            <a:custGeom>
              <a:avLst/>
              <a:gdLst/>
              <a:ahLst/>
              <a:cxnLst/>
              <a:rect l="l" t="t" r="r" b="b"/>
              <a:pathLst>
                <a:path w="2209800" h="1066800">
                  <a:moveTo>
                    <a:pt x="1104900" y="1066800"/>
                  </a:moveTo>
                  <a:lnTo>
                    <a:pt x="0" y="1066800"/>
                  </a:lnTo>
                  <a:lnTo>
                    <a:pt x="0" y="0"/>
                  </a:lnTo>
                  <a:lnTo>
                    <a:pt x="2209800" y="0"/>
                  </a:lnTo>
                  <a:lnTo>
                    <a:pt x="2209800" y="1066800"/>
                  </a:lnTo>
                  <a:lnTo>
                    <a:pt x="1104900" y="10668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39469" y="1616710"/>
            <a:ext cx="6826884" cy="2160270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2400" spc="-5" dirty="0">
                <a:latin typeface="Trebuchet MS"/>
                <a:cs typeface="Trebuchet MS"/>
              </a:rPr>
              <a:t>Definição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400" dirty="0">
                <a:latin typeface="Trebuchet MS"/>
                <a:cs typeface="Trebuchet MS"/>
              </a:rPr>
              <a:t>Um </a:t>
            </a:r>
            <a:r>
              <a:rPr sz="2400" spc="-5" dirty="0">
                <a:latin typeface="Trebuchet MS"/>
                <a:cs typeface="Trebuchet MS"/>
              </a:rPr>
              <a:t>quadrilátero </a:t>
            </a:r>
            <a:r>
              <a:rPr sz="2400" dirty="0">
                <a:latin typeface="Trebuchet MS"/>
                <a:cs typeface="Trebuchet MS"/>
              </a:rPr>
              <a:t>é </a:t>
            </a:r>
            <a:r>
              <a:rPr sz="2400" spc="-10" dirty="0">
                <a:latin typeface="Trebuchet MS"/>
                <a:cs typeface="Trebuchet MS"/>
              </a:rPr>
              <a:t>um </a:t>
            </a:r>
            <a:r>
              <a:rPr sz="2400" spc="-5" dirty="0">
                <a:latin typeface="Trebuchet MS"/>
                <a:cs typeface="Trebuchet MS"/>
              </a:rPr>
              <a:t>polígono com quatro</a:t>
            </a:r>
            <a:r>
              <a:rPr sz="2400" spc="-9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lados.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255"/>
              </a:spcBef>
            </a:pPr>
            <a:r>
              <a:rPr sz="2400" spc="-5" dirty="0">
                <a:latin typeface="Trebuchet MS"/>
                <a:cs typeface="Trebuchet MS"/>
              </a:rPr>
              <a:t>Exemplos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654240" y="3568641"/>
            <a:ext cx="3302635" cy="2769235"/>
            <a:chOff x="2654240" y="3568641"/>
            <a:chExt cx="3302635" cy="2769235"/>
          </a:xfrm>
        </p:grpSpPr>
        <p:sp>
          <p:nvSpPr>
            <p:cNvPr id="11" name="object 11"/>
            <p:cNvSpPr/>
            <p:nvPr/>
          </p:nvSpPr>
          <p:spPr>
            <a:xfrm>
              <a:off x="4495800" y="3581400"/>
              <a:ext cx="1447800" cy="2057400"/>
            </a:xfrm>
            <a:custGeom>
              <a:avLst/>
              <a:gdLst/>
              <a:ahLst/>
              <a:cxnLst/>
              <a:rect l="l" t="t" r="r" b="b"/>
              <a:pathLst>
                <a:path w="1447800" h="2057400">
                  <a:moveTo>
                    <a:pt x="723900" y="0"/>
                  </a:moveTo>
                  <a:lnTo>
                    <a:pt x="0" y="1027430"/>
                  </a:lnTo>
                  <a:lnTo>
                    <a:pt x="723900" y="2057400"/>
                  </a:lnTo>
                  <a:lnTo>
                    <a:pt x="1447800" y="1027430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98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95800" y="3581400"/>
              <a:ext cx="1447800" cy="2057400"/>
            </a:xfrm>
            <a:custGeom>
              <a:avLst/>
              <a:gdLst/>
              <a:ahLst/>
              <a:cxnLst/>
              <a:rect l="l" t="t" r="r" b="b"/>
              <a:pathLst>
                <a:path w="1447800" h="2057400">
                  <a:moveTo>
                    <a:pt x="723900" y="0"/>
                  </a:moveTo>
                  <a:lnTo>
                    <a:pt x="1447800" y="1027430"/>
                  </a:lnTo>
                  <a:lnTo>
                    <a:pt x="723900" y="2057400"/>
                  </a:lnTo>
                  <a:lnTo>
                    <a:pt x="0" y="1027430"/>
                  </a:lnTo>
                  <a:lnTo>
                    <a:pt x="72390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666999" y="5486400"/>
              <a:ext cx="1905000" cy="838200"/>
            </a:xfrm>
            <a:custGeom>
              <a:avLst/>
              <a:gdLst/>
              <a:ahLst/>
              <a:cxnLst/>
              <a:rect l="l" t="t" r="r" b="b"/>
              <a:pathLst>
                <a:path w="1905000" h="838200">
                  <a:moveTo>
                    <a:pt x="1905000" y="0"/>
                  </a:moveTo>
                  <a:lnTo>
                    <a:pt x="0" y="0"/>
                  </a:lnTo>
                  <a:lnTo>
                    <a:pt x="476250" y="838200"/>
                  </a:lnTo>
                  <a:lnTo>
                    <a:pt x="1428750" y="8382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666999" y="5486400"/>
              <a:ext cx="1905000" cy="838200"/>
            </a:xfrm>
            <a:custGeom>
              <a:avLst/>
              <a:gdLst/>
              <a:ahLst/>
              <a:cxnLst/>
              <a:rect l="l" t="t" r="r" b="b"/>
              <a:pathLst>
                <a:path w="1905000" h="838200">
                  <a:moveTo>
                    <a:pt x="0" y="0"/>
                  </a:moveTo>
                  <a:lnTo>
                    <a:pt x="476250" y="838200"/>
                  </a:lnTo>
                  <a:lnTo>
                    <a:pt x="1428750" y="838200"/>
                  </a:lnTo>
                  <a:lnTo>
                    <a:pt x="1905000" y="0"/>
                  </a:lnTo>
                  <a:lnTo>
                    <a:pt x="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3" name="object 3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</p:txBody>
      </p:sp>
      <p:grpSp>
        <p:nvGrpSpPr>
          <p:cNvPr id="6" name="object 6"/>
          <p:cNvGrpSpPr/>
          <p:nvPr/>
        </p:nvGrpSpPr>
        <p:grpSpPr>
          <a:xfrm>
            <a:off x="672782" y="3949382"/>
            <a:ext cx="2235835" cy="1092835"/>
            <a:chOff x="672782" y="3949382"/>
            <a:chExt cx="2235835" cy="1092835"/>
          </a:xfrm>
        </p:grpSpPr>
        <p:sp>
          <p:nvSpPr>
            <p:cNvPr id="7" name="object 7"/>
            <p:cNvSpPr/>
            <p:nvPr/>
          </p:nvSpPr>
          <p:spPr>
            <a:xfrm>
              <a:off x="685799" y="3962400"/>
              <a:ext cx="2209800" cy="1066800"/>
            </a:xfrm>
            <a:custGeom>
              <a:avLst/>
              <a:gdLst/>
              <a:ahLst/>
              <a:cxnLst/>
              <a:rect l="l" t="t" r="r" b="b"/>
              <a:pathLst>
                <a:path w="2209800" h="1066800">
                  <a:moveTo>
                    <a:pt x="2209800" y="0"/>
                  </a:moveTo>
                  <a:lnTo>
                    <a:pt x="0" y="0"/>
                  </a:lnTo>
                  <a:lnTo>
                    <a:pt x="0" y="1066800"/>
                  </a:lnTo>
                  <a:lnTo>
                    <a:pt x="2209800" y="106680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5799" y="3962400"/>
              <a:ext cx="2209800" cy="1066800"/>
            </a:xfrm>
            <a:custGeom>
              <a:avLst/>
              <a:gdLst/>
              <a:ahLst/>
              <a:cxnLst/>
              <a:rect l="l" t="t" r="r" b="b"/>
              <a:pathLst>
                <a:path w="2209800" h="1066800">
                  <a:moveTo>
                    <a:pt x="1104900" y="1066800"/>
                  </a:moveTo>
                  <a:lnTo>
                    <a:pt x="0" y="1066800"/>
                  </a:lnTo>
                  <a:lnTo>
                    <a:pt x="0" y="0"/>
                  </a:lnTo>
                  <a:lnTo>
                    <a:pt x="2209800" y="0"/>
                  </a:lnTo>
                  <a:lnTo>
                    <a:pt x="2209800" y="1066800"/>
                  </a:lnTo>
                  <a:lnTo>
                    <a:pt x="1104900" y="10668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39469" y="1616710"/>
            <a:ext cx="6826884" cy="2160270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2400" spc="-5" dirty="0">
                <a:latin typeface="Trebuchet MS"/>
                <a:cs typeface="Trebuchet MS"/>
              </a:rPr>
              <a:t>Definição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400" dirty="0">
                <a:latin typeface="Trebuchet MS"/>
                <a:cs typeface="Trebuchet MS"/>
              </a:rPr>
              <a:t>Um </a:t>
            </a:r>
            <a:r>
              <a:rPr sz="2400" spc="-5" dirty="0">
                <a:latin typeface="Trebuchet MS"/>
                <a:cs typeface="Trebuchet MS"/>
              </a:rPr>
              <a:t>quadrilátero </a:t>
            </a:r>
            <a:r>
              <a:rPr sz="2400" dirty="0">
                <a:latin typeface="Trebuchet MS"/>
                <a:cs typeface="Trebuchet MS"/>
              </a:rPr>
              <a:t>é </a:t>
            </a:r>
            <a:r>
              <a:rPr sz="2400" spc="-10" dirty="0">
                <a:latin typeface="Trebuchet MS"/>
                <a:cs typeface="Trebuchet MS"/>
              </a:rPr>
              <a:t>um </a:t>
            </a:r>
            <a:r>
              <a:rPr sz="2400" spc="-5" dirty="0">
                <a:latin typeface="Trebuchet MS"/>
                <a:cs typeface="Trebuchet MS"/>
              </a:rPr>
              <a:t>polígono com quatro</a:t>
            </a:r>
            <a:r>
              <a:rPr sz="2400" spc="-9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lados.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255"/>
              </a:spcBef>
            </a:pPr>
            <a:r>
              <a:rPr sz="2400" spc="-5" dirty="0">
                <a:latin typeface="Trebuchet MS"/>
                <a:cs typeface="Trebuchet MS"/>
              </a:rPr>
              <a:t>Exemplos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654240" y="3568641"/>
            <a:ext cx="4839335" cy="2769235"/>
            <a:chOff x="2654240" y="3568641"/>
            <a:chExt cx="4839335" cy="2769235"/>
          </a:xfrm>
        </p:grpSpPr>
        <p:sp>
          <p:nvSpPr>
            <p:cNvPr id="11" name="object 11"/>
            <p:cNvSpPr/>
            <p:nvPr/>
          </p:nvSpPr>
          <p:spPr>
            <a:xfrm>
              <a:off x="6400799" y="4724400"/>
              <a:ext cx="1079500" cy="1079500"/>
            </a:xfrm>
            <a:custGeom>
              <a:avLst/>
              <a:gdLst/>
              <a:ahLst/>
              <a:cxnLst/>
              <a:rect l="l" t="t" r="r" b="b"/>
              <a:pathLst>
                <a:path w="1079500" h="1079500">
                  <a:moveTo>
                    <a:pt x="1079500" y="0"/>
                  </a:moveTo>
                  <a:lnTo>
                    <a:pt x="0" y="0"/>
                  </a:lnTo>
                  <a:lnTo>
                    <a:pt x="0" y="1079500"/>
                  </a:lnTo>
                  <a:lnTo>
                    <a:pt x="1079500" y="107950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400799" y="4724400"/>
              <a:ext cx="1079500" cy="1079500"/>
            </a:xfrm>
            <a:custGeom>
              <a:avLst/>
              <a:gdLst/>
              <a:ahLst/>
              <a:cxnLst/>
              <a:rect l="l" t="t" r="r" b="b"/>
              <a:pathLst>
                <a:path w="1079500" h="1079500">
                  <a:moveTo>
                    <a:pt x="539750" y="1079500"/>
                  </a:moveTo>
                  <a:lnTo>
                    <a:pt x="0" y="1079500"/>
                  </a:lnTo>
                  <a:lnTo>
                    <a:pt x="0" y="0"/>
                  </a:lnTo>
                  <a:lnTo>
                    <a:pt x="1079500" y="0"/>
                  </a:lnTo>
                  <a:lnTo>
                    <a:pt x="1079500" y="1079500"/>
                  </a:lnTo>
                  <a:lnTo>
                    <a:pt x="539750" y="10795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95800" y="3581400"/>
              <a:ext cx="1447800" cy="2057400"/>
            </a:xfrm>
            <a:custGeom>
              <a:avLst/>
              <a:gdLst/>
              <a:ahLst/>
              <a:cxnLst/>
              <a:rect l="l" t="t" r="r" b="b"/>
              <a:pathLst>
                <a:path w="1447800" h="2057400">
                  <a:moveTo>
                    <a:pt x="723900" y="0"/>
                  </a:moveTo>
                  <a:lnTo>
                    <a:pt x="0" y="1027430"/>
                  </a:lnTo>
                  <a:lnTo>
                    <a:pt x="723900" y="2057400"/>
                  </a:lnTo>
                  <a:lnTo>
                    <a:pt x="1447800" y="1027430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98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495800" y="3581400"/>
              <a:ext cx="1447800" cy="2057400"/>
            </a:xfrm>
            <a:custGeom>
              <a:avLst/>
              <a:gdLst/>
              <a:ahLst/>
              <a:cxnLst/>
              <a:rect l="l" t="t" r="r" b="b"/>
              <a:pathLst>
                <a:path w="1447800" h="2057400">
                  <a:moveTo>
                    <a:pt x="723900" y="0"/>
                  </a:moveTo>
                  <a:lnTo>
                    <a:pt x="1447800" y="1027430"/>
                  </a:lnTo>
                  <a:lnTo>
                    <a:pt x="723900" y="2057400"/>
                  </a:lnTo>
                  <a:lnTo>
                    <a:pt x="0" y="1027430"/>
                  </a:lnTo>
                  <a:lnTo>
                    <a:pt x="72390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666999" y="5486400"/>
              <a:ext cx="1905000" cy="838200"/>
            </a:xfrm>
            <a:custGeom>
              <a:avLst/>
              <a:gdLst/>
              <a:ahLst/>
              <a:cxnLst/>
              <a:rect l="l" t="t" r="r" b="b"/>
              <a:pathLst>
                <a:path w="1905000" h="838200">
                  <a:moveTo>
                    <a:pt x="1905000" y="0"/>
                  </a:moveTo>
                  <a:lnTo>
                    <a:pt x="0" y="0"/>
                  </a:lnTo>
                  <a:lnTo>
                    <a:pt x="476250" y="838200"/>
                  </a:lnTo>
                  <a:lnTo>
                    <a:pt x="1428750" y="83820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66999" y="5486400"/>
              <a:ext cx="1905000" cy="838200"/>
            </a:xfrm>
            <a:custGeom>
              <a:avLst/>
              <a:gdLst/>
              <a:ahLst/>
              <a:cxnLst/>
              <a:rect l="l" t="t" r="r" b="b"/>
              <a:pathLst>
                <a:path w="1905000" h="838200">
                  <a:moveTo>
                    <a:pt x="0" y="0"/>
                  </a:moveTo>
                  <a:lnTo>
                    <a:pt x="476250" y="838200"/>
                  </a:lnTo>
                  <a:lnTo>
                    <a:pt x="1428750" y="838200"/>
                  </a:lnTo>
                  <a:lnTo>
                    <a:pt x="1905000" y="0"/>
                  </a:lnTo>
                  <a:lnTo>
                    <a:pt x="0" y="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3" name="object 3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61670" y="1623060"/>
              <a:ext cx="3166110" cy="2500630"/>
            </a:xfrm>
            <a:custGeom>
              <a:avLst/>
              <a:gdLst/>
              <a:ahLst/>
              <a:cxnLst/>
              <a:rect l="l" t="t" r="r" b="b"/>
              <a:pathLst>
                <a:path w="3166110" h="2500629">
                  <a:moveTo>
                    <a:pt x="3166110" y="0"/>
                  </a:moveTo>
                  <a:lnTo>
                    <a:pt x="2150110" y="1968500"/>
                  </a:lnTo>
                  <a:lnTo>
                    <a:pt x="0" y="2500629"/>
                  </a:lnTo>
                  <a:lnTo>
                    <a:pt x="1017269" y="533400"/>
                  </a:lnTo>
                  <a:lnTo>
                    <a:pt x="3166110" y="0"/>
                  </a:lnTo>
                  <a:close/>
                </a:path>
              </a:pathLst>
            </a:custGeom>
            <a:ln w="3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3390" y="387730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3989" y="1972309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1022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845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  <a:p>
            <a:pPr marR="285115" algn="r">
              <a:lnSpc>
                <a:spcPts val="2005"/>
              </a:lnSpc>
            </a:pP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39389" y="3614420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3" name="object 3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61670" y="1623060"/>
              <a:ext cx="3166110" cy="2500630"/>
            </a:xfrm>
            <a:custGeom>
              <a:avLst/>
              <a:gdLst/>
              <a:ahLst/>
              <a:cxnLst/>
              <a:rect l="l" t="t" r="r" b="b"/>
              <a:pathLst>
                <a:path w="3166110" h="2500629">
                  <a:moveTo>
                    <a:pt x="3166110" y="0"/>
                  </a:moveTo>
                  <a:lnTo>
                    <a:pt x="2150110" y="1968500"/>
                  </a:lnTo>
                  <a:lnTo>
                    <a:pt x="0" y="2500629"/>
                  </a:lnTo>
                  <a:lnTo>
                    <a:pt x="1017269" y="533400"/>
                  </a:lnTo>
                  <a:lnTo>
                    <a:pt x="3166110" y="0"/>
                  </a:lnTo>
                  <a:close/>
                </a:path>
              </a:pathLst>
            </a:custGeom>
            <a:ln w="3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3390" y="387730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3989" y="1972309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1022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845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  <a:p>
            <a:pPr marR="285115" algn="r">
              <a:lnSpc>
                <a:spcPts val="2005"/>
              </a:lnSpc>
            </a:pP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90550" y="1567180"/>
            <a:ext cx="3323590" cy="2623820"/>
          </a:xfrm>
          <a:custGeom>
            <a:avLst/>
            <a:gdLst/>
            <a:ahLst/>
            <a:cxnLst/>
            <a:rect l="l" t="t" r="r" b="b"/>
            <a:pathLst>
              <a:path w="3323590" h="2623820">
                <a:moveTo>
                  <a:pt x="3323590" y="0"/>
                </a:moveTo>
                <a:lnTo>
                  <a:pt x="0" y="262382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39389" y="2868929"/>
            <a:ext cx="5073015" cy="1045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978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Qualquer quadrilátero </a:t>
            </a:r>
            <a:r>
              <a:rPr sz="2400" spc="-10" dirty="0">
                <a:latin typeface="Trebuchet MS"/>
                <a:cs typeface="Trebuchet MS"/>
              </a:rPr>
              <a:t>pode </a:t>
            </a:r>
            <a:r>
              <a:rPr sz="2400" spc="-5" dirty="0">
                <a:latin typeface="Trebuchet MS"/>
                <a:cs typeface="Trebuchet MS"/>
              </a:rPr>
              <a:t>ser  </a:t>
            </a:r>
            <a:r>
              <a:rPr sz="2400" spc="-10" dirty="0">
                <a:latin typeface="Trebuchet MS"/>
                <a:cs typeface="Trebuchet MS"/>
              </a:rPr>
              <a:t>dividido </a:t>
            </a:r>
            <a:r>
              <a:rPr sz="2400" dirty="0">
                <a:latin typeface="Trebuchet MS"/>
                <a:cs typeface="Trebuchet MS"/>
              </a:rPr>
              <a:t>em </a:t>
            </a:r>
            <a:r>
              <a:rPr sz="2400" spc="-5" dirty="0">
                <a:latin typeface="Trebuchet MS"/>
                <a:cs typeface="Trebuchet MS"/>
              </a:rPr>
              <a:t>dois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triângulos.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00" dirty="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80" y="49530"/>
            <a:ext cx="9030970" cy="6765290"/>
            <a:chOff x="43180" y="49530"/>
            <a:chExt cx="9030970" cy="6765290"/>
          </a:xfrm>
        </p:grpSpPr>
        <p:sp>
          <p:nvSpPr>
            <p:cNvPr id="3" name="object 3"/>
            <p:cNvSpPr/>
            <p:nvPr/>
          </p:nvSpPr>
          <p:spPr>
            <a:xfrm>
              <a:off x="43180" y="114300"/>
              <a:ext cx="9030970" cy="596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67649" y="49530"/>
              <a:ext cx="647700" cy="6765290"/>
            </a:xfrm>
            <a:custGeom>
              <a:avLst/>
              <a:gdLst/>
              <a:ahLst/>
              <a:cxnLst/>
              <a:rect l="l" t="t" r="r" b="b"/>
              <a:pathLst>
                <a:path w="647700" h="6765290">
                  <a:moveTo>
                    <a:pt x="647700" y="0"/>
                  </a:moveTo>
                  <a:lnTo>
                    <a:pt x="0" y="0"/>
                  </a:lnTo>
                  <a:lnTo>
                    <a:pt x="0" y="6765290"/>
                  </a:lnTo>
                  <a:lnTo>
                    <a:pt x="647700" y="6765290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61670" y="1623060"/>
              <a:ext cx="3166110" cy="2500630"/>
            </a:xfrm>
            <a:custGeom>
              <a:avLst/>
              <a:gdLst/>
              <a:ahLst/>
              <a:cxnLst/>
              <a:rect l="l" t="t" r="r" b="b"/>
              <a:pathLst>
                <a:path w="3166110" h="2500629">
                  <a:moveTo>
                    <a:pt x="3166110" y="0"/>
                  </a:moveTo>
                  <a:lnTo>
                    <a:pt x="2150110" y="1968500"/>
                  </a:lnTo>
                  <a:lnTo>
                    <a:pt x="0" y="2500629"/>
                  </a:lnTo>
                  <a:lnTo>
                    <a:pt x="1017269" y="533400"/>
                  </a:lnTo>
                  <a:lnTo>
                    <a:pt x="3166110" y="0"/>
                  </a:lnTo>
                  <a:close/>
                </a:path>
              </a:pathLst>
            </a:custGeom>
            <a:ln w="3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443989" y="1972309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06070" y="586740"/>
            <a:ext cx="3881120" cy="1022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845"/>
              </a:lnSpc>
              <a:spcBef>
                <a:spcPts val="100"/>
              </a:spcBef>
            </a:pPr>
            <a:r>
              <a:rPr sz="5000" spc="-5" dirty="0"/>
              <a:t>Quadriláteros</a:t>
            </a:r>
            <a:endParaRPr sz="5000"/>
          </a:p>
          <a:p>
            <a:pPr marR="285115" algn="r">
              <a:lnSpc>
                <a:spcPts val="2005"/>
              </a:lnSpc>
            </a:pP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90550" y="1567180"/>
            <a:ext cx="3323590" cy="2623820"/>
          </a:xfrm>
          <a:custGeom>
            <a:avLst/>
            <a:gdLst/>
            <a:ahLst/>
            <a:cxnLst/>
            <a:rect l="l" t="t" r="r" b="b"/>
            <a:pathLst>
              <a:path w="3323590" h="2623820">
                <a:moveTo>
                  <a:pt x="3323590" y="0"/>
                </a:moveTo>
                <a:lnTo>
                  <a:pt x="0" y="262382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739389" y="2868929"/>
            <a:ext cx="5073015" cy="1045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978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Qualquer quadrilátero </a:t>
            </a:r>
            <a:r>
              <a:rPr sz="2400" spc="-10" dirty="0">
                <a:latin typeface="Trebuchet MS"/>
                <a:cs typeface="Trebuchet MS"/>
              </a:rPr>
              <a:t>pode </a:t>
            </a:r>
            <a:r>
              <a:rPr sz="2400" spc="-5" dirty="0">
                <a:latin typeface="Trebuchet MS"/>
                <a:cs typeface="Trebuchet MS"/>
              </a:rPr>
              <a:t>ser  </a:t>
            </a:r>
            <a:r>
              <a:rPr sz="2400" spc="-10" dirty="0">
                <a:latin typeface="Trebuchet MS"/>
                <a:cs typeface="Trebuchet MS"/>
              </a:rPr>
              <a:t>dividido </a:t>
            </a:r>
            <a:r>
              <a:rPr sz="2400" dirty="0">
                <a:latin typeface="Trebuchet MS"/>
                <a:cs typeface="Trebuchet MS"/>
              </a:rPr>
              <a:t>em </a:t>
            </a:r>
            <a:r>
              <a:rPr sz="2400" spc="-5" dirty="0">
                <a:latin typeface="Trebuchet MS"/>
                <a:cs typeface="Trebuchet MS"/>
              </a:rPr>
              <a:t>dois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triângulos.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00" dirty="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9100" y="3877309"/>
            <a:ext cx="7333615" cy="196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sz="2400" spc="-5" dirty="0">
                <a:latin typeface="Trebuchet MS"/>
                <a:cs typeface="Trebuchet MS"/>
              </a:rPr>
              <a:t>Logo…</a:t>
            </a:r>
            <a:endParaRPr sz="2400">
              <a:latin typeface="Trebuchet MS"/>
              <a:cs typeface="Trebuchet MS"/>
            </a:endParaRPr>
          </a:p>
          <a:p>
            <a:pPr marL="50800" marR="43180">
              <a:lnSpc>
                <a:spcPct val="100000"/>
              </a:lnSpc>
              <a:spcBef>
                <a:spcPts val="1500"/>
              </a:spcBef>
            </a:pPr>
            <a:r>
              <a:rPr sz="2400" dirty="0">
                <a:latin typeface="Trebuchet MS"/>
                <a:cs typeface="Trebuchet MS"/>
              </a:rPr>
              <a:t>… a </a:t>
            </a:r>
            <a:r>
              <a:rPr sz="2400" spc="-5" dirty="0">
                <a:latin typeface="Trebuchet MS"/>
                <a:cs typeface="Trebuchet MS"/>
              </a:rPr>
              <a:t>soma das medidas </a:t>
            </a:r>
            <a:r>
              <a:rPr sz="2400" spc="-10" dirty="0">
                <a:latin typeface="Trebuchet MS"/>
                <a:cs typeface="Trebuchet MS"/>
              </a:rPr>
              <a:t>dos </a:t>
            </a:r>
            <a:r>
              <a:rPr sz="2400" spc="-5" dirty="0">
                <a:latin typeface="Trebuchet MS"/>
                <a:cs typeface="Trebuchet MS"/>
              </a:rPr>
              <a:t>ângulos internos de um  quadrilátero </a:t>
            </a:r>
            <a:r>
              <a:rPr sz="2400" dirty="0">
                <a:latin typeface="Trebuchet MS"/>
                <a:cs typeface="Trebuchet MS"/>
              </a:rPr>
              <a:t>é </a:t>
            </a:r>
            <a:r>
              <a:rPr sz="2400" spc="-5" dirty="0">
                <a:latin typeface="Trebuchet MS"/>
                <a:cs typeface="Trebuchet MS"/>
              </a:rPr>
              <a:t>igual </a:t>
            </a:r>
            <a:r>
              <a:rPr sz="2400" dirty="0">
                <a:latin typeface="Trebuchet MS"/>
                <a:cs typeface="Trebuchet MS"/>
              </a:rPr>
              <a:t>a </a:t>
            </a:r>
            <a:r>
              <a:rPr sz="2400" spc="-5" dirty="0">
                <a:latin typeface="Trebuchet MS"/>
                <a:cs typeface="Trebuchet MS"/>
              </a:rPr>
              <a:t>duas vezes 180</a:t>
            </a:r>
            <a:r>
              <a:rPr sz="2100" spc="-7" baseline="27777" dirty="0">
                <a:latin typeface="Trebuchet MS"/>
                <a:cs typeface="Trebuchet MS"/>
              </a:rPr>
              <a:t>0</a:t>
            </a:r>
            <a:r>
              <a:rPr sz="2400" spc="-5" dirty="0">
                <a:latin typeface="Trebuchet MS"/>
                <a:cs typeface="Trebuchet MS"/>
              </a:rPr>
              <a:t>, ou seja,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360</a:t>
            </a:r>
            <a:r>
              <a:rPr sz="2100" spc="-7" baseline="27777" dirty="0">
                <a:latin typeface="Trebuchet MS"/>
                <a:cs typeface="Trebuchet MS"/>
              </a:rPr>
              <a:t>0</a:t>
            </a:r>
            <a:r>
              <a:rPr sz="2400" spc="-5" dirty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947</Words>
  <Application>Microsoft Office PowerPoint</Application>
  <PresentationFormat>Apresentação na tela (4:3)</PresentationFormat>
  <Paragraphs>271</Paragraphs>
  <Slides>46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53" baseType="lpstr">
      <vt:lpstr>Arial</vt:lpstr>
      <vt:lpstr>Calibri</vt:lpstr>
      <vt:lpstr>Symbol</vt:lpstr>
      <vt:lpstr>Times New Roman</vt:lpstr>
      <vt:lpstr>Trebuchet MS</vt:lpstr>
      <vt:lpstr>Wingdings</vt:lpstr>
      <vt:lpstr>Office Theme</vt:lpstr>
      <vt:lpstr>Apresentação do PowerPoint</vt:lpstr>
      <vt:lpstr>Quadriláteros</vt:lpstr>
      <vt:lpstr>Quadriláteros</vt:lpstr>
      <vt:lpstr>Quadriláteros</vt:lpstr>
      <vt:lpstr>Quadriláteros</vt:lpstr>
      <vt:lpstr>Quadriláteros</vt:lpstr>
      <vt:lpstr>Quadriláteros C</vt:lpstr>
      <vt:lpstr>Quadriláteros C</vt:lpstr>
      <vt:lpstr>Quadriláteros C</vt:lpstr>
      <vt:lpstr>Apresentação do PowerPoint</vt:lpstr>
      <vt:lpstr>Quadriláteros</vt:lpstr>
      <vt:lpstr>Quadriláteros</vt:lpstr>
      <vt:lpstr>Quadriláteros</vt:lpstr>
      <vt:lpstr>Quadriláteros</vt:lpstr>
      <vt:lpstr>Quadriláteros</vt:lpstr>
      <vt:lpstr>Quadriláteros</vt:lpstr>
      <vt:lpstr>Quadriláteros</vt:lpstr>
      <vt:lpstr>Quadriláteros</vt:lpstr>
      <vt:lpstr>Apresentação do PowerPoint</vt:lpstr>
      <vt:lpstr>Quadriláteros</vt:lpstr>
      <vt:lpstr>Quadriláteros</vt:lpstr>
      <vt:lpstr>Quadriláteros</vt:lpstr>
      <vt:lpstr>Quadriláteros</vt:lpstr>
      <vt:lpstr>Apresentação do PowerPoint</vt:lpstr>
      <vt:lpstr>Quadriláteros</vt:lpstr>
      <vt:lpstr>Quadriláteros</vt:lpstr>
      <vt:lpstr>Quadriláteros</vt:lpstr>
      <vt:lpstr>Quadriláteros</vt:lpstr>
      <vt:lpstr>Apresentação do PowerPoint</vt:lpstr>
      <vt:lpstr>Quadriláteros</vt:lpstr>
      <vt:lpstr>Quadriláteros</vt:lpstr>
      <vt:lpstr>Quadriláteros</vt:lpstr>
      <vt:lpstr>Quadriláteros</vt:lpstr>
      <vt:lpstr>Exercícios (página 261 do livro)</vt:lpstr>
      <vt:lpstr>Apresentação do PowerPoint</vt:lpstr>
      <vt:lpstr>Paralelogramos</vt:lpstr>
      <vt:lpstr>Paralelogramos</vt:lpstr>
      <vt:lpstr>Paralelogramos</vt:lpstr>
      <vt:lpstr>Paralelogramos</vt:lpstr>
      <vt:lpstr>Paralelogramos</vt:lpstr>
      <vt:lpstr>Paralelogramos</vt:lpstr>
      <vt:lpstr>Paralelogramos</vt:lpstr>
      <vt:lpstr>Paralelogramos</vt:lpstr>
      <vt:lpstr>Paralelogramos</vt:lpstr>
      <vt:lpstr>Em um paralelogramo: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Andréa e Lior</dc:creator>
  <cp:lastModifiedBy>Raíky Tomé Moura</cp:lastModifiedBy>
  <cp:revision>1</cp:revision>
  <dcterms:created xsi:type="dcterms:W3CDTF">2020-04-30T14:35:24Z</dcterms:created>
  <dcterms:modified xsi:type="dcterms:W3CDTF">2020-04-30T15:17:23Z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2009-09-21T00:00:00Z</vt:filetime>
  </property>
  <property fmtid="{D5CDD505-2E9C-101B-9397-08002B2CF9AE}" pid="3" name="Creator">
    <vt:lpwstr>Impress</vt:lpwstr>
  </property>
  <property fmtid="{D5CDD505-2E9C-101B-9397-08002B2CF9AE}" pid="4" name="LastSaved">
    <vt:filetime>2020-04-30T00:00:00Z</vt:filetime>
  </property>
</Properties>
</file>