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handoutMasterIdLst>
    <p:handoutMasterId r:id="rId17"/>
  </p:handoutMasterIdLst>
  <p:sldIdLst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5" r:id="rId14"/>
    <p:sldId id="268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CD9CB25-E9E4-4648-A972-5A19ECFD6A9B}">
          <p14:sldIdLst>
            <p14:sldId id="258"/>
            <p14:sldId id="259"/>
            <p14:sldId id="260"/>
            <p14:sldId id="261"/>
            <p14:sldId id="262"/>
            <p14:sldId id="266"/>
            <p14:sldId id="263"/>
            <p14:sldId id="264"/>
            <p14:sldId id="267"/>
            <p14:sldId id="265"/>
          </p14:sldIdLst>
        </p14:section>
        <p14:section name="Seção sem Título" id="{A6329D50-0849-4450-86E5-BF8E8A2781A4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7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lo Moriera" userId="f20ffc5915ceafc2" providerId="LiveId" clId="{700C3E7D-C289-4A1B-BBB0-6EABD8121C74}"/>
    <pc:docChg chg="modSld">
      <pc:chgData name="Murilo Moriera" userId="f20ffc5915ceafc2" providerId="LiveId" clId="{700C3E7D-C289-4A1B-BBB0-6EABD8121C74}" dt="2020-04-28T09:14:50.965" v="0" actId="20577"/>
      <pc:docMkLst>
        <pc:docMk/>
      </pc:docMkLst>
      <pc:sldChg chg="modSp mod">
        <pc:chgData name="Murilo Moriera" userId="f20ffc5915ceafc2" providerId="LiveId" clId="{700C3E7D-C289-4A1B-BBB0-6EABD8121C74}" dt="2020-04-28T09:14:50.965" v="0" actId="20577"/>
        <pc:sldMkLst>
          <pc:docMk/>
          <pc:sldMk cId="2409311953" sldId="259"/>
        </pc:sldMkLst>
        <pc:spChg chg="mod">
          <ac:chgData name="Murilo Moriera" userId="f20ffc5915ceafc2" providerId="LiveId" clId="{700C3E7D-C289-4A1B-BBB0-6EABD8121C74}" dt="2020-04-28T09:14:50.965" v="0" actId="20577"/>
          <ac:spMkLst>
            <pc:docMk/>
            <pc:sldMk cId="2409311953" sldId="259"/>
            <ac:spMk id="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1B3ECB-952F-46A4-ACCD-79C7130C67B4}" type="datetime1">
              <a:rPr lang="pt-BR" smtClean="0"/>
              <a:t>28/04/2020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E42EF-B2A2-4428-A098-E6934E2840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1A095-A82E-4FA2-8D30-C9299ED306F1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3716F0-385D-4F6E-BE54-A09D410D24C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3716F0-385D-4F6E-BE54-A09D410D24C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14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58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 rtlCol="0"/>
          <a:lstStyle>
            <a:lvl1pPr marR="9144" algn="l" rtl="0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pPr rtl="0"/>
            <a:r>
              <a:rPr lang="pt-BR"/>
              <a:t>Clique para editar o título Mestre</a:t>
            </a:r>
            <a:endParaRPr kumimoji="0" lang="pt-BR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rtlCol="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BE0D75F-0651-4C06-BB9E-1F55A5D24CBA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29" name="Espaço reservado para o número do slide 2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pt-BR"/>
              <a:t>Clique para editar os estilos de texto Mestres</a:t>
            </a:r>
          </a:p>
          <a:p>
            <a:pPr lvl="1" rtl="0" eaLnBrk="1" latinLnBrk="0" hangingPunct="1"/>
            <a:r>
              <a:rPr lang="pt-BR"/>
              <a:t>Segundo nível</a:t>
            </a:r>
          </a:p>
          <a:p>
            <a:pPr lvl="2" rtl="0" eaLnBrk="1" latinLnBrk="0" hangingPunct="1"/>
            <a:r>
              <a:rPr lang="pt-BR"/>
              <a:t>Terceiro nível</a:t>
            </a:r>
          </a:p>
          <a:p>
            <a:pPr lvl="3" rtl="0" eaLnBrk="1" latinLnBrk="0" hangingPunct="1"/>
            <a:r>
              <a:rPr lang="pt-BR"/>
              <a:t>Quarto nível</a:t>
            </a:r>
          </a:p>
          <a:p>
            <a:pPr lvl="4" rtl="0" eaLnBrk="1" latinLnBrk="0" hangingPunct="1"/>
            <a:r>
              <a:rPr lang="pt-BR"/>
              <a:t>Quinto nível</a:t>
            </a:r>
            <a:endParaRPr kumimoji="0"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D7D933-1CF6-4290-BB7F-E4030F6CDE57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rtlCol="0" anchor="ctr"/>
          <a:lstStyle>
            <a:lvl1pPr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 rtlCol="0"/>
          <a:lstStyle/>
          <a:p>
            <a:pPr lvl="0" rtl="0" eaLnBrk="1" latinLnBrk="0" hangingPunct="1"/>
            <a:r>
              <a:rPr lang="pt-BR"/>
              <a:t>Clique para editar os estilos de texto Mestres</a:t>
            </a:r>
          </a:p>
          <a:p>
            <a:pPr lvl="1" rtl="0" eaLnBrk="1" latinLnBrk="0" hangingPunct="1"/>
            <a:r>
              <a:rPr lang="pt-BR"/>
              <a:t>Segundo nível</a:t>
            </a:r>
          </a:p>
          <a:p>
            <a:pPr lvl="2" rtl="0" eaLnBrk="1" latinLnBrk="0" hangingPunct="1"/>
            <a:r>
              <a:rPr lang="pt-BR"/>
              <a:t>Terceiro nível</a:t>
            </a:r>
          </a:p>
          <a:p>
            <a:pPr lvl="3" rtl="0" eaLnBrk="1" latinLnBrk="0" hangingPunct="1"/>
            <a:r>
              <a:rPr lang="pt-BR"/>
              <a:t>Quarto nível</a:t>
            </a:r>
          </a:p>
          <a:p>
            <a:pPr lvl="4" rtl="0" eaLnBrk="1" latinLnBrk="0" hangingPunct="1"/>
            <a:r>
              <a:rPr lang="pt-BR"/>
              <a:t>Quinto nível</a:t>
            </a:r>
            <a:endParaRPr kumimoji="0"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D0C13B-2015-4DD0-8074-79BAB0DF2F3E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pt-BR"/>
              <a:t>Clique para editar os estilos de texto Mestres</a:t>
            </a:r>
          </a:p>
          <a:p>
            <a:pPr lvl="1" rtl="0" eaLnBrk="1" latinLnBrk="0" hangingPunct="1"/>
            <a:r>
              <a:rPr lang="pt-BR"/>
              <a:t>Segundo nível</a:t>
            </a:r>
          </a:p>
          <a:p>
            <a:pPr lvl="2" rtl="0" eaLnBrk="1" latinLnBrk="0" hangingPunct="1"/>
            <a:r>
              <a:rPr lang="pt-BR"/>
              <a:t>Terceiro nível</a:t>
            </a:r>
          </a:p>
          <a:p>
            <a:pPr lvl="3" rtl="0" eaLnBrk="1" latinLnBrk="0" hangingPunct="1"/>
            <a:r>
              <a:rPr lang="pt-BR"/>
              <a:t>Quarto nível</a:t>
            </a:r>
          </a:p>
          <a:p>
            <a:pPr lvl="4" rtl="0" eaLnBrk="1" latinLnBrk="0" hangingPunct="1"/>
            <a:r>
              <a:rPr lang="pt-BR"/>
              <a:t>Quinto nível</a:t>
            </a:r>
            <a:endParaRPr kumimoji="0"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E35555-665A-4734-967E-14A7A12D51F0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 rtlCol="0"/>
          <a:lstStyle>
            <a:lvl1pPr algn="l" rtl="0">
              <a:buNone/>
              <a:defRPr sz="3800" b="0" cap="none" spc="-150" baseline="0"/>
            </a:lvl1pPr>
            <a:extLst/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rtlCol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BD5D75-5E60-4421-A410-339D443E8C21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pt-BR"/>
              <a:t>Clique para editar os estilos de texto Mestres</a:t>
            </a:r>
          </a:p>
          <a:p>
            <a:pPr lvl="1" rtl="0" eaLnBrk="1" latinLnBrk="0" hangingPunct="1"/>
            <a:r>
              <a:rPr lang="pt-BR"/>
              <a:t>Segundo nível</a:t>
            </a:r>
          </a:p>
          <a:p>
            <a:pPr lvl="2" rtl="0" eaLnBrk="1" latinLnBrk="0" hangingPunct="1"/>
            <a:r>
              <a:rPr lang="pt-BR"/>
              <a:t>Terceiro nível</a:t>
            </a:r>
          </a:p>
          <a:p>
            <a:pPr lvl="3" rtl="0" eaLnBrk="1" latinLnBrk="0" hangingPunct="1"/>
            <a:r>
              <a:rPr lang="pt-BR"/>
              <a:t>Quarto nível</a:t>
            </a:r>
          </a:p>
          <a:p>
            <a:pPr lvl="4" rtl="0" eaLnBrk="1" latinLnBrk="0" hangingPunct="1"/>
            <a:r>
              <a:rPr lang="pt-BR"/>
              <a:t>Quinto nível</a:t>
            </a:r>
            <a:endParaRPr kumimoji="0"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pt-BR"/>
              <a:t>Clique para editar os estilos de texto Mestres</a:t>
            </a:r>
          </a:p>
          <a:p>
            <a:pPr lvl="1" rtl="0" eaLnBrk="1" latinLnBrk="0" hangingPunct="1"/>
            <a:r>
              <a:rPr lang="pt-BR"/>
              <a:t>Segundo nível</a:t>
            </a:r>
          </a:p>
          <a:p>
            <a:pPr lvl="2" rtl="0" eaLnBrk="1" latinLnBrk="0" hangingPunct="1"/>
            <a:r>
              <a:rPr lang="pt-BR"/>
              <a:t>Terceiro nível</a:t>
            </a:r>
          </a:p>
          <a:p>
            <a:pPr lvl="3" rtl="0" eaLnBrk="1" latinLnBrk="0" hangingPunct="1"/>
            <a:r>
              <a:rPr lang="pt-BR"/>
              <a:t>Quarto nível</a:t>
            </a:r>
          </a:p>
          <a:p>
            <a:pPr lvl="4" rtl="0" eaLnBrk="1" latinLnBrk="0" hangingPunct="1"/>
            <a:r>
              <a:rPr lang="pt-BR"/>
              <a:t>Quinto nível</a:t>
            </a:r>
            <a:endParaRPr kumimoji="0"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68F440-805D-4DE8-9EE4-19EECF5D7740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rtlCol="0" anchor="t"/>
          <a:lstStyle>
            <a:lvl1pPr rtl="0">
              <a:defRPr sz="4000"/>
            </a:lvl1pPr>
            <a:extLst/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rtlCol="0"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rtl="0" eaLnBrk="1" latinLnBrk="0" hangingPunct="1"/>
            <a:r>
              <a:rPr lang="pt-BR"/>
              <a:t>Clique para editar os estilos de texto Mestres</a:t>
            </a:r>
          </a:p>
          <a:p>
            <a:pPr lvl="1" rtl="0" eaLnBrk="1" latinLnBrk="0" hangingPunct="1"/>
            <a:r>
              <a:rPr lang="pt-BR"/>
              <a:t>Segundo nível</a:t>
            </a:r>
          </a:p>
          <a:p>
            <a:pPr lvl="2" rtl="0" eaLnBrk="1" latinLnBrk="0" hangingPunct="1"/>
            <a:r>
              <a:rPr lang="pt-BR"/>
              <a:t>Terceiro nível</a:t>
            </a:r>
          </a:p>
          <a:p>
            <a:pPr lvl="3" rtl="0" eaLnBrk="1" latinLnBrk="0" hangingPunct="1"/>
            <a:r>
              <a:rPr lang="pt-BR"/>
              <a:t>Quarto nível</a:t>
            </a:r>
          </a:p>
          <a:p>
            <a:pPr lvl="4" rtl="0" eaLnBrk="1" latinLnBrk="0" hangingPunct="1"/>
            <a:r>
              <a:rPr lang="pt-BR"/>
              <a:t>Quinto nível</a:t>
            </a:r>
            <a:endParaRPr kumimoji="0"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rtlCol="0"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rtl="0" eaLnBrk="1" latinLnBrk="0" hangingPunct="1"/>
            <a:r>
              <a:rPr lang="pt-BR"/>
              <a:t>Clique para editar os estilos de texto Mestres</a:t>
            </a:r>
          </a:p>
          <a:p>
            <a:pPr lvl="1" rtl="0" eaLnBrk="1" latinLnBrk="0" hangingPunct="1"/>
            <a:r>
              <a:rPr lang="pt-BR"/>
              <a:t>Segundo nível</a:t>
            </a:r>
          </a:p>
          <a:p>
            <a:pPr lvl="2" rtl="0" eaLnBrk="1" latinLnBrk="0" hangingPunct="1"/>
            <a:r>
              <a:rPr lang="pt-BR"/>
              <a:t>Terceiro nível</a:t>
            </a:r>
          </a:p>
          <a:p>
            <a:pPr lvl="3" rtl="0" eaLnBrk="1" latinLnBrk="0" hangingPunct="1"/>
            <a:r>
              <a:rPr lang="pt-BR"/>
              <a:t>Quarto nível</a:t>
            </a:r>
          </a:p>
          <a:p>
            <a:pPr lvl="4" rtl="0" eaLnBrk="1" latinLnBrk="0" hangingPunct="1"/>
            <a:r>
              <a:rPr lang="pt-BR"/>
              <a:t>Quinto nível</a:t>
            </a:r>
            <a:endParaRPr kumimoji="0"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11D673-6C94-48F8-8039-79EC47253DCA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 rtlCol="0"/>
          <a:lstStyle>
            <a:lvl1pPr rtl="0">
              <a:defRPr sz="4000" cap="none" baseline="0"/>
            </a:lvl1pPr>
            <a:extLst/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BF294E-2D6E-4289-B9D9-5BFFEC073AEA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DE870E-4671-4A52-8817-16D97816F2BD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rtlCol="0" anchor="ctr"/>
          <a:lstStyle>
            <a:lvl1pPr algn="l" rtl="0">
              <a:buNone/>
              <a:defRPr sz="3600" b="0"/>
            </a:lvl1pPr>
            <a:extLst/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 rtlCol="0"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pt-BR"/>
              <a:t>Clique para editar os estilos de texto Mestres</a:t>
            </a:r>
          </a:p>
          <a:p>
            <a:pPr lvl="1" rtl="0" eaLnBrk="1" latinLnBrk="0" hangingPunct="1"/>
            <a:r>
              <a:rPr lang="pt-BR"/>
              <a:t>Segundo nível</a:t>
            </a:r>
          </a:p>
          <a:p>
            <a:pPr lvl="2" rtl="0" eaLnBrk="1" latinLnBrk="0" hangingPunct="1"/>
            <a:r>
              <a:rPr lang="pt-BR"/>
              <a:t>Terceiro nível</a:t>
            </a:r>
          </a:p>
          <a:p>
            <a:pPr lvl="3" rtl="0" eaLnBrk="1" latinLnBrk="0" hangingPunct="1"/>
            <a:r>
              <a:rPr lang="pt-BR"/>
              <a:t>Quarto nível</a:t>
            </a:r>
          </a:p>
          <a:p>
            <a:pPr lvl="4" rtl="0" eaLnBrk="1" latinLnBrk="0" hangingPunct="1"/>
            <a:r>
              <a:rPr lang="pt-BR"/>
              <a:t>Quinto nível</a:t>
            </a:r>
            <a:endParaRPr kumimoji="0"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4EB1D7-E152-40D4-A559-A5A245454F8F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dirty="0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rtlCol="0" anchor="b"/>
          <a:lstStyle>
            <a:lvl1pPr algn="l" rtl="0">
              <a:buNone/>
              <a:defRPr sz="2100" b="0"/>
            </a:lvl1pPr>
            <a:extLst/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 rtlCol="0"/>
          <a:lstStyle>
            <a:lvl1pPr marL="0" indent="0">
              <a:buNone/>
              <a:defRPr sz="3200"/>
            </a:lvl1pPr>
            <a:extLst/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 rtlCol="0"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 rtlCol="0"/>
          <a:lstStyle>
            <a:lvl1pPr>
              <a:defRPr/>
            </a:lvl1pPr>
          </a:lstStyle>
          <a:p>
            <a:fld id="{4E857E24-A075-48BB-8EC8-B79F3AA7D9B6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rtl="0"/>
            <a:r>
              <a:rPr lang="pt-BR" dirty="0"/>
              <a:t>Clique para editar o título mestre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pt-BR" dirty="0"/>
              <a:t>Clique para editar o texto Mestre</a:t>
            </a:r>
          </a:p>
          <a:p>
            <a:pPr lvl="1" rtl="0" eaLnBrk="1" latinLnBrk="0" hangingPunct="1"/>
            <a:r>
              <a:rPr lang="pt-BR" dirty="0"/>
              <a:t>Segundo nível</a:t>
            </a:r>
          </a:p>
          <a:p>
            <a:pPr lvl="2" rtl="0" eaLnBrk="1" latinLnBrk="0" hangingPunct="1"/>
            <a:r>
              <a:rPr lang="pt-BR" dirty="0"/>
              <a:t>Terceiro nível</a:t>
            </a:r>
          </a:p>
          <a:p>
            <a:pPr lvl="3" rtl="0" eaLnBrk="1" latinLnBrk="0" hangingPunct="1"/>
            <a:r>
              <a:rPr lang="pt-BR" dirty="0"/>
              <a:t>Quarto nível</a:t>
            </a:r>
          </a:p>
          <a:p>
            <a:pPr lvl="4" rtl="0" eaLnBrk="1" latinLnBrk="0" hangingPunct="1"/>
            <a:r>
              <a:rPr lang="pt-BR" dirty="0"/>
              <a:t>Quinto nível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012B10-8B54-494D-ACD2-D3BED38956B5}" type="datetime1">
              <a:rPr lang="pt-BR" smtClean="0"/>
              <a:pPr/>
              <a:t>28/04/2020</a:t>
            </a:fld>
            <a:endParaRPr lang="pt-BR" dirty="0"/>
          </a:p>
        </p:txBody>
      </p:sp>
      <p:sp>
        <p:nvSpPr>
          <p:cNvPr id="23" name="Espaço reservado para o número do slide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Brasil império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/>
              <a:t>Período Joanino (1808 – 1821)</a:t>
            </a:r>
          </a:p>
        </p:txBody>
      </p:sp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D8D446-43BB-4584-9C16-37174A78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Conflitos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2180BDD-0A08-4CCA-BAED-D0D865DEA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Insurreição Pernambucana (1817)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4F03186-2BC0-4956-9E5D-F05896C5E74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/>
              <a:t>Revolta com aspirações emancipatórias e ideais emancipatórios 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358764B-0042-4940-AD92-9C57D6B730B4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/>
              <a:t>Revolução Liberal do Porto (1820)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7659047B-A7CA-40EA-BE1F-CEACE5238C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Revolta ocorrida em Porto exigindo o retorno da família real para as terras lusitanas</a:t>
            </a:r>
          </a:p>
        </p:txBody>
      </p:sp>
    </p:spTree>
    <p:extLst>
      <p:ext uri="{BB962C8B-B14F-4D97-AF65-F5344CB8AC3E}">
        <p14:creationId xmlns:p14="http://schemas.microsoft.com/office/powerpoint/2010/main" val="35995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3CF80EAB-CABA-4087-A693-FAEF76A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A945FC82-BE86-41F7-A65E-DAC5E5DD31F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73099" y="2491740"/>
            <a:ext cx="4644489" cy="3717740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pt-BR" dirty="0"/>
              <a:t>A) pretendiam a separação de Pernambuco do restante</a:t>
            </a:r>
          </a:p>
          <a:p>
            <a:pPr marL="68580" indent="0">
              <a:buNone/>
            </a:pPr>
            <a:r>
              <a:rPr lang="pt-BR" dirty="0"/>
              <a:t>do reino, impondo a expulsão dos portugueses</a:t>
            </a:r>
          </a:p>
          <a:p>
            <a:pPr marL="68580" indent="0">
              <a:buNone/>
            </a:pPr>
            <a:r>
              <a:rPr lang="pt-BR" dirty="0"/>
              <a:t>desse território.</a:t>
            </a:r>
          </a:p>
          <a:p>
            <a:pPr marL="68580" indent="0">
              <a:buNone/>
            </a:pPr>
            <a:r>
              <a:rPr lang="pt-BR" dirty="0"/>
              <a:t>B) contaram com a ativa participação de homens</a:t>
            </a:r>
          </a:p>
          <a:p>
            <a:pPr marL="68580" indent="0">
              <a:buNone/>
            </a:pPr>
            <a:r>
              <a:rPr lang="pt-BR" dirty="0"/>
              <a:t>negros, pondo em risco a manutenção da escravidão</a:t>
            </a:r>
          </a:p>
          <a:p>
            <a:pPr marL="68580" indent="0">
              <a:buNone/>
            </a:pPr>
            <a:r>
              <a:rPr lang="pt-BR" dirty="0"/>
              <a:t>na região.</a:t>
            </a:r>
          </a:p>
          <a:p>
            <a:pPr marL="68580" indent="0">
              <a:buNone/>
            </a:pPr>
            <a:r>
              <a:rPr lang="pt-BR" dirty="0"/>
              <a:t>C) dominaram Pernambuco e o norte da colônia,</a:t>
            </a:r>
          </a:p>
          <a:p>
            <a:pPr marL="68580" indent="0">
              <a:buNone/>
            </a:pPr>
            <a:r>
              <a:rPr lang="pt-BR" dirty="0"/>
              <a:t>decretando o </a:t>
            </a:r>
            <a:r>
              <a:rPr lang="pt-BR" dirty="0" err="1"/>
              <a:t>fi</a:t>
            </a:r>
            <a:r>
              <a:rPr lang="pt-BR" dirty="0"/>
              <a:t> m dos privilégios da Companhia do</a:t>
            </a:r>
          </a:p>
          <a:p>
            <a:pPr marL="68580" indent="0">
              <a:buNone/>
            </a:pPr>
            <a:r>
              <a:rPr lang="pt-BR" dirty="0"/>
              <a:t>Grão-Pará e Maranhão.</a:t>
            </a:r>
          </a:p>
          <a:p>
            <a:pPr marL="68580" indent="0">
              <a:buNone/>
            </a:pPr>
            <a:r>
              <a:rPr lang="pt-BR" dirty="0"/>
              <a:t>D) propuseram a Independência e a República,</a:t>
            </a:r>
          </a:p>
          <a:p>
            <a:pPr marL="68580" indent="0">
              <a:buNone/>
            </a:pPr>
            <a:r>
              <a:rPr lang="pt-BR" dirty="0"/>
              <a:t>congregando proprietários, comerciantes e pessoas</a:t>
            </a:r>
          </a:p>
          <a:p>
            <a:pPr marL="68580" indent="0">
              <a:buNone/>
            </a:pPr>
            <a:r>
              <a:rPr lang="pt-BR" dirty="0"/>
              <a:t>das camadas populares.</a:t>
            </a:r>
          </a:p>
          <a:p>
            <a:pPr marL="68580" indent="0">
              <a:buNone/>
            </a:pPr>
            <a:r>
              <a:rPr lang="pt-BR" dirty="0"/>
              <a:t>E) implantaram um governo de terror, ameaçando o</a:t>
            </a:r>
          </a:p>
          <a:p>
            <a:pPr marL="68580" indent="0">
              <a:buNone/>
            </a:pPr>
            <a:r>
              <a:rPr lang="pt-BR" dirty="0"/>
              <a:t>direito dos pequenos proprietários à livre exploração</a:t>
            </a:r>
          </a:p>
          <a:p>
            <a:pPr marL="68580" indent="0">
              <a:buNone/>
            </a:pPr>
            <a:r>
              <a:rPr lang="pt-BR" dirty="0"/>
              <a:t>da terra.</a:t>
            </a:r>
          </a:p>
        </p:txBody>
      </p:sp>
      <p:sp>
        <p:nvSpPr>
          <p:cNvPr id="20" name="Espaço Reservado para Conteúdo 19">
            <a:extLst>
              <a:ext uri="{FF2B5EF4-FFF2-40B4-BE49-F238E27FC236}">
                <a16:creationId xmlns:a16="http://schemas.microsoft.com/office/drawing/2014/main" id="{BCC92D0F-EEEB-4E42-861C-38A6968D2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099" y="583809"/>
            <a:ext cx="5389033" cy="1911448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pt-BR" dirty="0"/>
              <a:t>(FUVEST-SP–2010) </a:t>
            </a:r>
            <a:r>
              <a:rPr lang="pt-BR" i="1" dirty="0"/>
              <a:t>Eis que uma revolução, proclamando</a:t>
            </a:r>
            <a:br>
              <a:rPr lang="pt-BR" i="1" dirty="0"/>
            </a:br>
            <a:r>
              <a:rPr lang="pt-BR" i="1" dirty="0"/>
              <a:t>um governo absolutamente independente da sujeição à</a:t>
            </a:r>
            <a:br>
              <a:rPr lang="pt-BR" i="1" dirty="0"/>
            </a:br>
            <a:r>
              <a:rPr lang="pt-BR" i="1" dirty="0"/>
              <a:t>Corte do Rio de Janeiro, rebentou em Pernambuco, em</a:t>
            </a:r>
            <a:br>
              <a:rPr lang="pt-BR" i="1" dirty="0"/>
            </a:br>
            <a:r>
              <a:rPr lang="pt-BR" i="1" dirty="0"/>
              <a:t>março de 1817. É um assunto para o nosso ânimo tão</a:t>
            </a:r>
            <a:br>
              <a:rPr lang="pt-BR" i="1" dirty="0"/>
            </a:br>
            <a:r>
              <a:rPr lang="pt-BR" i="1" dirty="0"/>
              <a:t>pouco simpático que, se nos fora permitido [colocar]</a:t>
            </a:r>
            <a:br>
              <a:rPr lang="pt-BR" i="1" dirty="0"/>
            </a:br>
            <a:r>
              <a:rPr lang="pt-BR" i="1" dirty="0"/>
              <a:t>sobre ele um véu, o deixaríamos fora do quadro que nos</a:t>
            </a:r>
            <a:br>
              <a:rPr lang="pt-BR" i="1" dirty="0"/>
            </a:br>
            <a:r>
              <a:rPr lang="pt-BR" i="1" dirty="0"/>
              <a:t>propusemos tratar.</a:t>
            </a:r>
            <a:br>
              <a:rPr lang="pt-BR" i="1" dirty="0"/>
            </a:br>
            <a:r>
              <a:rPr lang="pt-BR" dirty="0"/>
              <a:t>VARNHAGEN. F. A. </a:t>
            </a:r>
            <a:r>
              <a:rPr lang="pt-BR" i="1" dirty="0"/>
              <a:t>História geral do Brasi</a:t>
            </a:r>
            <a:r>
              <a:rPr lang="pt-BR" dirty="0"/>
              <a:t>l, 1854.</a:t>
            </a:r>
            <a:br>
              <a:rPr lang="pt-BR" dirty="0"/>
            </a:br>
            <a:r>
              <a:rPr lang="pt-BR" dirty="0"/>
              <a:t>O texto trata da Revolução Pernambucana de 1817. Com</a:t>
            </a:r>
            <a:br>
              <a:rPr lang="pt-BR" dirty="0"/>
            </a:br>
            <a:r>
              <a:rPr lang="pt-BR" dirty="0"/>
              <a:t>relação a esse acontecimento, é </a:t>
            </a:r>
            <a:r>
              <a:rPr lang="pt-BR" b="1" dirty="0"/>
              <a:t>POSSÍVEL </a:t>
            </a:r>
            <a:r>
              <a:rPr lang="pt-BR" dirty="0" err="1"/>
              <a:t>afi</a:t>
            </a:r>
            <a:r>
              <a:rPr lang="pt-BR" dirty="0"/>
              <a:t> </a:t>
            </a:r>
            <a:r>
              <a:rPr lang="pt-BR" dirty="0" err="1"/>
              <a:t>rmar</a:t>
            </a:r>
            <a:r>
              <a:rPr lang="pt-BR" dirty="0"/>
              <a:t> que</a:t>
            </a:r>
            <a:br>
              <a:rPr lang="pt-BR" dirty="0"/>
            </a:br>
            <a:r>
              <a:rPr lang="pt-BR" dirty="0"/>
              <a:t>os insurgentes</a:t>
            </a:r>
          </a:p>
        </p:txBody>
      </p:sp>
      <p:sp>
        <p:nvSpPr>
          <p:cNvPr id="21" name="Espaço Reservado para Conteúdo 15">
            <a:extLst>
              <a:ext uri="{FF2B5EF4-FFF2-40B4-BE49-F238E27FC236}">
                <a16:creationId xmlns:a16="http://schemas.microsoft.com/office/drawing/2014/main" id="{02C73D6C-65BB-47FD-834F-E01D763F2D53}"/>
              </a:ext>
            </a:extLst>
          </p:cNvPr>
          <p:cNvSpPr txBox="1">
            <a:spLocks/>
          </p:cNvSpPr>
          <p:nvPr/>
        </p:nvSpPr>
        <p:spPr>
          <a:xfrm>
            <a:off x="5770293" y="1736422"/>
            <a:ext cx="4644489" cy="3717740"/>
          </a:xfrm>
          <a:prstGeom prst="rect">
            <a:avLst/>
          </a:prstGeom>
        </p:spPr>
        <p:txBody>
          <a:bodyPr vert="horz" rtlCol="0">
            <a:normAutofit fontScale="5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pt-BR" dirty="0"/>
              <a:t>A) entre as reivindicações do movimento estava a volta</a:t>
            </a:r>
          </a:p>
          <a:p>
            <a:pPr marL="68580" indent="0">
              <a:buNone/>
            </a:pPr>
            <a:r>
              <a:rPr lang="pt-BR" dirty="0"/>
              <a:t>de D. João VI a Portugal e a recondução do Brasil à</a:t>
            </a:r>
          </a:p>
          <a:p>
            <a:pPr marL="68580" indent="0">
              <a:buNone/>
            </a:pPr>
            <a:r>
              <a:rPr lang="pt-BR" dirty="0"/>
              <a:t>condição de colônia.</a:t>
            </a:r>
          </a:p>
          <a:p>
            <a:pPr marL="68580" indent="0">
              <a:buNone/>
            </a:pPr>
            <a:r>
              <a:rPr lang="pt-BR" dirty="0"/>
              <a:t>B) o seu caráter liberal não aceitava o regime monárquico,</a:t>
            </a:r>
          </a:p>
          <a:p>
            <a:pPr marL="68580" indent="0">
              <a:buNone/>
            </a:pPr>
            <a:r>
              <a:rPr lang="pt-BR" dirty="0"/>
              <a:t>pretendendo instituir o parlamentarismo no Brasil</a:t>
            </a:r>
          </a:p>
          <a:p>
            <a:pPr marL="68580" indent="0">
              <a:buNone/>
            </a:pPr>
            <a:r>
              <a:rPr lang="pt-BR" dirty="0"/>
              <a:t>e em Portugal.</a:t>
            </a:r>
          </a:p>
          <a:p>
            <a:pPr marL="68580" indent="0">
              <a:buNone/>
            </a:pPr>
            <a:r>
              <a:rPr lang="pt-BR" dirty="0"/>
              <a:t>C) a Abertura dos Portos do Brasil, em 1808, e o Tratado</a:t>
            </a:r>
          </a:p>
          <a:p>
            <a:pPr marL="68580" indent="0">
              <a:buNone/>
            </a:pPr>
            <a:r>
              <a:rPr lang="pt-BR" dirty="0"/>
              <a:t>de 1810 fortaleceram a economia portuguesa que</a:t>
            </a:r>
          </a:p>
          <a:p>
            <a:pPr marL="68580" indent="0">
              <a:buNone/>
            </a:pPr>
            <a:r>
              <a:rPr lang="pt-BR" dirty="0"/>
              <a:t>passou, então, a exigir a presença da Corte.</a:t>
            </a:r>
          </a:p>
          <a:p>
            <a:pPr marL="68580" indent="0">
              <a:buNone/>
            </a:pPr>
            <a:r>
              <a:rPr lang="pt-BR" dirty="0"/>
              <a:t>D) na organização das cortes gerais e na constituinte,</a:t>
            </a:r>
          </a:p>
          <a:p>
            <a:pPr marL="68580" indent="0">
              <a:buNone/>
            </a:pPr>
            <a:r>
              <a:rPr lang="pt-BR" dirty="0"/>
              <a:t>a presença de deputados brasileiros não foi permitida.</a:t>
            </a:r>
          </a:p>
          <a:p>
            <a:pPr marL="68580" indent="0">
              <a:buNone/>
            </a:pPr>
            <a:r>
              <a:rPr lang="pt-BR" dirty="0"/>
              <a:t>E) propiciou a formação dos partidos Brasileiro e</a:t>
            </a:r>
          </a:p>
          <a:p>
            <a:pPr marL="68580" indent="0">
              <a:buNone/>
            </a:pPr>
            <a:r>
              <a:rPr lang="pt-BR" dirty="0"/>
              <a:t>Português, que, unidos, articularam o movimento de</a:t>
            </a:r>
          </a:p>
          <a:p>
            <a:pPr marL="68580" indent="0">
              <a:buNone/>
            </a:pPr>
            <a:r>
              <a:rPr lang="pt-BR" dirty="0"/>
              <a:t>Independência do Brasil.</a:t>
            </a:r>
          </a:p>
        </p:txBody>
      </p:sp>
      <p:sp>
        <p:nvSpPr>
          <p:cNvPr id="22" name="Espaço Reservado para Conteúdo 19">
            <a:extLst>
              <a:ext uri="{FF2B5EF4-FFF2-40B4-BE49-F238E27FC236}">
                <a16:creationId xmlns:a16="http://schemas.microsoft.com/office/drawing/2014/main" id="{38607342-472B-4E0C-BAC5-6573F9D46D93}"/>
              </a:ext>
            </a:extLst>
          </p:cNvPr>
          <p:cNvSpPr txBox="1">
            <a:spLocks/>
          </p:cNvSpPr>
          <p:nvPr/>
        </p:nvSpPr>
        <p:spPr>
          <a:xfrm>
            <a:off x="5770293" y="626423"/>
            <a:ext cx="5389033" cy="191144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pt-BR" sz="1400" dirty="0"/>
              <a:t>(UESPI-PI–2010) A chamada Revolução Liberal do Porto,</a:t>
            </a:r>
          </a:p>
          <a:p>
            <a:pPr marL="68580" indent="0">
              <a:buNone/>
            </a:pPr>
            <a:r>
              <a:rPr lang="pt-BR" sz="1400" dirty="0"/>
              <a:t>de 1820, entre seus desdobramentos, contribuiu para a</a:t>
            </a:r>
          </a:p>
          <a:p>
            <a:pPr marL="68580" indent="0">
              <a:buNone/>
            </a:pPr>
            <a:r>
              <a:rPr lang="pt-BR" sz="1400" dirty="0"/>
              <a:t>declaração da Independência do Brasil, uma vez que</a:t>
            </a:r>
          </a:p>
        </p:txBody>
      </p:sp>
    </p:spTree>
    <p:extLst>
      <p:ext uri="{BB962C8B-B14F-4D97-AF65-F5344CB8AC3E}">
        <p14:creationId xmlns:p14="http://schemas.microsoft.com/office/powerpoint/2010/main" val="33361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dirty="0"/>
              <a:t>Contexto geral</a:t>
            </a:r>
          </a:p>
          <a:p>
            <a:pPr lvl="1" rtl="0"/>
            <a:r>
              <a:rPr lang="pt-BR" dirty="0"/>
              <a:t>Popularização dos ideais da Revolução Francesa e da chama “Era das Revoluções”</a:t>
            </a:r>
          </a:p>
          <a:p>
            <a:pPr lvl="1" rtl="0"/>
            <a:r>
              <a:rPr lang="pt-BR" dirty="0"/>
              <a:t>Conflito entre coroa e colônia</a:t>
            </a:r>
          </a:p>
          <a:p>
            <a:pPr lvl="1" rtl="0"/>
            <a:r>
              <a:rPr lang="pt-BR" dirty="0"/>
              <a:t>Ideais Iluministas em busca de um liberalismo econômico</a:t>
            </a:r>
          </a:p>
          <a:p>
            <a:pPr lvl="2" rtl="0"/>
            <a:r>
              <a:rPr lang="pt-BR" dirty="0"/>
              <a:t>Liberalismo x Mercantilismo</a:t>
            </a:r>
          </a:p>
        </p:txBody>
      </p:sp>
    </p:spTree>
    <p:extLst>
      <p:ext uri="{BB962C8B-B14F-4D97-AF65-F5344CB8AC3E}">
        <p14:creationId xmlns:p14="http://schemas.microsoft.com/office/powerpoint/2010/main" val="24093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Avanço Napoleônico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5F794E-DE7B-4ECF-937F-F9523C58DE4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37957" y="1308491"/>
            <a:ext cx="4220308" cy="4572000"/>
          </a:xfrm>
        </p:spPr>
        <p:txBody>
          <a:bodyPr/>
          <a:lstStyle/>
          <a:p>
            <a:r>
              <a:rPr lang="pt-BR" dirty="0"/>
              <a:t>Decidido a dominar a Europa, em 1807 Napoleão pressiona os Portugueses a se unirem  a França contra a Inglaterra, além de estabelecer o BLOQUEIO CONTINENTAL em uma tentativa de sufocar as atividades econômicas da Inglaterra. Nesse meio </a:t>
            </a:r>
            <a:r>
              <a:rPr lang="pt-BR" dirty="0" err="1"/>
              <a:t>D.João</a:t>
            </a:r>
            <a:r>
              <a:rPr lang="pt-BR" dirty="0"/>
              <a:t> VI, que era aliado da Inglaterra, mas que não podia desrespeitar o bloqueio imposto por Napoleão, acaba optando pela transferência da corte para o Brasil</a:t>
            </a:r>
          </a:p>
        </p:txBody>
      </p:sp>
      <p:pic>
        <p:nvPicPr>
          <p:cNvPr id="1026" name="Picture 2" descr="Conheça 10 fatos sobre a vida de Napoleão Bonaparte | Guia do ...">
            <a:extLst>
              <a:ext uri="{FF2B5EF4-FFF2-40B4-BE49-F238E27FC236}">
                <a16:creationId xmlns:a16="http://schemas.microsoft.com/office/drawing/2014/main" id="{2C94DFC4-77FA-48C8-A6F4-0E97C93AAB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843725"/>
            <a:ext cx="3849858" cy="51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Chegada da Família Real com proteção inglesa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4294967295"/>
          </p:nvPr>
        </p:nvSpPr>
        <p:spPr>
          <a:xfrm>
            <a:off x="6807200" y="1770063"/>
            <a:ext cx="5384800" cy="4525962"/>
          </a:xfrm>
        </p:spPr>
        <p:txBody>
          <a:bodyPr rtlCol="0"/>
          <a:lstStyle/>
          <a:p>
            <a:pPr rtl="0"/>
            <a:r>
              <a:rPr lang="pt-BR" dirty="0"/>
              <a:t>Primeiro</a:t>
            </a:r>
          </a:p>
        </p:txBody>
      </p:sp>
      <p:pic>
        <p:nvPicPr>
          <p:cNvPr id="2050" name="Picture 2" descr="Aventuras na História · Dom João VI: O assustador apetite do rei ...">
            <a:extLst>
              <a:ext uri="{FF2B5EF4-FFF2-40B4-BE49-F238E27FC236}">
                <a16:creationId xmlns:a16="http://schemas.microsoft.com/office/drawing/2014/main" id="{0196CD90-933C-42AE-9CB8-CCB414E22B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29" y="1271895"/>
            <a:ext cx="92456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Europeização no Brasil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pt-BR" sz="2000" dirty="0"/>
              <a:t>Escolas médico-cirúrgicas (1808): fundadas em Salvador e no Rio de Janeiro, transformadas em Academias em 1813, só começaram a conferir diplomas a partir de 1826. </a:t>
            </a:r>
          </a:p>
          <a:p>
            <a:r>
              <a:rPr lang="pt-BR" sz="2000" dirty="0"/>
              <a:t>Impressa Régia (1808): origem da imprensa oficial no Brasil, foi criada para veicular as publicações do governo. </a:t>
            </a:r>
          </a:p>
          <a:p>
            <a:r>
              <a:rPr lang="pt-BR" sz="2000" dirty="0"/>
              <a:t>Biblioteca Real (1810): instalada no Rio de Janeiro para acomodar o acervo de livros trazidos de Portugal. </a:t>
            </a:r>
          </a:p>
          <a:p>
            <a:r>
              <a:rPr lang="pt-BR" sz="2000" dirty="0"/>
              <a:t>Jardim Botânico do rio de Janeiro (1811): criado para apoiar o trabalho de naturalistas brasileiros e estrangeiros na pesquisa da flora do país e de estudo de espécies trazidas do exterior </a:t>
            </a:r>
          </a:p>
          <a:p>
            <a:r>
              <a:rPr lang="pt-BR" sz="2000" dirty="0"/>
              <a:t>Real Teatro de São João (1813): inaugurado no rio de Janeiro, encenava os espetáculos frequentados pela Corte. </a:t>
            </a:r>
          </a:p>
        </p:txBody>
      </p:sp>
    </p:spTree>
    <p:extLst>
      <p:ext uri="{BB962C8B-B14F-4D97-AF65-F5344CB8AC3E}">
        <p14:creationId xmlns:p14="http://schemas.microsoft.com/office/powerpoint/2010/main" val="13175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6BCFD848-282E-46C6-8E0D-A300A42D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 Cultural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30A44CB2-1FF1-4BBC-B732-E69AE3D7F38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/>
              <a:t>Missão Francesa e Escola Real de Ciências, Artes e Ofícios (1816): chega ao Rio de Janeiro trazendo artistas e cientistas que vão colaborar na criação da primeira Academia Brasileira de Belas Artes. </a:t>
            </a:r>
          </a:p>
        </p:txBody>
      </p:sp>
      <p:pic>
        <p:nvPicPr>
          <p:cNvPr id="4098" name="Picture 2" descr="Debret e a Missão Artística Francesa no Brasil-200 anos | VEJA RIO">
            <a:extLst>
              <a:ext uri="{FF2B5EF4-FFF2-40B4-BE49-F238E27FC236}">
                <a16:creationId xmlns:a16="http://schemas.microsoft.com/office/drawing/2014/main" id="{AC5F9663-9C35-4A65-978F-CDD82C1740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90" y="1435100"/>
            <a:ext cx="604561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2089A-FFCD-4C07-8036-6BD1E785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Politicas econômicas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2EFED5-BFB8-4906-A707-A74E4540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Abertura dos portos (1808): autorização para o livre-comércio entre o Brasil e as demais nações não aliadas da França, o imposto de importação a ser pago nas alfândegas brasileiras pelos produtos estrangeiros foi fixado em 24%, os produtos portugueses ficavam com a tarifa de 16%.</a:t>
            </a:r>
          </a:p>
          <a:p>
            <a:r>
              <a:rPr lang="pt-BR" dirty="0"/>
              <a:t>Inicio de um debate abolicionista impulsionado pela Inglaterra (Lei Feijó)</a:t>
            </a:r>
          </a:p>
          <a:p>
            <a:r>
              <a:rPr lang="pt-BR" dirty="0"/>
              <a:t>Fábricas e manufaturas (1808): suspensão da proibição anterior, de 1785, que impedia atividades industriais na colônia, no ano seguinte seis decretada a isenção tarifaria para a importação de matérias-primas necessárias as manufaturas.</a:t>
            </a:r>
          </a:p>
          <a:p>
            <a:r>
              <a:rPr lang="pt-BR" dirty="0"/>
              <a:t>Real Junta do Comércio, Agricultura, Fábricas e Navegação (1808)</a:t>
            </a:r>
          </a:p>
          <a:p>
            <a:r>
              <a:rPr lang="pt-BR" dirty="0"/>
              <a:t>Banco do Brasil (1808): criado para servir de agente financeiro do governo, administrar os fundos orçamentários e ampliar a disponibilidade de moeda e crédito para o público.</a:t>
            </a:r>
          </a:p>
          <a:p>
            <a:r>
              <a:rPr lang="pt-BR" dirty="0"/>
              <a:t>Tratados de aliança e amizade comércio e navegação com a Inglaterra (1810): em troca da reafirmação da aliança política com a Inglaterra e como paga pelos serviços prestados na transferência da Corte para o Brasil, além de empréstimos de emergência, Portugal dava aos produtos ingleses tarifa preferencial de 15% no Brasil, inferior a dos seus próprios artigos. Ao mesmo tempo, comprometia-se a limitar o tráfico de escravos, os acordos eram francamente favoráveis aos britânicos e tinham validade mínima de quinze anos. </a:t>
            </a:r>
          </a:p>
        </p:txBody>
      </p:sp>
    </p:spTree>
    <p:extLst>
      <p:ext uri="{BB962C8B-B14F-4D97-AF65-F5344CB8AC3E}">
        <p14:creationId xmlns:p14="http://schemas.microsoft.com/office/powerpoint/2010/main" val="16054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F79B03C-0A33-490E-B9DB-B09BCBE5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Incursões externas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F2D4F08-7487-4A2A-A3FF-14DD96CF80D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pPr marL="340614" indent="-285750">
              <a:buFont typeface="Wingdings" panose="05000000000000000000" pitchFamily="2" charset="2"/>
              <a:buChar char="§"/>
            </a:pPr>
            <a:r>
              <a:rPr lang="pt-BR" dirty="0"/>
              <a:t>Guiana Francesa (1808-1817): depois de declarar guerra a França ao chegar ao Brasil, D. João ordenou a invasão e ocupação da Guiana Francesa, com o apoio militar inglês, o território foi facilmente conquistado e só devolvido mais tarde, no contexto das negociações políticas entre Portugal e França após a derrota de Napoleão em 1815. </a:t>
            </a:r>
          </a:p>
          <a:p>
            <a:pPr marL="340614" indent="-285750">
              <a:buFont typeface="Wingdings" panose="05000000000000000000" pitchFamily="2" charset="2"/>
              <a:buChar char="§"/>
            </a:pPr>
            <a:r>
              <a:rPr lang="pt-BR" dirty="0"/>
              <a:t>Banda Oriental (1811-1821): seguindo instruções de D. João, tropas </a:t>
            </a:r>
            <a:r>
              <a:rPr lang="pt-BR" dirty="0" err="1"/>
              <a:t>lusobrasileiras</a:t>
            </a:r>
            <a:r>
              <a:rPr lang="pt-BR" dirty="0"/>
              <a:t> ocuparam a chamada Banda Oriental (atual Uruguai). Por trás da ação havia o velho desejo português de fixar a fronteira brasileira no rio da Prata, associado ao interesse de Carlota Joaquina, mulher do príncipe e herdeira do trono espanhol, na defesa do império colonial hispânico contra os movimentos de independência. </a:t>
            </a:r>
          </a:p>
        </p:txBody>
      </p:sp>
      <p:pic>
        <p:nvPicPr>
          <p:cNvPr id="3074" name="Picture 2" descr="O que você precisa saber sobre a Guerra do Paraguai, o maior ...">
            <a:extLst>
              <a:ext uri="{FF2B5EF4-FFF2-40B4-BE49-F238E27FC236}">
                <a16:creationId xmlns:a16="http://schemas.microsoft.com/office/drawing/2014/main" id="{ECCF8C3E-9CB7-47D1-8354-E4D025FE71F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637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EC3F1-9F56-4718-8615-57B7A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Tratada de Viena e desfecho da relação Brasil e Portugal 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AA765EF-55D0-4B4A-A49C-6EA1742D8F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4400" y="1646115"/>
            <a:ext cx="3352800" cy="4572000"/>
          </a:xfrm>
        </p:spPr>
        <p:txBody>
          <a:bodyPr/>
          <a:lstStyle/>
          <a:p>
            <a:pPr marL="340614" indent="-285750">
              <a:buFont typeface="Arial" panose="020B0604020202020204" pitchFamily="34" charset="0"/>
              <a:buChar char="•"/>
            </a:pPr>
            <a:r>
              <a:rPr lang="pt-BR" sz="2800" dirty="0"/>
              <a:t>Congresso de Viena</a:t>
            </a:r>
          </a:p>
          <a:p>
            <a:endParaRPr lang="pt-BR" sz="2800" dirty="0"/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pt-BR" sz="2800" dirty="0"/>
              <a:t>Crítica a família real portuguesa</a:t>
            </a:r>
          </a:p>
          <a:p>
            <a:endParaRPr lang="pt-BR" sz="2800" dirty="0"/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pt-BR" sz="2800" dirty="0"/>
              <a:t>Reino Unido a Portugal e Algarves</a:t>
            </a:r>
          </a:p>
          <a:p>
            <a:endParaRPr lang="pt-BR" dirty="0"/>
          </a:p>
        </p:txBody>
      </p:sp>
      <p:pic>
        <p:nvPicPr>
          <p:cNvPr id="5122" name="Picture 2" descr="Congresso de Viena (1814-1815) - Toda Matéria">
            <a:extLst>
              <a:ext uri="{FF2B5EF4-FFF2-40B4-BE49-F238E27FC236}">
                <a16:creationId xmlns:a16="http://schemas.microsoft.com/office/drawing/2014/main" id="{BFDBAAB6-1CE4-45FA-A8FB-665960393D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77" y="1646115"/>
            <a:ext cx="7094325" cy="39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o de design Anoitecer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010288_TF03460533.potx" id="{44CCFFEC-360B-4119-A42C-D0B81BF6EB44}" vid="{D803D633-43BD-432B-8E08-7979E3F5DF99}"/>
    </a:ext>
  </a:extLst>
</a:theme>
</file>

<file path=ppt/theme/theme2.xml><?xml version="1.0" encoding="utf-8"?>
<a:theme xmlns:a="http://schemas.openxmlformats.org/drawingml/2006/main" name="Tema do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B1B62E-928A-4006-B97D-326E5E8B4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FFFBF3-BB42-47F7-806D-D5417A96E6A8}">
  <ds:schemaRefs>
    <ds:schemaRef ds:uri="http://schemas.microsoft.com/office/2006/metadata/properties"/>
    <ds:schemaRef ds:uri="http://schemas.microsoft.com/office/infopath/2007/PartnerControl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4FC28D37-012A-4F78-8189-E37D340068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 de design Anoitecer</Template>
  <TotalTime>405</TotalTime>
  <Words>1092</Words>
  <Application>Microsoft Office PowerPoint</Application>
  <PresentationFormat>Widescreen</PresentationFormat>
  <Paragraphs>78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Wingdings 2</vt:lpstr>
      <vt:lpstr>Wingdings 3</vt:lpstr>
      <vt:lpstr>Modelo de design Anoitecer</vt:lpstr>
      <vt:lpstr>Brasil império</vt:lpstr>
      <vt:lpstr>Apresentação do PowerPoint</vt:lpstr>
      <vt:lpstr>Avanço Napoleônico </vt:lpstr>
      <vt:lpstr>Chegada da Família Real com proteção inglesa</vt:lpstr>
      <vt:lpstr>Europeização no Brasil</vt:lpstr>
      <vt:lpstr>Movimento Cultural</vt:lpstr>
      <vt:lpstr>Politicas econômicas</vt:lpstr>
      <vt:lpstr>Incursões externas</vt:lpstr>
      <vt:lpstr>Tratada de Viena e desfecho da relação Brasil e Portugal </vt:lpstr>
      <vt:lpstr>Conflitos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império</dc:title>
  <dc:creator>Murilo Moriera</dc:creator>
  <cp:lastModifiedBy>Murilo Moriera</cp:lastModifiedBy>
  <cp:revision>14</cp:revision>
  <dcterms:created xsi:type="dcterms:W3CDTF">2020-04-27T21:56:35Z</dcterms:created>
  <dcterms:modified xsi:type="dcterms:W3CDTF">2020-04-28T09:37:00Z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