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5" r:id="rId1"/>
  </p:sldMasterIdLst>
  <p:notesMasterIdLst>
    <p:notesMasterId r:id="rId17"/>
  </p:notesMasterIdLst>
  <p:handoutMasterIdLst>
    <p:handoutMasterId r:id="rId18"/>
  </p:handoutMasterIdLst>
  <p:sldIdLst>
    <p:sldId id="259" r:id="rId2"/>
    <p:sldId id="261" r:id="rId3"/>
    <p:sldId id="260" r:id="rId4"/>
    <p:sldId id="263" r:id="rId5"/>
    <p:sldId id="262" r:id="rId6"/>
    <p:sldId id="264" r:id="rId7"/>
    <p:sldId id="265" r:id="rId8"/>
    <p:sldId id="266" r:id="rId9"/>
    <p:sldId id="267" r:id="rId10"/>
    <p:sldId id="272" r:id="rId11"/>
    <p:sldId id="273" r:id="rId12"/>
    <p:sldId id="268" r:id="rId13"/>
    <p:sldId id="270" r:id="rId14"/>
    <p:sldId id="271" r:id="rId15"/>
    <p:sldId id="269" r:id="rId16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147"/>
    <a:srgbClr val="B54C2D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D2EA776-6486-409F-9E42-BD4FCC6A44A1}" type="datetime1">
              <a:rPr lang="pt-BR" smtClean="0"/>
              <a:t>28/04/2020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1E602E8-7778-4840-9C52-CF866E2E76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0039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435DDD2-5AEF-4CE6-93B6-6FB9C678CC40}" type="datetime1">
              <a:rPr lang="pt-BR" smtClean="0"/>
              <a:t>28/04/2020</a:t>
            </a:fld>
            <a:endParaRPr lang="en-US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/>
              <a:t>Clique para editar o texto Mestre</a:t>
            </a:r>
            <a:endParaRPr lang="en-US"/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E86D5CD-F53C-40AA-8F25-6C53AFF44E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9813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pt-br" dirty="0"/>
              <a:t>Clique para editar o estilo de título Mestre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0DF503-732B-4721-AC20-D30104D5F450}" type="datetime1">
              <a:rPr lang="pt-BR" smtClean="0"/>
              <a:t>28/04/2020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780597-7E4C-49B1-8DFA-506BCE34072C}" type="datetime1">
              <a:rPr lang="pt-BR" smtClean="0"/>
              <a:t>28/04/2020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6DF03D-7AFC-47DF-9591-1326FF7AD073}" type="datetime1">
              <a:rPr lang="pt-BR" smtClean="0"/>
              <a:t>28/04/2020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Espaço Reservado para Texto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F37908-64F6-4BF1-AEF9-1375A5CF069B}" type="datetime1">
              <a:rPr lang="pt-BR" smtClean="0"/>
              <a:t>28/04/2020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" name="Caixa de texto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pt-br" sz="8000">
                <a:solidFill>
                  <a:schemeClr val="tx1"/>
                </a:solidFill>
                <a:effectLst/>
              </a:rPr>
              <a:t>"</a:t>
            </a:r>
          </a:p>
        </p:txBody>
      </p:sp>
      <p:sp>
        <p:nvSpPr>
          <p:cNvPr id="13" name="Caixa de texto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pt-br" sz="8000">
                <a:solidFill>
                  <a:schemeClr val="tx1"/>
                </a:solidFill>
                <a:effectLst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EB9173-D618-48E2-BAA6-9B20DA9854D6}" type="datetime1">
              <a:rPr lang="pt-BR" smtClean="0"/>
              <a:t>28/04/2020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dirty="0"/>
              <a:t>Clique para editar o texto Mestre</a:t>
            </a:r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9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dirty="0"/>
              <a:t>Clique para editar o texto Mestre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11" name="Espaço reservado para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dirty="0"/>
              <a:t>Clique para editar o texto Mestre</a:t>
            </a:r>
          </a:p>
        </p:txBody>
      </p:sp>
      <p:sp>
        <p:nvSpPr>
          <p:cNvPr id="12" name="Espaço reservado para texto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656C95-E4AE-4A94-B561-99A0CE0FFCF1}" type="datetime1">
              <a:rPr lang="pt-BR" smtClean="0"/>
              <a:t>28/04/2020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na de Image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Imagem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Imagem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ítulo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20" name="Espaço Reservado para Imagem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22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23" name="Espaço Reservado para Imagem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Espaço reservado para texto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25" name="Espaço reservado para texto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26" name="Espaço reservado para imagem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Espaço reservado para texto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E37451-1E5D-4C34-A14E-8751AAE8ED71}" type="datetime1">
              <a:rPr lang="pt-BR" smtClean="0"/>
              <a:t>28/04/2020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86FF3C-CA41-4B49-8218-6AF2FC913B34}" type="datetime1">
              <a:rPr lang="pt-BR" smtClean="0"/>
              <a:t>28/04/2020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rtlCol="0" anchor="t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E96C44-523A-4872-94D5-24CBDA5A9CC6}" type="datetime1">
              <a:rPr lang="pt-BR" smtClean="0"/>
              <a:t>28/04/2020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CCB403-0313-4A5E-8E36-77BFB7215ED9}" type="datetime1">
              <a:rPr lang="pt-BR" smtClean="0"/>
              <a:t>28/04/2020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7F1835-ADE7-4D9D-BC53-5437D497D352}" type="datetime1">
              <a:rPr lang="pt-BR" smtClean="0"/>
              <a:t>28/04/2020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C27969-B261-4FC0-A695-A95DDDE99FA1}" type="datetime1">
              <a:rPr lang="pt-BR" smtClean="0"/>
              <a:t>28/04/2020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Imagem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E1FA99-845B-4C70-A7F6-30DFC6887F18}" type="datetime1">
              <a:rPr lang="pt-BR" smtClean="0"/>
              <a:t>28/04/2020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21B2C5-876A-49CE-ABA3-C1DCCF367A6A}" type="datetime1">
              <a:rPr lang="pt-BR" smtClean="0"/>
              <a:t>28/04/2020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D6572E-AB9B-40B1-9767-99FBEEEC4B22}" type="datetime1">
              <a:rPr lang="pt-BR" smtClean="0"/>
              <a:t>28/04/2020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B8ECB5-1E4B-48B5-BE59-C94C33D986AE}" type="datetime1">
              <a:rPr lang="pt-BR" smtClean="0"/>
              <a:t>28/04/2020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imagem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t-br" dirty="0"/>
              <a:t>Clique no ícone para adicionar uma imagem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8366F3-1C7E-4E4B-910E-50900CEA2133}" type="datetime1">
              <a:rPr lang="pt-BR" smtClean="0"/>
              <a:t>28/04/2020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/>
              <a:t>Clique para editar o estilo de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F9D740CA-AC13-4698-BFA2-D15C37DF415A}" type="datetime1">
              <a:rPr lang="pt-BR" smtClean="0"/>
              <a:t>28/04/2020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hf sldNum="0" hdr="0" ftr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766" y="0"/>
            <a:ext cx="4956313" cy="2601999"/>
          </a:xfrm>
        </p:spPr>
        <p:txBody>
          <a:bodyPr rtlCol="0">
            <a:normAutofit/>
          </a:bodyPr>
          <a:lstStyle/>
          <a:p>
            <a:pPr rtl="0"/>
            <a:r>
              <a:rPr lang="pt-BR" sz="7200" dirty="0"/>
              <a:t>História da África</a:t>
            </a:r>
            <a:endParaRPr lang="pt-br" sz="72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6137" y="2704701"/>
            <a:ext cx="3347080" cy="833629"/>
          </a:xfrm>
        </p:spPr>
        <p:txBody>
          <a:bodyPr rtlCol="0">
            <a:normAutofit/>
          </a:bodyPr>
          <a:lstStyle/>
          <a:p>
            <a:pPr rtl="0"/>
            <a:r>
              <a:rPr lang="pt-BR" sz="2800" dirty="0"/>
              <a:t>Colonização Africana</a:t>
            </a:r>
            <a:endParaRPr lang="pt-br" sz="2800" dirty="0"/>
          </a:p>
        </p:txBody>
      </p:sp>
      <p:pic>
        <p:nvPicPr>
          <p:cNvPr id="1026" name="Picture 2" descr="Africa | Baixe Vetores, Fotos e arquivos PSD Grátis">
            <a:extLst>
              <a:ext uri="{FF2B5EF4-FFF2-40B4-BE49-F238E27FC236}">
                <a16:creationId xmlns:a16="http://schemas.microsoft.com/office/drawing/2014/main" id="{F0AB25D1-1C13-4BE4-B7FA-EB6DF8DD3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1299C5D5-E9BB-45A0-8EAF-A6211D816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Tuaregue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C30FDA41-27D1-4B24-8F0A-5585FF2E1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São povos nômades que habitam o norte do continente até os dias de hoje, se formaram graças as trocas culturais entre os berberes e povos de outras regiões da África 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0E8EDD1-C760-4165-8E7C-7324580A4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2780597-7E4C-49B1-8DFA-506BCE34072C}" type="datetime1">
              <a:rPr lang="pt-BR" smtClean="0"/>
              <a:t>28/04/2020</a:t>
            </a:fld>
            <a:endParaRPr lang="en-US" dirty="0"/>
          </a:p>
        </p:txBody>
      </p:sp>
      <p:pic>
        <p:nvPicPr>
          <p:cNvPr id="3078" name="Picture 6" descr="Tuaregues – Wikipédia, a enciclopédia livre">
            <a:extLst>
              <a:ext uri="{FF2B5EF4-FFF2-40B4-BE49-F238E27FC236}">
                <a16:creationId xmlns:a16="http://schemas.microsoft.com/office/drawing/2014/main" id="{7043D79F-14D0-45D0-ACFE-E665D3321F17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2" r="2499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978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50897F-454D-4185-8092-3B6D6C141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Griot</a:t>
            </a: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C1F69A3-8374-4039-8619-ECE9240D7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Reesposáveis pela construção do folclore no antigo Império do Mali. Eles foram responsáveis por manter viva as histórias e os calores do seu povo.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53F8D40-7B6E-4911-B3C1-FFA2FCC4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38366F3-1C7E-4E4B-910E-50900CEA2133}" type="datetime1">
              <a:rPr lang="pt-BR" smtClean="0"/>
              <a:t>28/04/2020</a:t>
            </a:fld>
            <a:endParaRPr lang="en-US" dirty="0"/>
          </a:p>
        </p:txBody>
      </p:sp>
      <p:pic>
        <p:nvPicPr>
          <p:cNvPr id="4100" name="Picture 4" descr="Griôs (griots), os contadores de histórias da África. – Clio na ...">
            <a:extLst>
              <a:ext uri="{FF2B5EF4-FFF2-40B4-BE49-F238E27FC236}">
                <a16:creationId xmlns:a16="http://schemas.microsoft.com/office/drawing/2014/main" id="{2D7CD54B-C00D-464F-872E-7A17ADB65A37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6" r="545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349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D088DE7C-6B09-48E5-BC53-5EFA71AF4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272" y="540210"/>
            <a:ext cx="5707899" cy="641029"/>
          </a:xfrm>
        </p:spPr>
        <p:txBody>
          <a:bodyPr/>
          <a:lstStyle/>
          <a:p>
            <a:r>
              <a:rPr lang="pt-BR" dirty="0"/>
              <a:t>Reino de Gana (300 </a:t>
            </a:r>
            <a:r>
              <a:rPr lang="pt-BR" dirty="0" err="1"/>
              <a:t>d.c</a:t>
            </a:r>
            <a:r>
              <a:rPr lang="pt-BR" dirty="0"/>
              <a:t> 1240 </a:t>
            </a:r>
            <a:r>
              <a:rPr lang="pt-BR" dirty="0" err="1"/>
              <a:t>d.c</a:t>
            </a:r>
            <a:r>
              <a:rPr lang="pt-BR" dirty="0"/>
              <a:t>)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CDCBE200-2606-4ABF-A993-3BA3CDD79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04174" y="1469702"/>
            <a:ext cx="4588094" cy="4713609"/>
          </a:xfrm>
        </p:spPr>
        <p:txBody>
          <a:bodyPr/>
          <a:lstStyle/>
          <a:p>
            <a:pPr algn="l"/>
            <a:r>
              <a:rPr lang="pt-BR" b="1" dirty="0"/>
              <a:t>Localização:</a:t>
            </a:r>
            <a:r>
              <a:rPr lang="pt-BR" dirty="0"/>
              <a:t> África ocidental, entre do deserto do Saara e os rios </a:t>
            </a:r>
            <a:r>
              <a:rPr lang="pt-BR" dirty="0" err="1"/>
              <a:t>Niger</a:t>
            </a:r>
            <a:r>
              <a:rPr lang="pt-BR" dirty="0"/>
              <a:t> e Senegal</a:t>
            </a:r>
          </a:p>
          <a:p>
            <a:pPr algn="l"/>
            <a:r>
              <a:rPr lang="pt-BR" b="1" dirty="0"/>
              <a:t>Significado:</a:t>
            </a:r>
            <a:r>
              <a:rPr lang="pt-BR" dirty="0"/>
              <a:t> Chefe guerreiro, onde vários povos viviam sob o domínio de um rei. Primeiramente dominados pelos Magas e depois os </a:t>
            </a:r>
            <a:r>
              <a:rPr lang="pt-BR" dirty="0" err="1"/>
              <a:t>Soniques</a:t>
            </a:r>
            <a:endParaRPr lang="pt-BR" dirty="0"/>
          </a:p>
          <a:p>
            <a:pPr algn="l"/>
            <a:r>
              <a:rPr lang="pt-BR" b="1" dirty="0"/>
              <a:t>Política: </a:t>
            </a:r>
            <a:r>
              <a:rPr lang="pt-BR" dirty="0"/>
              <a:t>Centralizada pelo rei</a:t>
            </a:r>
          </a:p>
          <a:p>
            <a:pPr algn="l"/>
            <a:r>
              <a:rPr lang="pt-BR" b="1" dirty="0"/>
              <a:t>Capital: </a:t>
            </a:r>
            <a:r>
              <a:rPr lang="pt-BR" dirty="0" err="1"/>
              <a:t>Kumbi</a:t>
            </a:r>
            <a:r>
              <a:rPr lang="pt-BR" dirty="0"/>
              <a:t> </a:t>
            </a:r>
            <a:r>
              <a:rPr lang="pt-BR" dirty="0" err="1"/>
              <a:t>Saleh</a:t>
            </a:r>
            <a:endParaRPr lang="pt-BR" dirty="0"/>
          </a:p>
          <a:p>
            <a:pPr algn="l"/>
            <a:r>
              <a:rPr lang="pt-BR" b="1" dirty="0"/>
              <a:t>Economia: </a:t>
            </a:r>
            <a:r>
              <a:rPr lang="pt-BR" dirty="0"/>
              <a:t>Baseada na agricultura ,comércio de sal e marfim e também o ouro. O comércio usando camelo </a:t>
            </a:r>
            <a:r>
              <a:rPr lang="pt-BR"/>
              <a:t>ou dromedário </a:t>
            </a:r>
            <a:endParaRPr lang="pt-BR" dirty="0"/>
          </a:p>
          <a:p>
            <a:pPr algn="l"/>
            <a:r>
              <a:rPr lang="pt-BR" b="1" dirty="0"/>
              <a:t>Religião: </a:t>
            </a:r>
            <a:r>
              <a:rPr lang="pt-BR" dirty="0"/>
              <a:t>Politeísta </a:t>
            </a:r>
          </a:p>
          <a:p>
            <a:pPr algn="l"/>
            <a:r>
              <a:rPr lang="pt-BR" b="1" dirty="0"/>
              <a:t>Crise do ouro</a:t>
            </a:r>
          </a:p>
          <a:p>
            <a:pPr algn="l"/>
            <a:endParaRPr lang="pt-BR" b="1" dirty="0"/>
          </a:p>
          <a:p>
            <a:pPr algn="l"/>
            <a:endParaRPr lang="pt-BR" b="1" dirty="0"/>
          </a:p>
          <a:p>
            <a:pPr algn="l"/>
            <a:endParaRPr lang="pt-BR" dirty="0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8504DFC-EBD7-43F3-8AF7-437C22499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2780597-7E4C-49B1-8DFA-506BCE34072C}" type="datetime1">
              <a:rPr lang="pt-BR" smtClean="0"/>
              <a:t>28/04/2020</a:t>
            </a:fld>
            <a:endParaRPr lang="en-US" dirty="0"/>
          </a:p>
        </p:txBody>
      </p:sp>
      <p:pic>
        <p:nvPicPr>
          <p:cNvPr id="7170" name="Picture 2" descr="Reino de Gana - O que foi, onde fica, capitais e declínio">
            <a:extLst>
              <a:ext uri="{FF2B5EF4-FFF2-40B4-BE49-F238E27FC236}">
                <a16:creationId xmlns:a16="http://schemas.microsoft.com/office/drawing/2014/main" id="{A91917F1-E436-4C1D-B131-C54EE7932EEF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1" r="30321"/>
          <a:stretch>
            <a:fillRect/>
          </a:stretch>
        </p:blipFill>
        <p:spPr bwMode="auto">
          <a:xfrm>
            <a:off x="7442552" y="763701"/>
            <a:ext cx="3275751" cy="491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0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D088DE7C-6B09-48E5-BC53-5EFA71AF4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272" y="540210"/>
            <a:ext cx="5707899" cy="641029"/>
          </a:xfrm>
        </p:spPr>
        <p:txBody>
          <a:bodyPr/>
          <a:lstStyle/>
          <a:p>
            <a:r>
              <a:rPr lang="pt-BR" dirty="0"/>
              <a:t>Reino do Mali (1235 - 1670)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CDCBE200-2606-4ABF-A993-3BA3CDD79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04174" y="1469702"/>
            <a:ext cx="4588094" cy="4713609"/>
          </a:xfrm>
        </p:spPr>
        <p:txBody>
          <a:bodyPr/>
          <a:lstStyle/>
          <a:p>
            <a:pPr algn="l"/>
            <a:endParaRPr lang="pt-BR" b="1" dirty="0"/>
          </a:p>
          <a:p>
            <a:pPr algn="l"/>
            <a:endParaRPr lang="pt-BR" b="1" dirty="0"/>
          </a:p>
          <a:p>
            <a:pPr algn="l"/>
            <a:endParaRPr lang="pt-BR" dirty="0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8504DFC-EBD7-43F3-8AF7-437C22499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2780597-7E4C-49B1-8DFA-506BCE34072C}" type="datetime1">
              <a:rPr lang="pt-BR" smtClean="0"/>
              <a:t>28/04/2020</a:t>
            </a:fld>
            <a:endParaRPr lang="en-US" dirty="0"/>
          </a:p>
        </p:txBody>
      </p:sp>
      <p:pic>
        <p:nvPicPr>
          <p:cNvPr id="1028" name="Picture 4" descr="Profissão História: O Império Mali">
            <a:extLst>
              <a:ext uri="{FF2B5EF4-FFF2-40B4-BE49-F238E27FC236}">
                <a16:creationId xmlns:a16="http://schemas.microsoft.com/office/drawing/2014/main" id="{B65A9298-DB07-4C90-8F9C-039DA4022B2D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1" r="2777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Texto 7">
            <a:extLst>
              <a:ext uri="{FF2B5EF4-FFF2-40B4-BE49-F238E27FC236}">
                <a16:creationId xmlns:a16="http://schemas.microsoft.com/office/drawing/2014/main" id="{A607E45B-1074-4123-922F-3BBE4594F29D}"/>
              </a:ext>
            </a:extLst>
          </p:cNvPr>
          <p:cNvSpPr txBox="1">
            <a:spLocks/>
          </p:cNvSpPr>
          <p:nvPr/>
        </p:nvSpPr>
        <p:spPr>
          <a:xfrm>
            <a:off x="1604174" y="1469701"/>
            <a:ext cx="4588094" cy="47136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b="1" dirty="0"/>
              <a:t>Localização: entre o rio </a:t>
            </a:r>
            <a:r>
              <a:rPr lang="pt-BR" b="1" dirty="0" err="1"/>
              <a:t>Niger</a:t>
            </a:r>
            <a:r>
              <a:rPr lang="pt-BR" b="1" dirty="0"/>
              <a:t> e Senegal, ao sul do deserto do Saara, na África Subsaariana</a:t>
            </a:r>
          </a:p>
          <a:p>
            <a:pPr algn="l"/>
            <a:r>
              <a:rPr lang="pt-BR" b="1" dirty="0"/>
              <a:t>Sobrevive graças a invasão do reino de Gana </a:t>
            </a:r>
          </a:p>
          <a:p>
            <a:pPr algn="l"/>
            <a:r>
              <a:rPr lang="pt-BR" b="1" dirty="0"/>
              <a:t>Capital: </a:t>
            </a:r>
            <a:r>
              <a:rPr lang="pt-BR" b="1" dirty="0" err="1"/>
              <a:t>Ninani</a:t>
            </a:r>
            <a:endParaRPr lang="pt-BR" b="1" dirty="0"/>
          </a:p>
          <a:p>
            <a:pPr algn="l"/>
            <a:r>
              <a:rPr lang="pt-BR" b="1" dirty="0"/>
              <a:t>Fundador: </a:t>
            </a:r>
            <a:r>
              <a:rPr lang="pt-BR" b="1" dirty="0" err="1"/>
              <a:t>Sundiata</a:t>
            </a:r>
            <a:r>
              <a:rPr lang="pt-BR" b="1" dirty="0"/>
              <a:t> </a:t>
            </a:r>
            <a:r>
              <a:rPr lang="pt-BR" b="1" dirty="0" err="1"/>
              <a:t>Keita</a:t>
            </a:r>
            <a:endParaRPr lang="pt-BR" dirty="0"/>
          </a:p>
          <a:p>
            <a:pPr algn="l"/>
            <a:r>
              <a:rPr lang="pt-BR" b="1" dirty="0"/>
              <a:t>Política: Centralizada pelo Imperador</a:t>
            </a:r>
          </a:p>
          <a:p>
            <a:pPr algn="l"/>
            <a:r>
              <a:rPr lang="pt-BR" b="1" dirty="0"/>
              <a:t>Economia: Ouro, cobre, trigo, milho, pecuária e Sal</a:t>
            </a:r>
          </a:p>
          <a:p>
            <a:pPr algn="l"/>
            <a:r>
              <a:rPr lang="pt-BR" b="1" dirty="0"/>
              <a:t>Religião: Mansa Musa funda o islamismo no seu território. Musa peregrina a Meca para realizar trocas comerciais e teve contato com novas culturas</a:t>
            </a:r>
          </a:p>
          <a:p>
            <a:pPr algn="l"/>
            <a:endParaRPr lang="pt-BR" b="1" dirty="0"/>
          </a:p>
          <a:p>
            <a:pPr algn="l"/>
            <a:endParaRPr lang="pt-BR" b="1" dirty="0"/>
          </a:p>
          <a:p>
            <a:pPr algn="l"/>
            <a:endParaRPr lang="pt-BR" b="1" dirty="0"/>
          </a:p>
          <a:p>
            <a:pPr algn="l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6B6FB5E-C164-41AE-81FC-9656C19E3D33}"/>
              </a:ext>
            </a:extLst>
          </p:cNvPr>
          <p:cNvSpPr txBox="1"/>
          <p:nvPr/>
        </p:nvSpPr>
        <p:spPr>
          <a:xfrm>
            <a:off x="7181662" y="5901747"/>
            <a:ext cx="2294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Universidade de </a:t>
            </a:r>
            <a:r>
              <a:rPr lang="pt-BR" dirty="0" err="1"/>
              <a:t>Sankore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6263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BCDF50-FF18-4ACE-A965-6B4B3C5F6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763702"/>
            <a:ext cx="5707899" cy="538626"/>
          </a:xfrm>
        </p:spPr>
        <p:txBody>
          <a:bodyPr/>
          <a:lstStyle/>
          <a:p>
            <a:r>
              <a:rPr lang="pt-BR" dirty="0"/>
              <a:t>Reino do Congo (</a:t>
            </a:r>
            <a:r>
              <a:rPr lang="pt-BR" dirty="0" err="1"/>
              <a:t>séc</a:t>
            </a:r>
            <a:r>
              <a:rPr lang="pt-BR" dirty="0"/>
              <a:t> XIV e XV)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A3F0ED4-AE0D-4A75-B2EB-8EEC6BCFB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38366F3-1C7E-4E4B-910E-50900CEA2133}" type="datetime1">
              <a:rPr lang="pt-BR" smtClean="0"/>
              <a:t>28/04/2020</a:t>
            </a:fld>
            <a:endParaRPr lang="en-US" dirty="0"/>
          </a:p>
        </p:txBody>
      </p:sp>
      <p:pic>
        <p:nvPicPr>
          <p:cNvPr id="2050" name="Picture 2" descr="Reino do Congo - Wikiwand">
            <a:extLst>
              <a:ext uri="{FF2B5EF4-FFF2-40B4-BE49-F238E27FC236}">
                <a16:creationId xmlns:a16="http://schemas.microsoft.com/office/drawing/2014/main" id="{5A6FD242-0D02-415C-8B1C-D9B3348E641C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" r="748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ço Reservado para Texto 7">
            <a:extLst>
              <a:ext uri="{FF2B5EF4-FFF2-40B4-BE49-F238E27FC236}">
                <a16:creationId xmlns:a16="http://schemas.microsoft.com/office/drawing/2014/main" id="{6960F02D-76FE-499B-A9F1-7575E214A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3698" y="1652456"/>
            <a:ext cx="4587875" cy="4024068"/>
          </a:xfrm>
        </p:spPr>
        <p:txBody>
          <a:bodyPr>
            <a:normAutofit/>
          </a:bodyPr>
          <a:lstStyle/>
          <a:p>
            <a:pPr algn="l"/>
            <a:r>
              <a:rPr lang="pt-BR" b="1" dirty="0"/>
              <a:t>Localização:</a:t>
            </a:r>
            <a:r>
              <a:rPr lang="pt-BR" dirty="0"/>
              <a:t> Centro ocidental da África, próximo ao rio Congo</a:t>
            </a:r>
          </a:p>
          <a:p>
            <a:pPr algn="l"/>
            <a:r>
              <a:rPr lang="pt-BR" b="1" dirty="0"/>
              <a:t>Significado:</a:t>
            </a:r>
            <a:endParaRPr lang="pt-BR" dirty="0"/>
          </a:p>
          <a:p>
            <a:pPr algn="l"/>
            <a:r>
              <a:rPr lang="pt-BR" b="1" dirty="0"/>
              <a:t>Política: </a:t>
            </a:r>
            <a:r>
              <a:rPr lang="pt-BR" dirty="0"/>
              <a:t>Centralizada pela figura do </a:t>
            </a:r>
            <a:r>
              <a:rPr lang="pt-BR" dirty="0" err="1"/>
              <a:t>Manicongo</a:t>
            </a:r>
            <a:endParaRPr lang="pt-BR" dirty="0"/>
          </a:p>
          <a:p>
            <a:pPr algn="l"/>
            <a:r>
              <a:rPr lang="pt-BR" b="1" dirty="0"/>
              <a:t>Capital:</a:t>
            </a:r>
            <a:endParaRPr lang="pt-BR" dirty="0"/>
          </a:p>
          <a:p>
            <a:pPr algn="l"/>
            <a:r>
              <a:rPr lang="pt-BR" b="1" dirty="0"/>
              <a:t>Economia: comércio interno de ferro, sal, tecidos e produtos de origem animal </a:t>
            </a:r>
            <a:endParaRPr lang="pt-BR" dirty="0"/>
          </a:p>
          <a:p>
            <a:pPr algn="l"/>
            <a:r>
              <a:rPr lang="pt-BR" b="1" dirty="0"/>
              <a:t>Religião: Politeísta e cristianismo </a:t>
            </a:r>
          </a:p>
          <a:p>
            <a:pPr algn="l"/>
            <a:r>
              <a:rPr lang="pt-BR" b="1" dirty="0"/>
              <a:t>Foi funda por </a:t>
            </a:r>
            <a:r>
              <a:rPr lang="pt-BR" b="1" dirty="0" err="1"/>
              <a:t>Nimi</a:t>
            </a:r>
            <a:r>
              <a:rPr lang="pt-BR" b="1" dirty="0"/>
              <a:t> – a  - </a:t>
            </a:r>
            <a:r>
              <a:rPr lang="pt-BR" b="1" dirty="0" err="1"/>
              <a:t>Lukeni</a:t>
            </a:r>
            <a:r>
              <a:rPr lang="pt-BR" b="1" dirty="0"/>
              <a:t> </a:t>
            </a:r>
            <a:r>
              <a:rPr lang="pt-BR" dirty="0"/>
              <a:t> </a:t>
            </a:r>
          </a:p>
          <a:p>
            <a:pPr algn="l"/>
            <a:r>
              <a:rPr lang="pt-BR" b="1" dirty="0"/>
              <a:t>Entraram em contato com Portugal </a:t>
            </a:r>
          </a:p>
          <a:p>
            <a:pPr algn="l"/>
            <a:endParaRPr lang="pt-BR" b="1" dirty="0"/>
          </a:p>
          <a:p>
            <a:pPr algn="l"/>
            <a:endParaRPr lang="pt-BR" b="1" dirty="0"/>
          </a:p>
          <a:p>
            <a:pPr algn="l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993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C6F7FFCA-9C99-4AFA-B5E7-9839F925B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Exercícios 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A839D733-5ADA-4DE2-87FE-EFD19861F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Página 74</a:t>
            </a:r>
            <a:r>
              <a:rPr lang="pt-BR"/>
              <a:t>, exercícios 1, 2 e 3</a:t>
            </a:r>
            <a:endParaRPr lang="pt-BR" dirty="0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7B9EB6D-46A0-4E70-BF2F-C826C2647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38366F3-1C7E-4E4B-910E-50900CEA2133}" type="datetime1">
              <a:rPr lang="pt-BR" smtClean="0"/>
              <a:t>28/04/2020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115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EFE797C7-061E-417B-B7CB-9D292259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558799"/>
          </a:xfrm>
        </p:spPr>
        <p:txBody>
          <a:bodyPr/>
          <a:lstStyle/>
          <a:p>
            <a:r>
              <a:rPr lang="pt-BR" dirty="0"/>
              <a:t>África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293EE989-D522-4704-B5D7-8EB5E50AE8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6560" y="1493907"/>
            <a:ext cx="3706889" cy="4257536"/>
          </a:xfrm>
        </p:spPr>
        <p:txBody>
          <a:bodyPr>
            <a:noAutofit/>
          </a:bodyPr>
          <a:lstStyle/>
          <a:p>
            <a:pPr algn="l"/>
            <a:r>
              <a:rPr lang="pt-BR" sz="2000" b="1" dirty="0"/>
              <a:t>Tamanho: </a:t>
            </a:r>
            <a:r>
              <a:rPr lang="pt-BR" sz="2000" dirty="0">
                <a:effectLst/>
              </a:rPr>
              <a:t>30.370.000 km² (ocupa 20.3%  do território terrestre)</a:t>
            </a:r>
            <a:endParaRPr lang="pt-BR" sz="2000" dirty="0"/>
          </a:p>
          <a:p>
            <a:pPr algn="l"/>
            <a:r>
              <a:rPr lang="pt-BR" sz="2000" b="1" dirty="0"/>
              <a:t>Número de Habitantes:</a:t>
            </a:r>
            <a:r>
              <a:rPr lang="pt-BR" sz="2000" dirty="0"/>
              <a:t> 1 bilhão</a:t>
            </a:r>
          </a:p>
          <a:p>
            <a:pPr algn="l"/>
            <a:r>
              <a:rPr lang="pt-BR" sz="2000" b="1" dirty="0"/>
              <a:t>Número de Países: </a:t>
            </a:r>
            <a:r>
              <a:rPr lang="pt-BR" sz="2000" dirty="0"/>
              <a:t>55 países com mais de 2000 línguas</a:t>
            </a:r>
          </a:p>
          <a:p>
            <a:pPr algn="l"/>
            <a:r>
              <a:rPr lang="pt-BR" sz="2000" b="1" dirty="0"/>
              <a:t>Divisão: </a:t>
            </a:r>
            <a:r>
              <a:rPr lang="pt-BR" sz="2000" dirty="0"/>
              <a:t>a África é dividida em duas áreas distintas, a África mediterrânea e a África subsaariana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DB7219-E35F-41DC-9478-43A9E92B0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FCCB403-0313-4A5E-8E36-77BFB7215ED9}" type="datetime1">
              <a:rPr lang="pt-BR" smtClean="0"/>
              <a:t>28/04/2020</a:t>
            </a:fld>
            <a:endParaRPr lang="en-US" dirty="0"/>
          </a:p>
        </p:txBody>
      </p:sp>
      <p:pic>
        <p:nvPicPr>
          <p:cNvPr id="2050" name="Picture 2" descr="África pré-colonial">
            <a:extLst>
              <a:ext uri="{FF2B5EF4-FFF2-40B4-BE49-F238E27FC236}">
                <a16:creationId xmlns:a16="http://schemas.microsoft.com/office/drawing/2014/main" id="{3F44AC48-89EF-4D06-898F-8676F7AF92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939" y="1168399"/>
            <a:ext cx="7045997" cy="403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712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43EF23-799F-49A0-912F-66C5DAE51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Principais pontos a serem analisados na história africana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FDF5A4-5B69-410C-ADC8-32F94E265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Etnocentrismo – é a visão que um etnia é superior a outra, como por exemplo acreditar que a cultura norte-americana é superior a brasileira.</a:t>
            </a:r>
          </a:p>
          <a:p>
            <a:r>
              <a:rPr lang="pt-BR" dirty="0"/>
              <a:t>Eurocentrismo – é a visão que coloca a Europa como fundamental na constituição cultural e civilizatório mundial.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/>
              <a:t>Inferiorização da cultura africana.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/>
              <a:t>Preconceito e Xenofobia</a:t>
            </a:r>
          </a:p>
          <a:p>
            <a:r>
              <a:rPr lang="pt-BR" dirty="0"/>
              <a:t>Imperialismo – é a postura que uma Nação assume ao dominar outra Nação</a:t>
            </a:r>
          </a:p>
          <a:p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47C3BC-EE08-4627-B819-052AD8FBB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FCCB403-0313-4A5E-8E36-77BFB7215ED9}" type="datetime1">
              <a:rPr lang="pt-BR" smtClean="0"/>
              <a:t>28/04/2020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017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529576F9-8C5F-4F69-9384-3B7F1E071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Ocupação Europeia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3D97BC-14DB-40AF-9DF3-C55E0B330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FCCB403-0313-4A5E-8E36-77BFB7215ED9}" type="datetime1">
              <a:rPr lang="pt-BR" smtClean="0"/>
              <a:t>28/04/2020</a:t>
            </a:fld>
            <a:endParaRPr lang="en-US" dirty="0"/>
          </a:p>
        </p:txBody>
      </p:sp>
      <p:pic>
        <p:nvPicPr>
          <p:cNvPr id="3076" name="Picture 4" descr="Mapas - Expansão Marítima ~ Estudando História | Expansão maritima ...">
            <a:extLst>
              <a:ext uri="{FF2B5EF4-FFF2-40B4-BE49-F238E27FC236}">
                <a16:creationId xmlns:a16="http://schemas.microsoft.com/office/drawing/2014/main" id="{97943B5B-430D-43C6-B058-931D40283C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516" y="1866900"/>
            <a:ext cx="6596320" cy="468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357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6B394A-C1BE-4683-BEDB-389411B85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715617"/>
          </a:xfrm>
        </p:spPr>
        <p:txBody>
          <a:bodyPr/>
          <a:lstStyle/>
          <a:p>
            <a:r>
              <a:rPr lang="pt-BR" dirty="0"/>
              <a:t>África Colonial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A50B0F-240C-4CC2-9B3D-AF5CF6767C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5862" y="1427645"/>
            <a:ext cx="4386468" cy="4573104"/>
          </a:xfrm>
        </p:spPr>
        <p:txBody>
          <a:bodyPr>
            <a:normAutofit/>
          </a:bodyPr>
          <a:lstStyle/>
          <a:p>
            <a:r>
              <a:rPr lang="pt-BR" sz="1800" b="1" dirty="0"/>
              <a:t>Ocupação</a:t>
            </a:r>
            <a:r>
              <a:rPr lang="pt-BR" sz="1800" dirty="0"/>
              <a:t> - europeia se inicia no séc. XV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1600" dirty="0"/>
              <a:t>Mão de obra escrava (incentivo a escravização)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1600" dirty="0"/>
              <a:t>Colonização se concentrava no litoral</a:t>
            </a:r>
          </a:p>
          <a:p>
            <a:r>
              <a:rPr lang="pt-BR" sz="1800" b="1" dirty="0"/>
              <a:t>Colonização</a:t>
            </a:r>
            <a:r>
              <a:rPr lang="pt-BR" sz="1800" dirty="0"/>
              <a:t> - europeia se inicia no séc. XIX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1600" dirty="0"/>
              <a:t>Busca de matéria prima para sustentar a revolução industrial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1600" dirty="0"/>
              <a:t>1884 – Conferência de Berlim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1600" dirty="0"/>
              <a:t>Inicio da Neocolonização </a:t>
            </a:r>
          </a:p>
          <a:p>
            <a:pPr marL="36900" indent="0">
              <a:buNone/>
            </a:pPr>
            <a:endParaRPr lang="pt-BR" dirty="0"/>
          </a:p>
          <a:p>
            <a:pPr lvl="1">
              <a:buFont typeface="Wingdings" panose="05000000000000000000" pitchFamily="2" charset="2"/>
              <a:buChar char="§"/>
            </a:pPr>
            <a:endParaRPr lang="pt-BR" sz="1600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B1FEC54-D629-4DBD-BD0F-64CB6C57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FCCB403-0313-4A5E-8E36-77BFB7215ED9}" type="datetime1">
              <a:rPr lang="pt-BR" smtClean="0"/>
              <a:t>28/04/2020</a:t>
            </a:fld>
            <a:endParaRPr lang="en-US" dirty="0"/>
          </a:p>
        </p:txBody>
      </p:sp>
      <p:pic>
        <p:nvPicPr>
          <p:cNvPr id="10" name="Picture 4" descr="Conferência de Berlim: a partilha da África - Toda Matéria">
            <a:extLst>
              <a:ext uri="{FF2B5EF4-FFF2-40B4-BE49-F238E27FC236}">
                <a16:creationId xmlns:a16="http://schemas.microsoft.com/office/drawing/2014/main" id="{BE01A0CB-6155-4E0E-80A1-FF7EF3619A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19" y="1649412"/>
            <a:ext cx="57150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905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53C20AA7-C334-4A0C-9DE5-FDE70DD75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795130"/>
          </a:xfrm>
        </p:spPr>
        <p:txBody>
          <a:bodyPr>
            <a:normAutofit fontScale="90000"/>
          </a:bodyPr>
          <a:lstStyle/>
          <a:p>
            <a:r>
              <a:rPr lang="pt-BR" dirty="0"/>
              <a:t>Conferência de Berlim - 1885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A82013F3-E9E3-42CD-AF2C-5B685CE011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95" y="1450628"/>
            <a:ext cx="3706889" cy="4915245"/>
          </a:xfrm>
        </p:spPr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pt-BR" sz="2000" dirty="0"/>
              <a:t>A Europa dividiu e distribuiu o continente africano para facilitar a exploração, dando inicio ao chamado neocolonialismo.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pt-BR" sz="2000" dirty="0"/>
              <a:t>O continente sofre severas consequências com essa divisão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pt-BR" sz="2000" dirty="0"/>
              <a:t>Guerra civil 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pt-BR" sz="2000" dirty="0"/>
              <a:t>Essa divisão também vai vir a ser um dos motivos da primeira guerra mundial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3ACCD6-C899-4D7E-9BDE-6920C79B9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FCCB403-0313-4A5E-8E36-77BFB7215ED9}" type="datetime1">
              <a:rPr lang="pt-BR" smtClean="0"/>
              <a:t>28/04/2020</a:t>
            </a:fld>
            <a:endParaRPr lang="en-US" dirty="0"/>
          </a:p>
        </p:txBody>
      </p:sp>
      <p:pic>
        <p:nvPicPr>
          <p:cNvPr id="4102" name="Picture 6" descr="Conferência de Berlim: causas e consequências [resumo]">
            <a:extLst>
              <a:ext uri="{FF2B5EF4-FFF2-40B4-BE49-F238E27FC236}">
                <a16:creationId xmlns:a16="http://schemas.microsoft.com/office/drawing/2014/main" id="{9F4838D2-2100-4E7C-A14F-7E741EE125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465" y="609599"/>
            <a:ext cx="4951055" cy="539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108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99D2407F-3275-4CA3-89D2-C6B6779EF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Descolonização Africana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3718271C-E403-4F16-AE80-EF0889DEA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Dificuldade na manutenção da colonização por conta da primeira e segunda guerra mundial</a:t>
            </a:r>
          </a:p>
          <a:p>
            <a:r>
              <a:rPr lang="pt-BR" dirty="0"/>
              <a:t>Instabilidade política </a:t>
            </a:r>
          </a:p>
          <a:p>
            <a:r>
              <a:rPr lang="pt-BR" dirty="0"/>
              <a:t>Aumento dos conflitos interno</a:t>
            </a:r>
          </a:p>
          <a:p>
            <a:r>
              <a:rPr lang="pt-BR" dirty="0"/>
              <a:t>Degradação da economia africana</a:t>
            </a:r>
          </a:p>
          <a:p>
            <a:r>
              <a:rPr lang="pt-BR" dirty="0"/>
              <a:t>Aumento de epidemias e guerras étnicas </a:t>
            </a:r>
          </a:p>
          <a:p>
            <a:pPr marL="36900" indent="0">
              <a:buNone/>
            </a:pPr>
            <a:endParaRPr lang="pt-BR" dirty="0"/>
          </a:p>
          <a:p>
            <a:pPr marL="3690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FEEBF38-B365-4DC7-B393-B14077A9B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9B8ECB5-1E4B-48B5-BE59-C94C33D986AE}" type="datetime1">
              <a:rPr lang="pt-BR" smtClean="0"/>
              <a:t>28/04/2020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4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1291D45-69A2-4003-9D1D-E83157DB2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Divisão cultural da África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FC6753EF-A51A-4D5B-949F-623AEE1014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África Mediterrânea 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6A9AE6D7-3A2E-4CF4-8368-FBDDAAD0E51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Localizada ao norte do deserto do Saara, corresponde a 25 % do território Africano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1400" dirty="0"/>
              <a:t>Origem Árabe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1400" dirty="0"/>
              <a:t>Islamismo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1400" dirty="0"/>
              <a:t>Agropecuária, Petróleo e Recursos Minerais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1400" dirty="0"/>
              <a:t>Considerável industrialização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C141C37E-E663-4C42-834E-59AD21566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África Subsaariana </a:t>
            </a: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AC525153-BDE4-4831-BE5F-C8883244EC9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dirty="0"/>
              <a:t>Região localizada ao sul do deserto do Saara, que corresponde aos outros 75% do continente.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1400" dirty="0"/>
              <a:t>Baixo IDH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1400" dirty="0"/>
              <a:t>Governos arbitrários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1400" dirty="0"/>
              <a:t>Agricultura arcaica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1400" b="1" dirty="0"/>
              <a:t>Destaque para África do Sul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88B46A8-02B5-4C6A-8E33-8BF41DECF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FCCB403-0313-4A5E-8E36-77BFB7215ED9}" type="datetime1">
              <a:rPr lang="pt-BR" smtClean="0"/>
              <a:t>28/04/2020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708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1DBF3610-328C-423F-8F55-91C68817F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Reino de Gana (sécs. III - XI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5BA68DEF-3EBA-44FF-8AB7-06CA704F8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B6FA8A3-C41F-45B6-BF36-D31B3165C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1E1FA99-845B-4C70-A7F6-30DFC6887F18}" type="datetime1">
              <a:rPr lang="pt-BR" smtClean="0"/>
              <a:t>28/04/2020</a:t>
            </a:fld>
            <a:endParaRPr lang="en-US" dirty="0"/>
          </a:p>
        </p:txBody>
      </p:sp>
      <p:pic>
        <p:nvPicPr>
          <p:cNvPr id="6146" name="Picture 2" descr="A1 HISTÓRIA : O REINO DE GANA;">
            <a:extLst>
              <a:ext uri="{FF2B5EF4-FFF2-40B4-BE49-F238E27FC236}">
                <a16:creationId xmlns:a16="http://schemas.microsoft.com/office/drawing/2014/main" id="{355DC870-3737-450C-AE80-C5C357E00DBC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09" b="3450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3247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26_TF12214701" id="{5D565F68-5A4C-4385-9096-18BECD4C5627}" vid="{B4809734-240F-4448-8EC4-45DBE2F02D79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{495D6391-C042-4369-BB08-B9E44A3929AB}tf12214701</Template>
  <TotalTime>0</TotalTime>
  <Words>655</Words>
  <Application>Microsoft Office PowerPoint</Application>
  <PresentationFormat>Widescreen</PresentationFormat>
  <Paragraphs>100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Calibri</vt:lpstr>
      <vt:lpstr>Goudy Old Style</vt:lpstr>
      <vt:lpstr>Wingdings</vt:lpstr>
      <vt:lpstr>Wingdings 2</vt:lpstr>
      <vt:lpstr>SlateVTI</vt:lpstr>
      <vt:lpstr>História da África</vt:lpstr>
      <vt:lpstr>África</vt:lpstr>
      <vt:lpstr>Principais pontos a serem analisados na história africana</vt:lpstr>
      <vt:lpstr>Ocupação Europeia</vt:lpstr>
      <vt:lpstr>África Colonial</vt:lpstr>
      <vt:lpstr>Conferência de Berlim - 1885</vt:lpstr>
      <vt:lpstr>Descolonização Africana</vt:lpstr>
      <vt:lpstr>Divisão cultural da África</vt:lpstr>
      <vt:lpstr>Reino de Gana (sécs. III - XI</vt:lpstr>
      <vt:lpstr>Tuaregue</vt:lpstr>
      <vt:lpstr>Griot</vt:lpstr>
      <vt:lpstr>Reino de Gana (300 d.c 1240 d.c)</vt:lpstr>
      <vt:lpstr>Reino do Mali (1235 - 1670)</vt:lpstr>
      <vt:lpstr>Reino do Congo (séc XIV e XV)</vt:lpstr>
      <vt:lpstr>Exercícios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2020-04-27T02:20:47Z</dcterms:created>
  <dcterms:modified xsi:type="dcterms:W3CDTF">2020-04-28T10:32:21Z</dcterms:modified>
</cp:coreProperties>
</file>